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78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1E73E-CC2A-46A0-A62A-6CBA9C045AD5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28093-B814-468A-83D7-804DF9765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12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06B7EE3-C4D2-4B03-A69C-8BEF65FD2F33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25121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28093-B814-468A-83D7-804DF97653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32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28093-B814-468A-83D7-804DF976538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5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89030-A500-4B5C-9CD3-0EF23ECDB19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17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2DBF-6250-484E-8F45-BD16A498AEA5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711-70FA-4AF3-889B-A77E48343C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2DBF-6250-484E-8F45-BD16A498AEA5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711-70FA-4AF3-889B-A77E48343C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2DBF-6250-484E-8F45-BD16A498AEA5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711-70FA-4AF3-889B-A77E48343C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2DBF-6250-484E-8F45-BD16A498AEA5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711-70FA-4AF3-889B-A77E48343C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2DBF-6250-484E-8F45-BD16A498AEA5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711-70FA-4AF3-889B-A77E48343C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2DBF-6250-484E-8F45-BD16A498AEA5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711-70FA-4AF3-889B-A77E48343C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2DBF-6250-484E-8F45-BD16A498AEA5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711-70FA-4AF3-889B-A77E48343C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2DBF-6250-484E-8F45-BD16A498AEA5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711-70FA-4AF3-889B-A77E48343C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2DBF-6250-484E-8F45-BD16A498AEA5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711-70FA-4AF3-889B-A77E48343C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2DBF-6250-484E-8F45-BD16A498AEA5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634711-70FA-4AF3-889B-A77E48343C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2DBF-6250-484E-8F45-BD16A498AEA5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711-70FA-4AF3-889B-A77E48343C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2FE2DBF-6250-484E-8F45-BD16A498AEA5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7634711-70FA-4AF3-889B-A77E48343C8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71" y="702461"/>
            <a:ext cx="6395021" cy="623718"/>
          </a:xfrm>
        </p:spPr>
        <p:txBody>
          <a:bodyPr>
            <a:noAutofit/>
          </a:bodyPr>
          <a:lstStyle/>
          <a:p>
            <a:pPr algn="ctr"/>
            <a:r>
              <a:rPr lang="bn-BD" sz="9600" b="1" dirty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সবাইকে </a:t>
            </a:r>
            <a:r>
              <a:rPr lang="en-US" sz="9600" b="1" dirty="0" err="1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শু</a:t>
            </a:r>
            <a:r>
              <a:rPr lang="bn-BD" sz="9600" b="1" dirty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ভেচ্ছা</a:t>
            </a:r>
            <a:endParaRPr lang="en-US" sz="9600" b="1" dirty="0">
              <a:solidFill>
                <a:srgbClr val="FF0000"/>
              </a:solidFill>
              <a:latin typeface="NikoshLightBAN" pitchFamily="2" charset="0"/>
              <a:cs typeface="NikoshLight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077" y="2304789"/>
            <a:ext cx="6601216" cy="394569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56475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8049" y="2880532"/>
            <a:ext cx="7127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নানা উপাদানে গঠিত পৃথিবীর কঠিন বহিরাবরনকে ভূত্বক বলে</a:t>
            </a:r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।   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644999" y="823131"/>
            <a:ext cx="4077265" cy="1095278"/>
            <a:chOff x="3042166" y="627795"/>
            <a:chExt cx="3098042" cy="1251046"/>
          </a:xfrm>
        </p:grpSpPr>
        <p:sp>
          <p:nvSpPr>
            <p:cNvPr id="4" name="Horizontal Scroll 3"/>
            <p:cNvSpPr/>
            <p:nvPr/>
          </p:nvSpPr>
          <p:spPr>
            <a:xfrm>
              <a:off x="3042166" y="627795"/>
              <a:ext cx="3098042" cy="1251046"/>
            </a:xfrm>
            <a:prstGeom prst="horizontalScroll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130877" y="637765"/>
              <a:ext cx="2920622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5400" b="1" dirty="0">
                  <a:latin typeface="Nikosh" panose="02000000000000000000" pitchFamily="2" charset="0"/>
                  <a:cs typeface="Nikosh" panose="02000000000000000000" pitchFamily="2" charset="0"/>
                </a:rPr>
                <a:t>সমাধান</a:t>
              </a:r>
              <a:endParaRPr lang="en-US" sz="5400" b="1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126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7856" y="665552"/>
            <a:ext cx="556828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50" b="1" dirty="0">
                <a:latin typeface="Nikosh" panose="02000000000000000000" pitchFamily="2" charset="0"/>
                <a:cs typeface="Nikosh" panose="02000000000000000000" pitchFamily="2" charset="0"/>
              </a:rPr>
              <a:t>নিচের ছবিগুলো দেখো ও চিন্তা কর </a:t>
            </a:r>
            <a:endParaRPr lang="en-US" sz="405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42828" y="5523278"/>
            <a:ext cx="2866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গুরুমন্ডল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0" name="plate tectonics[1]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57499" y="2402432"/>
            <a:ext cx="3429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07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 fullScrn="1"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5729" y="311340"/>
            <a:ext cx="556828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50" b="1" dirty="0">
                <a:latin typeface="Nikosh" panose="02000000000000000000" pitchFamily="2" charset="0"/>
                <a:cs typeface="Nikosh" panose="02000000000000000000" pitchFamily="2" charset="0"/>
              </a:rPr>
              <a:t>নিচের ছবিগুলো দেখো ও চিন্তা কর </a:t>
            </a:r>
            <a:endParaRPr lang="en-US" sz="405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12734" y="1600984"/>
            <a:ext cx="4360325" cy="5087914"/>
            <a:chOff x="3175590" y="1070704"/>
            <a:chExt cx="3924284" cy="4997640"/>
          </a:xfrm>
        </p:grpSpPr>
        <p:grpSp>
          <p:nvGrpSpPr>
            <p:cNvPr id="26" name="Group 25"/>
            <p:cNvGrpSpPr/>
            <p:nvPr/>
          </p:nvGrpSpPr>
          <p:grpSpPr>
            <a:xfrm>
              <a:off x="3175590" y="1070704"/>
              <a:ext cx="3924284" cy="4997640"/>
              <a:chOff x="2124526" y="1215040"/>
              <a:chExt cx="3924284" cy="499764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123" t="3647" r="22332" b="8802"/>
              <a:stretch/>
            </p:blipFill>
            <p:spPr>
              <a:xfrm>
                <a:off x="2156347" y="1215040"/>
                <a:ext cx="3887053" cy="4997640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694763">
                <a:off x="3936051" y="4247390"/>
                <a:ext cx="2749341" cy="486996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253153">
                <a:off x="1461885" y="4301894"/>
                <a:ext cx="2749341" cy="486996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4783295" y="4599316"/>
                <a:ext cx="1621360" cy="897537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578175">
                <a:off x="5693305" y="2333694"/>
                <a:ext cx="520755" cy="190254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2634636" y="1209610"/>
                <a:ext cx="319896" cy="330756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2181446" y="1375395"/>
                <a:ext cx="300954" cy="414793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485676" y="3360839"/>
                <a:ext cx="1621360" cy="289069"/>
              </a:xfrm>
              <a:prstGeom prst="rect">
                <a:avLst/>
              </a:prstGeom>
            </p:spPr>
          </p:pic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253153">
              <a:off x="3092965" y="4911823"/>
              <a:ext cx="1505366" cy="48699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253153">
              <a:off x="3021573" y="2939914"/>
              <a:ext cx="959679" cy="357085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138592" y="3485772"/>
              <a:ext cx="1621360" cy="289069"/>
            </a:xfrm>
            <a:prstGeom prst="rect">
              <a:avLst/>
            </a:prstGeom>
          </p:spPr>
        </p:pic>
      </p:grpSp>
      <p:grpSp>
        <p:nvGrpSpPr>
          <p:cNvPr id="25" name="Group 74"/>
          <p:cNvGrpSpPr>
            <a:grpSpLocks/>
          </p:cNvGrpSpPr>
          <p:nvPr/>
        </p:nvGrpSpPr>
        <p:grpSpPr bwMode="auto">
          <a:xfrm>
            <a:off x="4974304" y="1847496"/>
            <a:ext cx="3726673" cy="3733628"/>
            <a:chOff x="3616" y="864"/>
            <a:chExt cx="1727" cy="1727"/>
          </a:xfrm>
        </p:grpSpPr>
        <p:sp>
          <p:nvSpPr>
            <p:cNvPr id="28" name="Oval 68" descr="Large checker board"/>
            <p:cNvSpPr>
              <a:spLocks noChangeArrowheads="1"/>
            </p:cNvSpPr>
            <p:nvPr/>
          </p:nvSpPr>
          <p:spPr bwMode="auto">
            <a:xfrm>
              <a:off x="3616" y="864"/>
              <a:ext cx="1727" cy="1727"/>
            </a:xfrm>
            <a:prstGeom prst="ellipse">
              <a:avLst/>
            </a:prstGeom>
            <a:pattFill prst="lgCheck">
              <a:fgClr>
                <a:schemeClr val="tx1"/>
              </a:fgClr>
              <a:bgClr>
                <a:schemeClr val="bg1"/>
              </a:bgClr>
            </a:pattFill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" name="Oval 69" descr="Small confetti"/>
            <p:cNvSpPr>
              <a:spLocks noChangeArrowheads="1"/>
            </p:cNvSpPr>
            <p:nvPr/>
          </p:nvSpPr>
          <p:spPr bwMode="auto">
            <a:xfrm>
              <a:off x="3723" y="968"/>
              <a:ext cx="1511" cy="1511"/>
            </a:xfrm>
            <a:prstGeom prst="ellipse">
              <a:avLst/>
            </a:prstGeom>
            <a:pattFill prst="smConfetti">
              <a:fgClr>
                <a:schemeClr val="tx1"/>
              </a:fgClr>
              <a:bgClr>
                <a:schemeClr val="bg1"/>
              </a:bgClr>
            </a:pattFill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" name="Oval 70" descr="5%"/>
            <p:cNvSpPr>
              <a:spLocks noChangeArrowheads="1"/>
            </p:cNvSpPr>
            <p:nvPr/>
          </p:nvSpPr>
          <p:spPr bwMode="auto">
            <a:xfrm>
              <a:off x="4046" y="1304"/>
              <a:ext cx="864" cy="864"/>
            </a:xfrm>
            <a:prstGeom prst="ellipse">
              <a:avLst/>
            </a:prstGeom>
            <a:pattFill prst="pct5">
              <a:fgClr>
                <a:schemeClr val="tx1"/>
              </a:fgClr>
              <a:bgClr>
                <a:schemeClr val="bg1"/>
              </a:bgClr>
            </a:patt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" name="Oval 71"/>
            <p:cNvSpPr>
              <a:spLocks noChangeArrowheads="1"/>
            </p:cNvSpPr>
            <p:nvPr/>
          </p:nvSpPr>
          <p:spPr bwMode="auto">
            <a:xfrm>
              <a:off x="4163" y="1424"/>
              <a:ext cx="648" cy="6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" name="Oval 73"/>
            <p:cNvSpPr>
              <a:spLocks noChangeArrowheads="1"/>
            </p:cNvSpPr>
            <p:nvPr/>
          </p:nvSpPr>
          <p:spPr bwMode="auto">
            <a:xfrm>
              <a:off x="4246" y="1496"/>
              <a:ext cx="480" cy="480"/>
            </a:xfrm>
            <a:prstGeom prst="ellips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418651" y="4614748"/>
            <a:ext cx="2866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গুরুমন্ডল</a:t>
            </a:r>
            <a:endParaRPr lang="en-US" sz="3600" b="1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3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6036" y="768541"/>
            <a:ext cx="7724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" panose="02000000000000000000" pitchFamily="2" charset="0"/>
                <a:cs typeface="Nikosh" panose="02000000000000000000" pitchFamily="2" charset="0"/>
              </a:rPr>
              <a:t>কর্মপত্র-২        একক কাজ             সময়-২মিঃ </a:t>
            </a:r>
            <a:endParaRPr lang="en-US" sz="40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62921" y="3167135"/>
            <a:ext cx="5793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Wingdings" panose="05000000000000000000" pitchFamily="2" charset="2"/>
              <a:buChar char="q"/>
            </a:pP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গুরুমন্ডলের </a:t>
            </a:r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বৈশিষ্ট 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বিশ্লেষন কর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53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16155" y="914290"/>
            <a:ext cx="2947917" cy="938284"/>
            <a:chOff x="3316406" y="536811"/>
            <a:chExt cx="3098043" cy="1251045"/>
          </a:xfrm>
        </p:grpSpPr>
        <p:sp>
          <p:nvSpPr>
            <p:cNvPr id="8" name="Horizontal Scroll 7"/>
            <p:cNvSpPr/>
            <p:nvPr/>
          </p:nvSpPr>
          <p:spPr>
            <a:xfrm>
              <a:off x="3316406" y="536811"/>
              <a:ext cx="3098042" cy="1251045"/>
            </a:xfrm>
            <a:prstGeom prst="horizontalScroll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93827" y="654502"/>
              <a:ext cx="2920622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500" b="1" dirty="0">
                  <a:latin typeface="Nikosh" panose="02000000000000000000" pitchFamily="2" charset="0"/>
                  <a:cs typeface="Nikosh" panose="02000000000000000000" pitchFamily="2" charset="0"/>
                </a:rPr>
                <a:t>সমাধান</a:t>
              </a:r>
              <a:endParaRPr lang="en-US" sz="4500" b="1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-2329841" y="2390252"/>
            <a:ext cx="112827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Wingdings" panose="05000000000000000000" pitchFamily="2" charset="2"/>
              <a:buChar char="Ø"/>
            </a:pPr>
            <a:r>
              <a:rPr lang="bn-BD" sz="2700" dirty="0">
                <a:latin typeface="Nikosh" panose="02000000000000000000" pitchFamily="2" charset="0"/>
                <a:cs typeface="Nikosh" panose="02000000000000000000" pitchFamily="2" charset="0"/>
              </a:rPr>
              <a:t>গুরুমন্ডল ১৫ </a:t>
            </a:r>
            <a:r>
              <a:rPr lang="bn-BD" sz="2700" dirty="0" smtClean="0">
                <a:latin typeface="Nikosh" panose="02000000000000000000" pitchFamily="2" charset="0"/>
                <a:cs typeface="Nikosh" panose="02000000000000000000" pitchFamily="2" charset="0"/>
              </a:rPr>
              <a:t>কিমিঃ থেকে ২৯০০ কিমিঃ পর্যন্ত বিস্তৃত।</a:t>
            </a:r>
            <a:endParaRPr lang="en-US" sz="27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2417523" y="3103249"/>
            <a:ext cx="115615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Wingdings" panose="05000000000000000000" pitchFamily="2" charset="2"/>
              <a:buChar char="Ø"/>
            </a:pPr>
            <a:r>
              <a:rPr lang="bn-BD" sz="2700" dirty="0">
                <a:latin typeface="Nikosh" panose="02000000000000000000" pitchFamily="2" charset="0"/>
                <a:cs typeface="Nikosh" panose="02000000000000000000" pitchFamily="2" charset="0"/>
              </a:rPr>
              <a:t>এ স্তরটি </a:t>
            </a:r>
            <a:r>
              <a:rPr lang="bn-BD" sz="2700" dirty="0" smtClean="0">
                <a:latin typeface="Nikosh" panose="02000000000000000000" pitchFamily="2" charset="0"/>
                <a:cs typeface="Nikosh" panose="02000000000000000000" pitchFamily="2" charset="0"/>
              </a:rPr>
              <a:t>সিলিকন, ম্যাগনেসিয়াম, লোহা, কার্বন প্রভৃতি উপাদান দিয়ে গঠিত।  </a:t>
            </a:r>
            <a:endParaRPr lang="en-US" sz="27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2417523" y="3647315"/>
            <a:ext cx="115615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Wingdings" panose="05000000000000000000" pitchFamily="2" charset="2"/>
              <a:buChar char="Ø"/>
            </a:pPr>
            <a:r>
              <a:rPr lang="bn-BD" sz="2700" dirty="0" smtClean="0">
                <a:latin typeface="Nikosh" panose="02000000000000000000" pitchFamily="2" charset="0"/>
                <a:cs typeface="Nikosh" panose="02000000000000000000" pitchFamily="2" charset="0"/>
              </a:rPr>
              <a:t>এ মন্ডলের তপমাত্রা ১১০০● সেঃ </a:t>
            </a:r>
            <a:r>
              <a:rPr lang="bn-BD" sz="2700" dirty="0">
                <a:latin typeface="Nikosh" panose="02000000000000000000" pitchFamily="2" charset="0"/>
                <a:cs typeface="Nikosh" panose="02000000000000000000" pitchFamily="2" charset="0"/>
              </a:rPr>
              <a:t>থেকে </a:t>
            </a:r>
            <a:r>
              <a:rPr lang="bn-BD" sz="2700" dirty="0" smtClean="0">
                <a:latin typeface="Nikosh" panose="02000000000000000000" pitchFamily="2" charset="0"/>
                <a:cs typeface="Nikosh" panose="02000000000000000000" pitchFamily="2" charset="0"/>
              </a:rPr>
              <a:t>৩০০০● </a:t>
            </a:r>
            <a:r>
              <a:rPr lang="bn-BD" sz="2700" dirty="0">
                <a:latin typeface="Nikosh" panose="02000000000000000000" pitchFamily="2" charset="0"/>
                <a:cs typeface="Nikosh" panose="02000000000000000000" pitchFamily="2" charset="0"/>
              </a:rPr>
              <a:t>সেঃ</a:t>
            </a:r>
            <a:r>
              <a:rPr lang="bn-BD" sz="27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2700" dirty="0">
                <a:latin typeface="Nikosh" panose="02000000000000000000" pitchFamily="2" charset="0"/>
                <a:cs typeface="Nikosh" panose="02000000000000000000" pitchFamily="2" charset="0"/>
              </a:rPr>
              <a:t>পর্যন্ত  হয়</a:t>
            </a:r>
            <a:r>
              <a:rPr lang="bn-BD" sz="27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bn-BD" sz="27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2567835" y="4281303"/>
            <a:ext cx="117118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Wingdings" panose="05000000000000000000" pitchFamily="2" charset="2"/>
              <a:buChar char="Ø"/>
            </a:pPr>
            <a:r>
              <a:rPr lang="bn-BD" sz="2700" dirty="0" smtClean="0">
                <a:latin typeface="Nikosh" panose="02000000000000000000" pitchFamily="2" charset="0"/>
                <a:cs typeface="Nikosh" panose="02000000000000000000" pitchFamily="2" charset="0"/>
              </a:rPr>
              <a:t>গুরুমন্ডল প্রচন্ডচাপে কঠিন ও চটচটে অবস্থায় রয়েছে।     </a:t>
            </a:r>
            <a:endParaRPr lang="en-US" sz="27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2417523" y="4915292"/>
            <a:ext cx="139665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Wingdings" panose="05000000000000000000" pitchFamily="2" charset="2"/>
              <a:buChar char="Ø"/>
            </a:pPr>
            <a:r>
              <a:rPr lang="bn-BD" sz="2700" dirty="0">
                <a:latin typeface="Nikosh" panose="02000000000000000000" pitchFamily="2" charset="0"/>
                <a:cs typeface="Nikosh" panose="02000000000000000000" pitchFamily="2" charset="0"/>
              </a:rPr>
              <a:t>এ </a:t>
            </a:r>
            <a:r>
              <a:rPr lang="bn-BD" sz="2700" dirty="0" smtClean="0">
                <a:latin typeface="Nikosh" panose="02000000000000000000" pitchFamily="2" charset="0"/>
                <a:cs typeface="Nikosh" panose="02000000000000000000" pitchFamily="2" charset="0"/>
              </a:rPr>
              <a:t>স্তরে তরঙ্গের </a:t>
            </a:r>
            <a:r>
              <a:rPr lang="en-US" sz="27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গতিবেগ</a:t>
            </a:r>
            <a:r>
              <a:rPr lang="en-US" sz="27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2700" dirty="0" smtClean="0">
                <a:latin typeface="Nikosh" panose="02000000000000000000" pitchFamily="2" charset="0"/>
                <a:cs typeface="Nikosh" panose="02000000000000000000" pitchFamily="2" charset="0"/>
              </a:rPr>
              <a:t>৬.৯ কি.মি./সে. থেকে ১০.৭ </a:t>
            </a:r>
            <a:r>
              <a:rPr lang="bn-BD" sz="2700" dirty="0">
                <a:latin typeface="Nikosh" panose="02000000000000000000" pitchFamily="2" charset="0"/>
                <a:cs typeface="Nikosh" panose="02000000000000000000" pitchFamily="2" charset="0"/>
              </a:rPr>
              <a:t>কি.মি./সে. থেকে </a:t>
            </a:r>
            <a:r>
              <a:rPr lang="bn-BD" sz="2700" dirty="0" smtClean="0">
                <a:latin typeface="Nikosh" panose="02000000000000000000" pitchFamily="2" charset="0"/>
                <a:cs typeface="Nikosh" panose="02000000000000000000" pitchFamily="2" charset="0"/>
              </a:rPr>
              <a:t>পর্যন্ত  হয়।</a:t>
            </a:r>
          </a:p>
        </p:txBody>
      </p:sp>
    </p:spTree>
    <p:extLst>
      <p:ext uri="{BB962C8B-B14F-4D97-AF65-F5344CB8AC3E}">
        <p14:creationId xmlns:p14="http://schemas.microsoft.com/office/powerpoint/2010/main" val="66702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1158" y="275249"/>
            <a:ext cx="556828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50" b="1" dirty="0">
                <a:latin typeface="Nikosh" panose="02000000000000000000" pitchFamily="2" charset="0"/>
                <a:cs typeface="Nikosh" panose="02000000000000000000" pitchFamily="2" charset="0"/>
              </a:rPr>
              <a:t>নিচের ছবিগুলো দেখো ও চিন্তা কর </a:t>
            </a:r>
            <a:endParaRPr lang="en-US" sz="405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7" name="Group 95"/>
          <p:cNvGrpSpPr>
            <a:grpSpLocks/>
          </p:cNvGrpSpPr>
          <p:nvPr/>
        </p:nvGrpSpPr>
        <p:grpSpPr bwMode="auto">
          <a:xfrm>
            <a:off x="5440367" y="1682426"/>
            <a:ext cx="3517654" cy="3735735"/>
            <a:chOff x="3888" y="768"/>
            <a:chExt cx="1727" cy="1727"/>
          </a:xfrm>
        </p:grpSpPr>
        <p:sp>
          <p:nvSpPr>
            <p:cNvPr id="8" name="Oval 14" descr="Large checker board"/>
            <p:cNvSpPr>
              <a:spLocks noChangeArrowheads="1"/>
            </p:cNvSpPr>
            <p:nvPr/>
          </p:nvSpPr>
          <p:spPr bwMode="auto">
            <a:xfrm>
              <a:off x="3888" y="768"/>
              <a:ext cx="1727" cy="1727"/>
            </a:xfrm>
            <a:prstGeom prst="ellipse">
              <a:avLst/>
            </a:prstGeom>
            <a:pattFill prst="lgCheck">
              <a:fgClr>
                <a:schemeClr val="tx1"/>
              </a:fgClr>
              <a:bgClr>
                <a:schemeClr val="bg1"/>
              </a:bgClr>
            </a:pattFill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Oval 15" descr="Dark horizontal"/>
            <p:cNvSpPr>
              <a:spLocks noChangeArrowheads="1"/>
            </p:cNvSpPr>
            <p:nvPr/>
          </p:nvSpPr>
          <p:spPr bwMode="auto">
            <a:xfrm>
              <a:off x="3990" y="876"/>
              <a:ext cx="1511" cy="1511"/>
            </a:xfrm>
            <a:prstGeom prst="ellipse">
              <a:avLst/>
            </a:prstGeom>
            <a:pattFill prst="dkHorz">
              <a:fgClr>
                <a:schemeClr val="tx1"/>
              </a:fgClr>
              <a:bgClr>
                <a:schemeClr val="bg1"/>
              </a:bgClr>
            </a:pattFill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" name="Oval 16" descr="5%"/>
            <p:cNvSpPr>
              <a:spLocks noChangeArrowheads="1"/>
            </p:cNvSpPr>
            <p:nvPr/>
          </p:nvSpPr>
          <p:spPr bwMode="auto">
            <a:xfrm>
              <a:off x="4319" y="1212"/>
              <a:ext cx="864" cy="864"/>
            </a:xfrm>
            <a:prstGeom prst="ellipse">
              <a:avLst/>
            </a:prstGeom>
            <a:pattFill prst="pct5">
              <a:fgClr>
                <a:schemeClr val="tx1"/>
              </a:fgClr>
              <a:bgClr>
                <a:schemeClr val="bg1"/>
              </a:bgClr>
            </a:patt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" name="Oval 17"/>
            <p:cNvSpPr>
              <a:spLocks noChangeArrowheads="1"/>
            </p:cNvSpPr>
            <p:nvPr/>
          </p:nvSpPr>
          <p:spPr bwMode="auto">
            <a:xfrm>
              <a:off x="4430" y="1320"/>
              <a:ext cx="648" cy="6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" name="Oval 33"/>
            <p:cNvSpPr>
              <a:spLocks noChangeArrowheads="1"/>
            </p:cNvSpPr>
            <p:nvPr/>
          </p:nvSpPr>
          <p:spPr bwMode="auto">
            <a:xfrm>
              <a:off x="4499" y="1404"/>
              <a:ext cx="480" cy="480"/>
            </a:xfrm>
            <a:prstGeom prst="ellips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30215" y="1590804"/>
            <a:ext cx="4880555" cy="4922729"/>
            <a:chOff x="330215" y="1224448"/>
            <a:chExt cx="4880555" cy="462306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215" y="1224448"/>
              <a:ext cx="4880555" cy="4623068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2593075" y="1224448"/>
              <a:ext cx="2493622" cy="194183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765159" y="3217841"/>
            <a:ext cx="2866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কেন্দ্রমন্ডল</a:t>
            </a:r>
            <a:endParaRPr lang="en-US" sz="3600" b="1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8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5219" y="659359"/>
            <a:ext cx="772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" panose="02000000000000000000" pitchFamily="2" charset="0"/>
                <a:cs typeface="Nikosh" panose="02000000000000000000" pitchFamily="2" charset="0"/>
              </a:rPr>
              <a:t>কর্মপত্র-২        দলীয় কাজ             সময়-৫মিঃ  </a:t>
            </a:r>
            <a:endParaRPr lang="en-US" sz="40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91520" y="3139840"/>
            <a:ext cx="6138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কেন্দ্রমন্ডলের </a:t>
            </a:r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বৈশিষ্ট ব্যাখ্যা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কর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2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2137" y="2089996"/>
            <a:ext cx="85707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Wingdings" panose="05000000000000000000" pitchFamily="2" charset="2"/>
              <a:buChar char="Ø"/>
            </a:pPr>
            <a:r>
              <a:rPr lang="bn-BD" sz="2700" dirty="0" smtClean="0">
                <a:latin typeface="Nikosh" panose="02000000000000000000" pitchFamily="2" charset="0"/>
                <a:cs typeface="Nikosh" panose="02000000000000000000" pitchFamily="2" charset="0"/>
              </a:rPr>
              <a:t>এ মন্ডলটি গুরুমন্ডল (২২৮৫ কিমিঃ) থেকে পৃথিবীর কেন্দ্র (৬৩৭১ কিমিঃ) পর্যন্ত   বিস্তৃত।</a:t>
            </a:r>
            <a:endParaRPr lang="en-US" sz="27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2138" y="3013326"/>
            <a:ext cx="87618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Wingdings" panose="05000000000000000000" pitchFamily="2" charset="2"/>
              <a:buChar char="Ø"/>
            </a:pPr>
            <a:r>
              <a:rPr lang="bn-BD" sz="2700" dirty="0" smtClean="0">
                <a:latin typeface="Nikosh" panose="02000000000000000000" pitchFamily="2" charset="0"/>
                <a:cs typeface="Nikosh" panose="02000000000000000000" pitchFamily="2" charset="0"/>
              </a:rPr>
              <a:t>এটি লোহা, পারদ, সীসা, নিকেল প্রভৃতি ভারী উপাদান দিয়ে গঠিত।  </a:t>
            </a:r>
            <a:endParaRPr lang="en-US" sz="27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2138" y="3647315"/>
            <a:ext cx="87618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Wingdings" panose="05000000000000000000" pitchFamily="2" charset="2"/>
              <a:buChar char="Ø"/>
            </a:pPr>
            <a:r>
              <a:rPr lang="bn-BD" sz="2700" dirty="0">
                <a:latin typeface="Nikosh" panose="02000000000000000000" pitchFamily="2" charset="0"/>
                <a:cs typeface="Nikosh" panose="02000000000000000000" pitchFamily="2" charset="0"/>
              </a:rPr>
              <a:t>এ </a:t>
            </a:r>
            <a:r>
              <a:rPr lang="bn-BD" sz="2700" dirty="0" smtClean="0">
                <a:latin typeface="Nikosh" panose="02000000000000000000" pitchFamily="2" charset="0"/>
                <a:cs typeface="Nikosh" panose="02000000000000000000" pitchFamily="2" charset="0"/>
              </a:rPr>
              <a:t>মন্ডলের তপমাত্রা ৩০০০● সেঃ </a:t>
            </a:r>
            <a:r>
              <a:rPr lang="bn-BD" sz="2700" dirty="0">
                <a:latin typeface="Nikosh" panose="02000000000000000000" pitchFamily="2" charset="0"/>
                <a:cs typeface="Nikosh" panose="02000000000000000000" pitchFamily="2" charset="0"/>
              </a:rPr>
              <a:t>থেকে </a:t>
            </a:r>
            <a:r>
              <a:rPr lang="bn-BD" sz="2700" dirty="0" smtClean="0">
                <a:latin typeface="Nikosh" panose="02000000000000000000" pitchFamily="2" charset="0"/>
                <a:cs typeface="Nikosh" panose="02000000000000000000" pitchFamily="2" charset="0"/>
              </a:rPr>
              <a:t>৬০০০● </a:t>
            </a:r>
            <a:r>
              <a:rPr lang="bn-BD" sz="2700" dirty="0">
                <a:latin typeface="Nikosh" panose="02000000000000000000" pitchFamily="2" charset="0"/>
                <a:cs typeface="Nikosh" panose="02000000000000000000" pitchFamily="2" charset="0"/>
              </a:rPr>
              <a:t>সেঃ</a:t>
            </a:r>
            <a:r>
              <a:rPr lang="bn-BD" sz="27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2700" dirty="0">
                <a:latin typeface="Nikosh" panose="02000000000000000000" pitchFamily="2" charset="0"/>
                <a:cs typeface="Nikosh" panose="02000000000000000000" pitchFamily="2" charset="0"/>
              </a:rPr>
              <a:t>পর্যন্ত  হয়</a:t>
            </a:r>
            <a:r>
              <a:rPr lang="bn-BD" sz="27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bn-BD" sz="27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2137" y="4281303"/>
            <a:ext cx="876186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Wingdings" panose="05000000000000000000" pitchFamily="2" charset="2"/>
              <a:buChar char="Ø"/>
            </a:pPr>
            <a:r>
              <a:rPr lang="bn-BD" sz="2700" dirty="0" smtClean="0">
                <a:latin typeface="Nikosh" panose="02000000000000000000" pitchFamily="2" charset="0"/>
                <a:cs typeface="Nikosh" panose="02000000000000000000" pitchFamily="2" charset="0"/>
              </a:rPr>
              <a:t>কেন্দ্রমন্ডল স্থিতিস্থাপক অবস্থায় রয়েছে।   </a:t>
            </a:r>
            <a:endParaRPr lang="en-US" sz="27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2138" y="4915292"/>
            <a:ext cx="87618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Wingdings" panose="05000000000000000000" pitchFamily="2" charset="2"/>
              <a:buChar char="Ø"/>
            </a:pPr>
            <a:r>
              <a:rPr lang="bn-BD" sz="2700" dirty="0" smtClean="0">
                <a:latin typeface="Nikosh" panose="02000000000000000000" pitchFamily="2" charset="0"/>
                <a:cs typeface="Nikosh" panose="02000000000000000000" pitchFamily="2" charset="0"/>
              </a:rPr>
              <a:t>এখানে তরঙ্গের </a:t>
            </a:r>
            <a:r>
              <a:rPr lang="en-US" sz="27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গতিবেগ</a:t>
            </a:r>
            <a:r>
              <a:rPr lang="en-US" sz="2700" dirty="0" smtClean="0">
                <a:latin typeface="Nikosh" panose="02000000000000000000" pitchFamily="2" charset="0"/>
                <a:cs typeface="Nikosh" panose="02000000000000000000" pitchFamily="2" charset="0"/>
              </a:rPr>
              <a:t> ১</a:t>
            </a:r>
            <a:r>
              <a:rPr lang="bn-BD" sz="2700" dirty="0" smtClean="0">
                <a:latin typeface="Nikosh" panose="02000000000000000000" pitchFamily="2" charset="0"/>
                <a:cs typeface="Nikosh" panose="02000000000000000000" pitchFamily="2" charset="0"/>
              </a:rPr>
              <a:t>০.</a:t>
            </a:r>
            <a:r>
              <a:rPr lang="en-US" sz="2700" dirty="0" smtClean="0">
                <a:latin typeface="Nikosh" panose="02000000000000000000" pitchFamily="2" charset="0"/>
                <a:cs typeface="Nikosh" panose="02000000000000000000" pitchFamily="2" charset="0"/>
              </a:rPr>
              <a:t>৩</a:t>
            </a:r>
            <a:r>
              <a:rPr lang="bn-BD" sz="27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2700" dirty="0" smtClean="0">
                <a:latin typeface="Nikosh" panose="02000000000000000000" pitchFamily="2" charset="0"/>
                <a:cs typeface="Nikosh" panose="02000000000000000000" pitchFamily="2" charset="0"/>
              </a:rPr>
              <a:t>কি.মি./সে. থেকে </a:t>
            </a:r>
            <a:r>
              <a:rPr lang="bn-BD" sz="2700" dirty="0">
                <a:latin typeface="Nikosh" panose="02000000000000000000" pitchFamily="2" charset="0"/>
                <a:cs typeface="Nikosh" panose="02000000000000000000" pitchFamily="2" charset="0"/>
              </a:rPr>
              <a:t>১১.২ কি.মি./সে. থেকে </a:t>
            </a:r>
            <a:r>
              <a:rPr lang="bn-BD" sz="2700" dirty="0" smtClean="0">
                <a:latin typeface="Nikosh" panose="02000000000000000000" pitchFamily="2" charset="0"/>
                <a:cs typeface="Nikosh" panose="02000000000000000000" pitchFamily="2" charset="0"/>
              </a:rPr>
              <a:t>পর্যন্ত  হয়।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995685" y="615722"/>
            <a:ext cx="2947917" cy="938284"/>
            <a:chOff x="3316406" y="536811"/>
            <a:chExt cx="3098043" cy="1251045"/>
          </a:xfrm>
        </p:grpSpPr>
        <p:sp>
          <p:nvSpPr>
            <p:cNvPr id="10" name="Horizontal Scroll 9"/>
            <p:cNvSpPr/>
            <p:nvPr/>
          </p:nvSpPr>
          <p:spPr>
            <a:xfrm>
              <a:off x="3316406" y="536811"/>
              <a:ext cx="3098042" cy="1251045"/>
            </a:xfrm>
            <a:prstGeom prst="horizontalScroll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493827" y="654502"/>
              <a:ext cx="2920622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500" b="1" dirty="0">
                  <a:latin typeface="Nikosh" panose="02000000000000000000" pitchFamily="2" charset="0"/>
                  <a:cs typeface="Nikosh" panose="02000000000000000000" pitchFamily="2" charset="0"/>
                </a:rPr>
                <a:t>সমাধান</a:t>
              </a:r>
              <a:endParaRPr lang="en-US" sz="4500" b="1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843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/>
          <p:cNvSpPr txBox="1">
            <a:spLocks/>
          </p:cNvSpPr>
          <p:nvPr/>
        </p:nvSpPr>
        <p:spPr>
          <a:xfrm>
            <a:off x="1511489" y="2828513"/>
            <a:ext cx="6080080" cy="790951"/>
          </a:xfrm>
          <a:prstGeom prst="rect">
            <a:avLst/>
          </a:prstGeom>
        </p:spPr>
        <p:txBody>
          <a:bodyPr vert="horz" lIns="51435" tIns="25718" rIns="51435" bIns="25718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BD" sz="2250" dirty="0">
                <a:latin typeface="Nikosh" panose="02000000000000000000" pitchFamily="2" charset="0"/>
                <a:cs typeface="Nikosh" panose="02000000000000000000" pitchFamily="2" charset="0"/>
              </a:rPr>
              <a:t>প্রশ্ন-২</a:t>
            </a:r>
            <a:r>
              <a:rPr lang="bn-BD" sz="2250" dirty="0" smtClean="0">
                <a:latin typeface="Nikosh" panose="02000000000000000000" pitchFamily="2" charset="0"/>
                <a:cs typeface="Nikosh" panose="02000000000000000000" pitchFamily="2" charset="0"/>
              </a:rPr>
              <a:t>. ভূত্বককে কয়ভাগে ভাগ করা হয়?</a:t>
            </a:r>
            <a:endParaRPr lang="bn-BD" sz="225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l"/>
            <a:r>
              <a:rPr lang="bn-BD" sz="2250" dirty="0">
                <a:latin typeface="Nikosh" panose="02000000000000000000" pitchFamily="2" charset="0"/>
                <a:cs typeface="Nikosh" panose="02000000000000000000" pitchFamily="2" charset="0"/>
              </a:rPr>
              <a:t>(ক) </a:t>
            </a:r>
            <a:r>
              <a:rPr lang="bn-BD" sz="2250" dirty="0" smtClean="0">
                <a:latin typeface="Nikosh" panose="02000000000000000000" pitchFamily="2" charset="0"/>
                <a:cs typeface="Nikosh" panose="02000000000000000000" pitchFamily="2" charset="0"/>
              </a:rPr>
              <a:t> ৫            </a:t>
            </a:r>
            <a:r>
              <a:rPr lang="bn-BD" sz="2250" dirty="0">
                <a:latin typeface="Nikosh" panose="02000000000000000000" pitchFamily="2" charset="0"/>
                <a:cs typeface="Nikosh" panose="02000000000000000000" pitchFamily="2" charset="0"/>
              </a:rPr>
              <a:t>(খ) ৪</a:t>
            </a:r>
            <a:r>
              <a:rPr lang="bn-BD" sz="2250" dirty="0" smtClean="0">
                <a:latin typeface="Nikosh" panose="02000000000000000000" pitchFamily="2" charset="0"/>
                <a:cs typeface="Nikosh" panose="02000000000000000000" pitchFamily="2" charset="0"/>
              </a:rPr>
              <a:t>                </a:t>
            </a:r>
            <a:r>
              <a:rPr lang="bn-BD" sz="2250" dirty="0">
                <a:latin typeface="Nikosh" panose="02000000000000000000" pitchFamily="2" charset="0"/>
                <a:cs typeface="Nikosh" panose="02000000000000000000" pitchFamily="2" charset="0"/>
              </a:rPr>
              <a:t>(গ) ৩</a:t>
            </a:r>
            <a:r>
              <a:rPr lang="bn-BD" sz="2250" dirty="0" smtClean="0">
                <a:latin typeface="Nikosh" panose="02000000000000000000" pitchFamily="2" charset="0"/>
                <a:cs typeface="Nikosh" panose="02000000000000000000" pitchFamily="2" charset="0"/>
              </a:rPr>
              <a:t>               </a:t>
            </a:r>
            <a:r>
              <a:rPr lang="bn-BD" sz="2250" dirty="0">
                <a:latin typeface="Nikosh" panose="02000000000000000000" pitchFamily="2" charset="0"/>
                <a:cs typeface="Nikosh" panose="02000000000000000000" pitchFamily="2" charset="0"/>
              </a:rPr>
              <a:t>(ঘ) </a:t>
            </a:r>
            <a:r>
              <a:rPr lang="bn-BD" sz="2100" dirty="0">
                <a:latin typeface="Nikosh" panose="02000000000000000000" pitchFamily="2" charset="0"/>
                <a:cs typeface="Nikosh" panose="02000000000000000000" pitchFamily="2" charset="0"/>
              </a:rPr>
              <a:t>২</a:t>
            </a:r>
            <a:r>
              <a:rPr lang="bn-BD" sz="225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bn-BD" sz="225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Subtitle 1"/>
          <p:cNvSpPr txBox="1">
            <a:spLocks/>
          </p:cNvSpPr>
          <p:nvPr/>
        </p:nvSpPr>
        <p:spPr>
          <a:xfrm>
            <a:off x="1457752" y="3850546"/>
            <a:ext cx="7208575" cy="704592"/>
          </a:xfrm>
          <a:prstGeom prst="rect">
            <a:avLst/>
          </a:prstGeom>
        </p:spPr>
        <p:txBody>
          <a:bodyPr vert="horz" lIns="51435" tIns="25718" rIns="51435" bIns="25718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BD" sz="2250" dirty="0">
                <a:latin typeface="Nikosh" panose="02000000000000000000" pitchFamily="2" charset="0"/>
                <a:cs typeface="Nikosh" panose="02000000000000000000" pitchFamily="2" charset="0"/>
              </a:rPr>
              <a:t>প্রশ্ন-৩</a:t>
            </a:r>
            <a:r>
              <a:rPr lang="bn-BD" sz="2250" dirty="0" smtClean="0">
                <a:latin typeface="Nikosh" panose="02000000000000000000" pitchFamily="2" charset="0"/>
                <a:cs typeface="Nikosh" panose="02000000000000000000" pitchFamily="2" charset="0"/>
              </a:rPr>
              <a:t>. কেন্দ্রমন্ডলের ওজন পৃথিবীর মোট ওজনের শতকরা কত ভাগ?</a:t>
            </a:r>
            <a:endParaRPr lang="bn-BD" sz="225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l"/>
            <a:r>
              <a:rPr lang="bn-BD" sz="2250" dirty="0">
                <a:latin typeface="Nikosh" panose="02000000000000000000" pitchFamily="2" charset="0"/>
                <a:cs typeface="Nikosh" panose="02000000000000000000" pitchFamily="2" charset="0"/>
              </a:rPr>
              <a:t>      (ক) </a:t>
            </a:r>
            <a:r>
              <a:rPr lang="bn-BD" dirty="0" smtClean="0">
                <a:latin typeface="Nikosh" panose="02000000000000000000" pitchFamily="2" charset="0"/>
                <a:cs typeface="Nikosh" panose="02000000000000000000" pitchFamily="2" charset="0"/>
              </a:rPr>
              <a:t>৩১.৫ ভাগ </a:t>
            </a:r>
            <a:r>
              <a:rPr lang="bn-BD" sz="2250" dirty="0" smtClean="0">
                <a:latin typeface="Nikosh" panose="02000000000000000000" pitchFamily="2" charset="0"/>
                <a:cs typeface="Nikosh" panose="02000000000000000000" pitchFamily="2" charset="0"/>
              </a:rPr>
              <a:t>   </a:t>
            </a:r>
            <a:r>
              <a:rPr lang="bn-BD" sz="2250" dirty="0">
                <a:latin typeface="Nikosh" panose="02000000000000000000" pitchFamily="2" charset="0"/>
                <a:cs typeface="Nikosh" panose="02000000000000000000" pitchFamily="2" charset="0"/>
              </a:rPr>
              <a:t>(খ) </a:t>
            </a:r>
            <a:r>
              <a:rPr lang="bn-BD" sz="2250" dirty="0" smtClean="0">
                <a:latin typeface="Nikosh" panose="02000000000000000000" pitchFamily="2" charset="0"/>
                <a:cs typeface="Nikosh" panose="02000000000000000000" pitchFamily="2" charset="0"/>
              </a:rPr>
              <a:t>৪১.৫ </a:t>
            </a:r>
            <a:r>
              <a:rPr lang="bn-BD" sz="2000" dirty="0">
                <a:latin typeface="Nikosh" panose="02000000000000000000" pitchFamily="2" charset="0"/>
                <a:cs typeface="Nikosh" panose="02000000000000000000" pitchFamily="2" charset="0"/>
              </a:rPr>
              <a:t>ভাগ</a:t>
            </a:r>
            <a:r>
              <a:rPr lang="bn-BD" sz="2250" dirty="0" smtClean="0">
                <a:latin typeface="Nikosh" panose="02000000000000000000" pitchFamily="2" charset="0"/>
                <a:cs typeface="Nikosh" panose="02000000000000000000" pitchFamily="2" charset="0"/>
              </a:rPr>
              <a:t>   </a:t>
            </a:r>
            <a:r>
              <a:rPr lang="bn-BD" sz="2250" dirty="0">
                <a:latin typeface="Nikosh" panose="02000000000000000000" pitchFamily="2" charset="0"/>
                <a:cs typeface="Nikosh" panose="02000000000000000000" pitchFamily="2" charset="0"/>
              </a:rPr>
              <a:t>(গ) </a:t>
            </a:r>
            <a:r>
              <a:rPr lang="bn-BD" sz="2250" dirty="0" smtClean="0">
                <a:latin typeface="Nikosh" panose="02000000000000000000" pitchFamily="2" charset="0"/>
                <a:cs typeface="Nikosh" panose="02000000000000000000" pitchFamily="2" charset="0"/>
              </a:rPr>
              <a:t>৫১.৫ </a:t>
            </a:r>
            <a:r>
              <a:rPr lang="bn-BD" sz="2000" dirty="0">
                <a:latin typeface="Nikosh" panose="02000000000000000000" pitchFamily="2" charset="0"/>
                <a:cs typeface="Nikosh" panose="02000000000000000000" pitchFamily="2" charset="0"/>
              </a:rPr>
              <a:t>ভাগ</a:t>
            </a:r>
            <a:r>
              <a:rPr lang="bn-BD" sz="2250" dirty="0" smtClean="0">
                <a:latin typeface="Nikosh" panose="02000000000000000000" pitchFamily="2" charset="0"/>
                <a:cs typeface="Nikosh" panose="02000000000000000000" pitchFamily="2" charset="0"/>
              </a:rPr>
              <a:t>   </a:t>
            </a:r>
            <a:r>
              <a:rPr lang="bn-BD" sz="2250" dirty="0">
                <a:latin typeface="Nikosh" panose="02000000000000000000" pitchFamily="2" charset="0"/>
                <a:cs typeface="Nikosh" panose="02000000000000000000" pitchFamily="2" charset="0"/>
              </a:rPr>
              <a:t>(ঘ) </a:t>
            </a:r>
            <a:r>
              <a:rPr lang="bn-BD" sz="2250" dirty="0" smtClean="0">
                <a:latin typeface="Nikosh" panose="02000000000000000000" pitchFamily="2" charset="0"/>
                <a:cs typeface="Nikosh" panose="02000000000000000000" pitchFamily="2" charset="0"/>
              </a:rPr>
              <a:t>৬১.৫ </a:t>
            </a:r>
            <a:r>
              <a:rPr lang="bn-BD" sz="2000" dirty="0">
                <a:latin typeface="Nikosh" panose="02000000000000000000" pitchFamily="2" charset="0"/>
                <a:cs typeface="Nikosh" panose="02000000000000000000" pitchFamily="2" charset="0"/>
              </a:rPr>
              <a:t>ভাগ</a:t>
            </a:r>
            <a:endParaRPr lang="bn-BD" sz="225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Subtitle 1"/>
          <p:cNvSpPr txBox="1">
            <a:spLocks/>
          </p:cNvSpPr>
          <p:nvPr/>
        </p:nvSpPr>
        <p:spPr>
          <a:xfrm>
            <a:off x="1496136" y="4863676"/>
            <a:ext cx="5819064" cy="717907"/>
          </a:xfrm>
          <a:prstGeom prst="rect">
            <a:avLst/>
          </a:prstGeom>
        </p:spPr>
        <p:txBody>
          <a:bodyPr vert="horz" lIns="51435" tIns="25718" rIns="51435" bIns="25718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BD" sz="2250" dirty="0">
                <a:latin typeface="Nikosh" panose="02000000000000000000" pitchFamily="2" charset="0"/>
                <a:cs typeface="Nikosh" panose="02000000000000000000" pitchFamily="2" charset="0"/>
              </a:rPr>
              <a:t>প্রশ্ন-৪. </a:t>
            </a:r>
            <a:r>
              <a:rPr lang="bn-BD" sz="2250" dirty="0" smtClean="0">
                <a:latin typeface="Nikosh" panose="02000000000000000000" pitchFamily="2" charset="0"/>
                <a:cs typeface="Nikosh" panose="02000000000000000000" pitchFamily="2" charset="0"/>
              </a:rPr>
              <a:t>কেন্দ্রমন্ডলের আপেক্ষিক গুরুত্ব কত? </a:t>
            </a:r>
            <a:endParaRPr lang="bn-BD" sz="225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l"/>
            <a:r>
              <a:rPr lang="bn-BD" sz="2250" dirty="0">
                <a:latin typeface="Nikosh" panose="02000000000000000000" pitchFamily="2" charset="0"/>
                <a:cs typeface="Nikosh" panose="02000000000000000000" pitchFamily="2" charset="0"/>
              </a:rPr>
              <a:t>       (ক) ৭</a:t>
            </a:r>
            <a:r>
              <a:rPr lang="bn-BD" sz="2250" dirty="0" smtClean="0">
                <a:latin typeface="Nikosh" panose="02000000000000000000" pitchFamily="2" charset="0"/>
                <a:cs typeface="Nikosh" panose="02000000000000000000" pitchFamily="2" charset="0"/>
              </a:rPr>
              <a:t>          </a:t>
            </a:r>
            <a:r>
              <a:rPr lang="bn-BD" sz="2250" dirty="0">
                <a:latin typeface="Nikosh" panose="02000000000000000000" pitchFamily="2" charset="0"/>
                <a:cs typeface="Nikosh" panose="02000000000000000000" pitchFamily="2" charset="0"/>
              </a:rPr>
              <a:t>(খ) ৮</a:t>
            </a:r>
            <a:r>
              <a:rPr lang="bn-BD" sz="2250" dirty="0" smtClean="0">
                <a:latin typeface="Nikosh" panose="02000000000000000000" pitchFamily="2" charset="0"/>
                <a:cs typeface="Nikosh" panose="02000000000000000000" pitchFamily="2" charset="0"/>
              </a:rPr>
              <a:t>            </a:t>
            </a:r>
            <a:r>
              <a:rPr lang="bn-BD" sz="2250" dirty="0">
                <a:latin typeface="Nikosh" panose="02000000000000000000" pitchFamily="2" charset="0"/>
                <a:cs typeface="Nikosh" panose="02000000000000000000" pitchFamily="2" charset="0"/>
              </a:rPr>
              <a:t>(গ) ৯</a:t>
            </a:r>
            <a:r>
              <a:rPr lang="bn-BD" sz="2250" dirty="0" smtClean="0">
                <a:latin typeface="Nikosh" panose="02000000000000000000" pitchFamily="2" charset="0"/>
                <a:cs typeface="Nikosh" panose="02000000000000000000" pitchFamily="2" charset="0"/>
              </a:rPr>
              <a:t>             </a:t>
            </a:r>
            <a:r>
              <a:rPr lang="bn-BD" sz="2250" dirty="0">
                <a:latin typeface="Nikosh" panose="02000000000000000000" pitchFamily="2" charset="0"/>
                <a:cs typeface="Nikosh" panose="02000000000000000000" pitchFamily="2" charset="0"/>
              </a:rPr>
              <a:t>(ঘ)  </a:t>
            </a:r>
            <a:r>
              <a:rPr lang="bn-BD" sz="2100" dirty="0" smtClean="0">
                <a:latin typeface="Nikosh" panose="02000000000000000000" pitchFamily="2" charset="0"/>
                <a:cs typeface="Nikosh" panose="02000000000000000000" pitchFamily="2" charset="0"/>
              </a:rPr>
              <a:t>১০</a:t>
            </a:r>
            <a:r>
              <a:rPr lang="bn-BD" sz="225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bn-BD" sz="225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Subtitle 1"/>
          <p:cNvSpPr txBox="1">
            <a:spLocks/>
          </p:cNvSpPr>
          <p:nvPr/>
        </p:nvSpPr>
        <p:spPr>
          <a:xfrm>
            <a:off x="1511489" y="1883222"/>
            <a:ext cx="7154839" cy="790951"/>
          </a:xfrm>
          <a:prstGeom prst="rect">
            <a:avLst/>
          </a:prstGeom>
        </p:spPr>
        <p:txBody>
          <a:bodyPr vert="horz" lIns="51435" tIns="25718" rIns="51435" bIns="25718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BD" sz="2250" dirty="0">
                <a:latin typeface="Nikosh" panose="02000000000000000000" pitchFamily="2" charset="0"/>
                <a:cs typeface="Nikosh" panose="02000000000000000000" pitchFamily="2" charset="0"/>
              </a:rPr>
              <a:t>প্রশ্ন-১</a:t>
            </a:r>
            <a:r>
              <a:rPr lang="bn-BD" sz="2250" dirty="0" smtClean="0">
                <a:latin typeface="Nikosh" panose="02000000000000000000" pitchFamily="2" charset="0"/>
                <a:cs typeface="Nikosh" panose="02000000000000000000" pitchFamily="2" charset="0"/>
              </a:rPr>
              <a:t>. ভূত্বকের গড় গভীরতা কত?</a:t>
            </a:r>
            <a:endParaRPr lang="bn-BD" sz="225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l"/>
            <a:r>
              <a:rPr lang="bn-BD" sz="2250" dirty="0">
                <a:latin typeface="Nikosh" panose="02000000000000000000" pitchFamily="2" charset="0"/>
                <a:cs typeface="Nikosh" panose="02000000000000000000" pitchFamily="2" charset="0"/>
              </a:rPr>
              <a:t>(ক) </a:t>
            </a:r>
            <a:r>
              <a:rPr lang="bn-BD" sz="2250" dirty="0" smtClean="0">
                <a:latin typeface="Nikosh" panose="02000000000000000000" pitchFamily="2" charset="0"/>
                <a:cs typeface="Nikosh" panose="02000000000000000000" pitchFamily="2" charset="0"/>
              </a:rPr>
              <a:t>২০ কি.মি.     </a:t>
            </a:r>
            <a:r>
              <a:rPr lang="bn-BD" sz="2250" dirty="0">
                <a:latin typeface="Nikosh" panose="02000000000000000000" pitchFamily="2" charset="0"/>
                <a:cs typeface="Nikosh" panose="02000000000000000000" pitchFamily="2" charset="0"/>
              </a:rPr>
              <a:t>(খ) </a:t>
            </a:r>
            <a:r>
              <a:rPr lang="bn-BD" sz="2250" dirty="0" smtClean="0">
                <a:latin typeface="Nikosh" panose="02000000000000000000" pitchFamily="2" charset="0"/>
                <a:cs typeface="Nikosh" panose="02000000000000000000" pitchFamily="2" charset="0"/>
              </a:rPr>
              <a:t>৩০ </a:t>
            </a:r>
            <a:r>
              <a:rPr lang="bn-BD" sz="2250" dirty="0">
                <a:latin typeface="Nikosh" panose="02000000000000000000" pitchFamily="2" charset="0"/>
                <a:cs typeface="Nikosh" panose="02000000000000000000" pitchFamily="2" charset="0"/>
              </a:rPr>
              <a:t>কি.মি.     (গ) </a:t>
            </a:r>
            <a:r>
              <a:rPr lang="bn-BD" sz="2250" dirty="0" smtClean="0">
                <a:latin typeface="Nikosh" panose="02000000000000000000" pitchFamily="2" charset="0"/>
                <a:cs typeface="Nikosh" panose="02000000000000000000" pitchFamily="2" charset="0"/>
              </a:rPr>
              <a:t>৪০ </a:t>
            </a:r>
            <a:r>
              <a:rPr lang="bn-BD" sz="2250" dirty="0">
                <a:latin typeface="Nikosh" panose="02000000000000000000" pitchFamily="2" charset="0"/>
                <a:cs typeface="Nikosh" panose="02000000000000000000" pitchFamily="2" charset="0"/>
              </a:rPr>
              <a:t>কি.মি.       (ঘ) </a:t>
            </a:r>
            <a:r>
              <a:rPr lang="bn-BD" sz="2250" dirty="0" smtClean="0">
                <a:latin typeface="Nikosh" panose="02000000000000000000" pitchFamily="2" charset="0"/>
                <a:cs typeface="Nikosh" panose="02000000000000000000" pitchFamily="2" charset="0"/>
              </a:rPr>
              <a:t>৫০ </a:t>
            </a:r>
            <a:r>
              <a:rPr lang="bn-BD" sz="2250" dirty="0">
                <a:latin typeface="Nikosh" panose="02000000000000000000" pitchFamily="2" charset="0"/>
                <a:cs typeface="Nikosh" panose="02000000000000000000" pitchFamily="2" charset="0"/>
              </a:rPr>
              <a:t>কি.মি</a:t>
            </a:r>
            <a:r>
              <a:rPr lang="bn-BD" sz="2250" dirty="0" smtClean="0"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endParaRPr lang="bn-BD" sz="225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572763" y="2326158"/>
            <a:ext cx="312192" cy="30114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>
          <a:xfrm>
            <a:off x="6130124" y="3252606"/>
            <a:ext cx="312192" cy="30114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/>
          <p:cNvSpPr/>
          <p:nvPr/>
        </p:nvSpPr>
        <p:spPr>
          <a:xfrm>
            <a:off x="1936135" y="4266620"/>
            <a:ext cx="312192" cy="30114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/>
          <p:cNvSpPr/>
          <p:nvPr/>
        </p:nvSpPr>
        <p:spPr>
          <a:xfrm>
            <a:off x="5953556" y="5290673"/>
            <a:ext cx="312192" cy="30114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Horizontal Scroll 10"/>
          <p:cNvSpPr/>
          <p:nvPr/>
        </p:nvSpPr>
        <p:spPr>
          <a:xfrm>
            <a:off x="2931710" y="385998"/>
            <a:ext cx="2947916" cy="938284"/>
          </a:xfrm>
          <a:prstGeom prst="horizontalScroll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Subtitle 1"/>
          <p:cNvSpPr txBox="1">
            <a:spLocks/>
          </p:cNvSpPr>
          <p:nvPr/>
        </p:nvSpPr>
        <p:spPr>
          <a:xfrm>
            <a:off x="2613410" y="529561"/>
            <a:ext cx="3672810" cy="651159"/>
          </a:xfrm>
          <a:prstGeom prst="rect">
            <a:avLst/>
          </a:prstGeom>
        </p:spPr>
        <p:txBody>
          <a:bodyPr vert="horz" lIns="51435" tIns="25718" rIns="51435" bIns="25718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500" b="1" dirty="0">
                <a:latin typeface="Nikosh" panose="02000000000000000000" pitchFamily="2" charset="0"/>
                <a:cs typeface="Nikosh" panose="02000000000000000000" pitchFamily="2" charset="0"/>
              </a:rPr>
              <a:t>মূল্যায়ন </a:t>
            </a:r>
          </a:p>
        </p:txBody>
      </p:sp>
    </p:spTree>
    <p:extLst>
      <p:ext uri="{BB962C8B-B14F-4D97-AF65-F5344CB8AC3E}">
        <p14:creationId xmlns:p14="http://schemas.microsoft.com/office/powerpoint/2010/main" val="200086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2198" y="2911237"/>
            <a:ext cx="567746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3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ভূ</a:t>
            </a:r>
            <a:r>
              <a:rPr lang="bn-BD" sz="3300" dirty="0" smtClean="0">
                <a:latin typeface="Nikosh" panose="02000000000000000000" pitchFamily="2" charset="0"/>
                <a:cs typeface="Nikosh" panose="02000000000000000000" pitchFamily="2" charset="0"/>
              </a:rPr>
              <a:t>অ</a:t>
            </a:r>
            <a:r>
              <a:rPr lang="en-US" sz="33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ভ্যন্ত</a:t>
            </a:r>
            <a:r>
              <a:rPr lang="bn-BD" sz="3300" dirty="0" smtClean="0">
                <a:latin typeface="Nikosh" panose="02000000000000000000" pitchFamily="2" charset="0"/>
                <a:cs typeface="Nikosh" panose="02000000000000000000" pitchFamily="2" charset="0"/>
              </a:rPr>
              <a:t>রীণ গঠনের একটি চিত্র তৈরি কর। </a:t>
            </a:r>
            <a:endParaRPr lang="en-US" sz="33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3179930" y="583478"/>
            <a:ext cx="2947916" cy="938284"/>
          </a:xfrm>
          <a:prstGeom prst="horizontalScroll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Box 1"/>
          <p:cNvSpPr txBox="1"/>
          <p:nvPr/>
        </p:nvSpPr>
        <p:spPr>
          <a:xfrm>
            <a:off x="2013044" y="660205"/>
            <a:ext cx="509743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500" b="1" dirty="0">
                <a:latin typeface="Nikosh" panose="02000000000000000000" pitchFamily="2" charset="0"/>
                <a:cs typeface="Nikosh" panose="02000000000000000000" pitchFamily="2" charset="0"/>
              </a:rPr>
              <a:t>বাড়ির কাজ </a:t>
            </a:r>
            <a:endParaRPr lang="en-US" sz="45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16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ubtitle 1"/>
          <p:cNvSpPr txBox="1">
            <a:spLocks/>
          </p:cNvSpPr>
          <p:nvPr/>
        </p:nvSpPr>
        <p:spPr bwMode="auto">
          <a:xfrm>
            <a:off x="423080" y="2749811"/>
            <a:ext cx="8720920" cy="331214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MD.DARUS SALAM</a:t>
            </a:r>
            <a:endParaRPr lang="bn-BD" alt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LECTURER</a:t>
            </a:r>
            <a:endParaRPr lang="en-US" alt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(GEOGRAPHY)</a:t>
            </a:r>
            <a:endParaRPr lang="bn-BD" alt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ARB COLLEGE,</a:t>
            </a:r>
            <a:endParaRPr lang="bn-BD" alt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AMJHUPI,MEHERPUR</a:t>
            </a:r>
            <a:endParaRPr lang="bn-BD" alt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 eaLnBrk="1" hangingPunct="1">
              <a:buFontTx/>
              <a:buNone/>
            </a:pPr>
            <a:endParaRPr lang="en-US" altLang="en-US" sz="1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2723370" y="857251"/>
            <a:ext cx="3936739" cy="1166884"/>
          </a:xfrm>
          <a:prstGeom prst="horizontalScroll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610775" y="980080"/>
            <a:ext cx="4233578" cy="96216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5400" b="1" dirty="0">
                <a:latin typeface="Nikosh" panose="02000000000000000000" pitchFamily="2" charset="0"/>
                <a:cs typeface="Nikosh" panose="02000000000000000000" pitchFamily="2" charset="0"/>
              </a:rPr>
              <a:t>শিক্ষক পরিচিতি</a:t>
            </a:r>
            <a:endParaRPr lang="en-US" sz="54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75326" y="2606722"/>
            <a:ext cx="45719" cy="3598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221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1255" y="646112"/>
            <a:ext cx="556828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500" b="1" dirty="0">
                <a:solidFill>
                  <a:srgbClr val="C00000"/>
                </a:solidFill>
              </a:rPr>
              <a:t>সবাইকে ধন্যবাদ</a:t>
            </a:r>
            <a:endParaRPr lang="en-US" sz="4500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55" y="1834120"/>
            <a:ext cx="5783239" cy="36900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6887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2417523" y="2380006"/>
            <a:ext cx="5348614" cy="30813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শ্রেণীঃ- একাদশ</a:t>
            </a:r>
          </a:p>
          <a:p>
            <a:pPr marL="0" indent="0">
              <a:buNone/>
            </a:pPr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বিষয়ঃ- ভূগোল</a:t>
            </a:r>
          </a:p>
          <a:p>
            <a:pPr marL="0" indent="0">
              <a:buNone/>
            </a:pPr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অধ্যায়ঃ-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দ্বি</a:t>
            </a:r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তীয়</a:t>
            </a:r>
          </a:p>
          <a:p>
            <a:pPr marL="0" indent="0">
              <a:buNone/>
            </a:pPr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সময়ঃ-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40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মিনিট </a:t>
            </a:r>
          </a:p>
          <a:p>
            <a:pPr marL="0" indent="0">
              <a:buNone/>
            </a:pPr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তাং-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06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/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10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/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2020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ইং</a:t>
            </a:r>
          </a:p>
        </p:txBody>
      </p:sp>
      <p:sp>
        <p:nvSpPr>
          <p:cNvPr id="4" name="Horizontal Scroll 3"/>
          <p:cNvSpPr/>
          <p:nvPr/>
        </p:nvSpPr>
        <p:spPr>
          <a:xfrm>
            <a:off x="2842144" y="626695"/>
            <a:ext cx="3142398" cy="938284"/>
          </a:xfrm>
          <a:prstGeom prst="horizontalScroll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1455831" y="746539"/>
            <a:ext cx="5915025" cy="9416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5400" b="1" dirty="0">
                <a:latin typeface="Nikosh" panose="02000000000000000000" pitchFamily="2" charset="0"/>
                <a:cs typeface="Nikosh" panose="02000000000000000000" pitchFamily="2" charset="0"/>
              </a:rPr>
              <a:t>পাঠ পরিচিতি </a:t>
            </a:r>
            <a:endParaRPr lang="en-US" sz="54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79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191" y="135689"/>
            <a:ext cx="8147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atin typeface="Nikosh" panose="02000000000000000000" pitchFamily="2" charset="0"/>
                <a:cs typeface="Nikosh" panose="02000000000000000000" pitchFamily="2" charset="0"/>
              </a:rPr>
              <a:t>নিচের ছবিগুলো দেখো ও চিন্তা কর </a:t>
            </a:r>
            <a:endParaRPr lang="en-US" sz="54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594" y="1991638"/>
            <a:ext cx="6551531" cy="4084931"/>
          </a:xfrm>
          <a:prstGeom prst="rect">
            <a:avLst/>
          </a:prstGeom>
          <a:ln w="571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3405114" y="6088559"/>
            <a:ext cx="28660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পূর্ন </a:t>
            </a:r>
            <a:r>
              <a:rPr lang="bn-BD" sz="4400" dirty="0">
                <a:latin typeface="Nikosh" panose="02000000000000000000" pitchFamily="2" charset="0"/>
                <a:cs typeface="Nikosh" panose="02000000000000000000" pitchFamily="2" charset="0"/>
              </a:rPr>
              <a:t>সিদ্ধ ডিম </a:t>
            </a: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63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432" y="94480"/>
            <a:ext cx="8147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atin typeface="Nikosh" panose="02000000000000000000" pitchFamily="2" charset="0"/>
                <a:cs typeface="Nikosh" panose="02000000000000000000" pitchFamily="2" charset="0"/>
              </a:rPr>
              <a:t>নিচের ছবিগুলো দেখো ও চিন্তা কর </a:t>
            </a:r>
            <a:endParaRPr lang="en-US" sz="54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0596" y="6088559"/>
            <a:ext cx="28660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অর্ধ সিদ্ধ ডিম </a:t>
            </a: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498" y="1716066"/>
            <a:ext cx="6814159" cy="4372493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1811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13199" y="3028951"/>
            <a:ext cx="619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atin typeface="Nikosh" panose="02000000000000000000" pitchFamily="2" charset="0"/>
                <a:cs typeface="Nikosh" panose="02000000000000000000" pitchFamily="2" charset="0"/>
              </a:rPr>
              <a:t>পৃথিবীর অভ্যন্তরীণ গঠন</a:t>
            </a:r>
            <a:endParaRPr lang="en-US" sz="60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2361063" y="848711"/>
            <a:ext cx="3723281" cy="1482446"/>
          </a:xfrm>
          <a:prstGeom prst="horizontalScroll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Box 1"/>
          <p:cNvSpPr txBox="1"/>
          <p:nvPr/>
        </p:nvSpPr>
        <p:spPr>
          <a:xfrm>
            <a:off x="1831360" y="1128269"/>
            <a:ext cx="5066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atin typeface="Nikosh" panose="02000000000000000000" pitchFamily="2" charset="0"/>
                <a:cs typeface="Nikosh" panose="02000000000000000000" pitchFamily="2" charset="0"/>
              </a:rPr>
              <a:t>আজকের পাঠ </a:t>
            </a:r>
            <a:endParaRPr lang="en-US" sz="54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77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8614" y="399765"/>
            <a:ext cx="50667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atin typeface="Nikosh" panose="02000000000000000000" pitchFamily="2" charset="0"/>
                <a:cs typeface="Nikosh" panose="02000000000000000000" pitchFamily="2" charset="0"/>
              </a:rPr>
              <a:t>শিখনফল </a:t>
            </a:r>
            <a:endParaRPr lang="en-US" sz="60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2875" y="1552818"/>
            <a:ext cx="68580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50" b="1" dirty="0">
                <a:latin typeface="Nikosh" panose="02000000000000000000" pitchFamily="2" charset="0"/>
                <a:cs typeface="Nikosh" panose="02000000000000000000" pitchFamily="2" charset="0"/>
              </a:rPr>
              <a:t>এই পাঠ শেষে শিক্ষার্থীরা - - -</a:t>
            </a:r>
            <a:endParaRPr lang="en-US" sz="405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3085" y="3121371"/>
            <a:ext cx="68377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Wingdings" panose="05000000000000000000" pitchFamily="2" charset="2"/>
              <a:buChar char="v"/>
            </a:pPr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 ভূ-ত্বক কি তা বলতে পারবে; 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428625" indent="-428625">
              <a:buFont typeface="Wingdings" panose="05000000000000000000" pitchFamily="2" charset="2"/>
              <a:buChar char="v"/>
            </a:pPr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 গুরুমন্ডলের বৈশিষ্ট বিশ্লেষন করতে পারবে; 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428625" indent="-428625">
              <a:buFont typeface="Wingdings" panose="05000000000000000000" pitchFamily="2" charset="2"/>
              <a:buChar char="v"/>
            </a:pPr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 কেন্দ্রমন্ডলের বৈশিষ্ট ব্যাখ্যা করতে পারবে;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12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9810" y="645713"/>
            <a:ext cx="7356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atin typeface="Nikosh" panose="02000000000000000000" pitchFamily="2" charset="0"/>
                <a:cs typeface="Nikosh" panose="02000000000000000000" pitchFamily="2" charset="0"/>
              </a:rPr>
              <a:t>নিচের ভিডিওটি দেখো ও চিন্তা কর </a:t>
            </a:r>
            <a:endParaRPr lang="en-US" sz="54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Structure of the Earth_ Crust, Mantle and Core[1]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61342" y="2910584"/>
            <a:ext cx="3429000" cy="2571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42827" y="5919063"/>
            <a:ext cx="2866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ভূত্বক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29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46" y="795837"/>
            <a:ext cx="8666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atin typeface="Nikosh" panose="02000000000000000000" pitchFamily="2" charset="0"/>
                <a:cs typeface="Nikosh" panose="02000000000000000000" pitchFamily="2" charset="0"/>
              </a:rPr>
              <a:t>কর্মপত্র-১   </a:t>
            </a:r>
            <a:r>
              <a:rPr lang="bn-BD" sz="54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একক কাজ       সময়-২মিঃ </a:t>
            </a:r>
            <a:endParaRPr lang="en-US" sz="54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87003" y="2713346"/>
            <a:ext cx="4002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Wingdings" panose="05000000000000000000" pitchFamily="2" charset="2"/>
              <a:buChar char="q"/>
            </a:pPr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ভূ-ত্বক কি?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19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564</TotalTime>
  <Words>413</Words>
  <Application>Microsoft Office PowerPoint</Application>
  <PresentationFormat>On-screen Show (4:3)</PresentationFormat>
  <Paragraphs>68</Paragraphs>
  <Slides>20</Slides>
  <Notes>4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Angles</vt:lpstr>
      <vt:lpstr>সবাইকে শুভেচ্ছা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শুভেচ্ছা</dc:title>
  <dc:creator>Sohel</dc:creator>
  <cp:lastModifiedBy>dell</cp:lastModifiedBy>
  <cp:revision>57</cp:revision>
  <dcterms:created xsi:type="dcterms:W3CDTF">2015-01-25T12:07:36Z</dcterms:created>
  <dcterms:modified xsi:type="dcterms:W3CDTF">2020-10-06T01:33:02Z</dcterms:modified>
</cp:coreProperties>
</file>