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30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457200"/>
            <a:ext cx="8305800" cy="6001643"/>
          </a:xfrm>
          <a:prstGeom prst="rect">
            <a:avLst/>
          </a:prstGeom>
          <a:gradFill>
            <a:gsLst>
              <a:gs pos="0">
                <a:srgbClr val="DDEBCF"/>
              </a:gs>
              <a:gs pos="50000">
                <a:srgbClr val="9CB86E"/>
              </a:gs>
              <a:gs pos="100000">
                <a:srgbClr val="156B13"/>
              </a:gs>
            </a:gsLst>
            <a:lin ang="5400000" scaled="0"/>
          </a:gradFill>
        </p:spPr>
        <p:txBody>
          <a:bodyPr wrap="square" rtlCol="0">
            <a:spAutoFit/>
          </a:bodyPr>
          <a:lstStyle/>
          <a:p>
            <a:r>
              <a:rPr lang="en-US" sz="9600" dirty="0" smtClean="0"/>
              <a:t> </a:t>
            </a:r>
            <a:r>
              <a:rPr lang="bn-BD" sz="9600" dirty="0" smtClean="0"/>
              <a:t>আজকের পাঠে সবাইকেস্বাগতম</a:t>
            </a:r>
          </a:p>
          <a:p>
            <a:endParaRPr lang="bn-BD" sz="9600" dirty="0"/>
          </a:p>
          <a:p>
            <a:r>
              <a:rPr lang="bn-BD" sz="9600" dirty="0" smtClean="0"/>
              <a:t>  </a:t>
            </a:r>
            <a:endParaRPr lang="en-US" sz="96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3000374"/>
            <a:ext cx="8305800" cy="3629026"/>
          </a:xfrm>
          <a:prstGeom prst="rect">
            <a:avLst/>
          </a:prstGeom>
        </p:spPr>
      </p:pic>
    </p:spTree>
    <p:extLst>
      <p:ext uri="{BB962C8B-B14F-4D97-AF65-F5344CB8AC3E}">
        <p14:creationId xmlns:p14="http://schemas.microsoft.com/office/powerpoint/2010/main" val="37051589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006" y="533400"/>
            <a:ext cx="8610600" cy="5509200"/>
          </a:xfrm>
          <a:prstGeom prst="rect">
            <a:avLst/>
          </a:prstGeom>
          <a:gradFill>
            <a:gsLst>
              <a:gs pos="0">
                <a:srgbClr val="DDEBCF"/>
              </a:gs>
              <a:gs pos="50000">
                <a:srgbClr val="9CB86E"/>
              </a:gs>
              <a:gs pos="100000">
                <a:srgbClr val="156B13"/>
              </a:gs>
            </a:gsLst>
            <a:lin ang="5400000" scaled="0"/>
          </a:gradFill>
          <a:ln>
            <a:solidFill>
              <a:schemeClr val="tx1"/>
            </a:solidFill>
            <a:prstDash val="sysDash"/>
          </a:ln>
        </p:spPr>
        <p:txBody>
          <a:bodyPr wrap="square">
            <a:spAutoFit/>
          </a:bodyPr>
          <a:lstStyle/>
          <a:p>
            <a:r>
              <a:rPr lang="bn-BD" sz="3200" dirty="0"/>
              <a:t>ক হাদীসে আছে-</a:t>
            </a:r>
          </a:p>
          <a:p>
            <a:endParaRPr lang="bn-BD" sz="3200" dirty="0"/>
          </a:p>
          <a:p>
            <a:r>
              <a:rPr lang="ar-AE" sz="3200" dirty="0"/>
              <a:t>الْعَيْنَانِ زِنَاهُمَا النّظَرُ، وَالْأُذُنَانِ زِنَاهُمَا الِاسْتِمَاعُ، وَاللِّسَانُ زِنَاهُ الْكَلَامُ، وَالْيَدُ زِنَاهَا الْبَطْشُ، وَالرِّجْلُ زِنَاهَا الْخُطَا، وَالْقَلْبُ يَهْوَى وَيَتَمَنّى، وَيُصَدِّقُ ذَلِكَ الْفَرْجُ وَيُكَذِّبُهُ.</a:t>
            </a:r>
          </a:p>
          <a:p>
            <a:endParaRPr lang="ar-AE" sz="3200" dirty="0"/>
          </a:p>
          <a:p>
            <a:r>
              <a:rPr lang="bn-BD" sz="3200" dirty="0"/>
              <a:t>চোখের ব্যভিচার হল দেখা। কানের ব্যভিচার শোনা। জিহ্বার ব্যভিচার বলা। হাতের ব্যভিচার ধরা। পায়ের ব্যভিচার হাঁটা। মন কামনা করে আর লজ্জাস্থান  তা সত্য বা মিথ্যায় পরিণত করে। -সহীহ মুসলিম, হাদীস ২৬৫৭</a:t>
            </a:r>
            <a:endParaRPr lang="en-US" sz="3200" dirty="0"/>
          </a:p>
        </p:txBody>
      </p:sp>
    </p:spTree>
    <p:extLst>
      <p:ext uri="{BB962C8B-B14F-4D97-AF65-F5344CB8AC3E}">
        <p14:creationId xmlns:p14="http://schemas.microsoft.com/office/powerpoint/2010/main" val="1661943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457200"/>
            <a:ext cx="7086600" cy="1569660"/>
          </a:xfrm>
          <a:prstGeom prst="rect">
            <a:avLst/>
          </a:prstGeom>
          <a:gradFill>
            <a:gsLst>
              <a:gs pos="0">
                <a:srgbClr val="DDEBCF"/>
              </a:gs>
              <a:gs pos="50000">
                <a:srgbClr val="9CB86E"/>
              </a:gs>
              <a:gs pos="100000">
                <a:srgbClr val="156B13"/>
              </a:gs>
            </a:gsLst>
            <a:lin ang="5400000" scaled="0"/>
          </a:gradFill>
          <a:ln w="12700">
            <a:solidFill>
              <a:schemeClr val="tx1"/>
            </a:solidFill>
            <a:prstDash val="dash"/>
          </a:ln>
        </p:spPr>
        <p:txBody>
          <a:bodyPr wrap="square" rtlCol="0">
            <a:spAutoFit/>
          </a:bodyPr>
          <a:lstStyle/>
          <a:p>
            <a:r>
              <a:rPr lang="bn-BD" sz="9600" dirty="0" smtClean="0"/>
              <a:t>  পরিচয় </a:t>
            </a:r>
            <a:endParaRPr lang="en-US" sz="9600" dirty="0"/>
          </a:p>
        </p:txBody>
      </p:sp>
      <p:sp>
        <p:nvSpPr>
          <p:cNvPr id="3" name="TextBox 2"/>
          <p:cNvSpPr txBox="1"/>
          <p:nvPr/>
        </p:nvSpPr>
        <p:spPr>
          <a:xfrm>
            <a:off x="381000" y="2590800"/>
            <a:ext cx="8458200" cy="3785652"/>
          </a:xfrm>
          <a:prstGeom prst="rect">
            <a:avLst/>
          </a:prstGeom>
          <a:gradFill>
            <a:gsLst>
              <a:gs pos="0">
                <a:srgbClr val="DDEBCF"/>
              </a:gs>
              <a:gs pos="50000">
                <a:srgbClr val="9CB86E"/>
              </a:gs>
              <a:gs pos="100000">
                <a:srgbClr val="156B13"/>
              </a:gs>
            </a:gsLst>
            <a:lin ang="5400000" scaled="0"/>
          </a:gradFill>
          <a:ln>
            <a:solidFill>
              <a:schemeClr val="tx1"/>
            </a:solidFill>
            <a:prstDash val="dash"/>
          </a:ln>
        </p:spPr>
        <p:txBody>
          <a:bodyPr wrap="square" rtlCol="0">
            <a:spAutoFit/>
          </a:bodyPr>
          <a:lstStyle/>
          <a:p>
            <a:r>
              <a:rPr lang="bn-BD" sz="4000" dirty="0" smtClean="0"/>
              <a:t> মোহাম্মদ – দাউদ </a:t>
            </a:r>
          </a:p>
          <a:p>
            <a:r>
              <a:rPr lang="bn-BD" sz="4000" dirty="0"/>
              <a:t> </a:t>
            </a:r>
            <a:r>
              <a:rPr lang="bn-BD" sz="4000" dirty="0" smtClean="0"/>
              <a:t>   সিনিয়র শিক্ষক ,</a:t>
            </a:r>
          </a:p>
          <a:p>
            <a:r>
              <a:rPr lang="bn-BD" sz="4000" dirty="0"/>
              <a:t> </a:t>
            </a:r>
            <a:r>
              <a:rPr lang="bn-BD" sz="4000" dirty="0" smtClean="0"/>
              <a:t>রতনপুর হাজি ছৈয়দের রহমান স্মৃতি উচ্চ বিদ্যালয় । </a:t>
            </a:r>
          </a:p>
          <a:p>
            <a:r>
              <a:rPr lang="bn-BD" sz="4000" dirty="0"/>
              <a:t> </a:t>
            </a:r>
            <a:r>
              <a:rPr lang="bn-BD" sz="4000" dirty="0" smtClean="0"/>
              <a:t>রতনপুর , বিরলি বাজার । </a:t>
            </a:r>
          </a:p>
          <a:p>
            <a:r>
              <a:rPr lang="bn-BD" sz="4000" dirty="0"/>
              <a:t> </a:t>
            </a:r>
            <a:r>
              <a:rPr lang="bn-BD" sz="4000" dirty="0" smtClean="0"/>
              <a:t>ফেনি সদর । ফেনি । </a:t>
            </a:r>
            <a:endParaRPr lang="en-US" sz="4000" dirty="0"/>
          </a:p>
        </p:txBody>
      </p:sp>
    </p:spTree>
    <p:extLst>
      <p:ext uri="{BB962C8B-B14F-4D97-AF65-F5344CB8AC3E}">
        <p14:creationId xmlns:p14="http://schemas.microsoft.com/office/powerpoint/2010/main" val="1048316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533400"/>
            <a:ext cx="7315200" cy="1569660"/>
          </a:xfrm>
          <a:prstGeom prst="rect">
            <a:avLst/>
          </a:prstGeom>
          <a:gradFill>
            <a:gsLst>
              <a:gs pos="0">
                <a:srgbClr val="DDEBCF"/>
              </a:gs>
              <a:gs pos="50000">
                <a:srgbClr val="9CB86E"/>
              </a:gs>
              <a:gs pos="100000">
                <a:srgbClr val="156B13"/>
              </a:gs>
            </a:gsLst>
            <a:lin ang="5400000" scaled="0"/>
          </a:gradFill>
          <a:ln w="28575">
            <a:solidFill>
              <a:schemeClr val="tx1"/>
            </a:solidFill>
            <a:prstDash val="dashDot"/>
          </a:ln>
        </p:spPr>
        <p:txBody>
          <a:bodyPr wrap="square" rtlCol="0">
            <a:spAutoFit/>
          </a:bodyPr>
          <a:lstStyle/>
          <a:p>
            <a:r>
              <a:rPr lang="bn-BD" sz="9600" dirty="0" smtClean="0"/>
              <a:t>আজকের পাঠ </a:t>
            </a:r>
            <a:endParaRPr lang="en-US" sz="9600" dirty="0"/>
          </a:p>
        </p:txBody>
      </p:sp>
      <p:sp>
        <p:nvSpPr>
          <p:cNvPr id="3" name="TextBox 2"/>
          <p:cNvSpPr txBox="1"/>
          <p:nvPr/>
        </p:nvSpPr>
        <p:spPr>
          <a:xfrm>
            <a:off x="914400" y="2667000"/>
            <a:ext cx="7467600" cy="3477875"/>
          </a:xfrm>
          <a:prstGeom prst="rect">
            <a:avLst/>
          </a:prstGeom>
          <a:gradFill>
            <a:gsLst>
              <a:gs pos="0">
                <a:srgbClr val="DDEBCF"/>
              </a:gs>
              <a:gs pos="50000">
                <a:srgbClr val="9CB86E"/>
              </a:gs>
              <a:gs pos="100000">
                <a:srgbClr val="156B13"/>
              </a:gs>
            </a:gsLst>
            <a:lin ang="5400000" scaled="0"/>
          </a:gradFill>
          <a:ln>
            <a:solidFill>
              <a:schemeClr val="tx1"/>
            </a:solidFill>
            <a:prstDash val="dashDot"/>
          </a:ln>
        </p:spPr>
        <p:txBody>
          <a:bodyPr wrap="square" rtlCol="0">
            <a:spAutoFit/>
          </a:bodyPr>
          <a:lstStyle/>
          <a:p>
            <a:r>
              <a:rPr lang="bn-BD" sz="4400" dirty="0" smtClean="0"/>
              <a:t>শ্রেনি ===অষ্টম ।</a:t>
            </a:r>
          </a:p>
          <a:p>
            <a:r>
              <a:rPr lang="bn-BD" sz="4400" dirty="0"/>
              <a:t> </a:t>
            </a:r>
            <a:r>
              <a:rPr lang="bn-BD" sz="4400" dirty="0" smtClean="0"/>
              <a:t>বিষয়== ইসলাম ও নৈতিক শিক্ষা ।</a:t>
            </a:r>
          </a:p>
          <a:p>
            <a:r>
              <a:rPr lang="bn-BD" sz="4400" dirty="0"/>
              <a:t> </a:t>
            </a:r>
            <a:r>
              <a:rPr lang="bn-BD" sz="4400" dirty="0" smtClean="0"/>
              <a:t>পাঠাংশ == অশ্লীলতা / পরশ্রীকাতরতা । </a:t>
            </a:r>
          </a:p>
        </p:txBody>
      </p:sp>
    </p:spTree>
    <p:extLst>
      <p:ext uri="{BB962C8B-B14F-4D97-AF65-F5344CB8AC3E}">
        <p14:creationId xmlns:p14="http://schemas.microsoft.com/office/powerpoint/2010/main" val="1454807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7772400" cy="1569660"/>
          </a:xfrm>
          <a:prstGeom prst="rect">
            <a:avLst/>
          </a:prstGeom>
          <a:gradFill>
            <a:gsLst>
              <a:gs pos="0">
                <a:srgbClr val="DDEBCF"/>
              </a:gs>
              <a:gs pos="50000">
                <a:srgbClr val="9CB86E"/>
              </a:gs>
              <a:gs pos="100000">
                <a:srgbClr val="156B13"/>
              </a:gs>
            </a:gsLst>
            <a:lin ang="5400000" scaled="0"/>
          </a:gradFill>
          <a:ln w="19050">
            <a:solidFill>
              <a:schemeClr val="tx1"/>
            </a:solidFill>
          </a:ln>
        </p:spPr>
        <p:txBody>
          <a:bodyPr wrap="square" rtlCol="0">
            <a:spAutoFit/>
          </a:bodyPr>
          <a:lstStyle/>
          <a:p>
            <a:r>
              <a:rPr lang="bn-BD" sz="9600" dirty="0" smtClean="0"/>
              <a:t>ছবি গুলো দেখি </a:t>
            </a:r>
            <a:endParaRPr lang="en-US" sz="9600" dirty="0"/>
          </a:p>
        </p:txBody>
      </p:sp>
      <p:sp>
        <p:nvSpPr>
          <p:cNvPr id="3" name="Rectangle 2"/>
          <p:cNvSpPr/>
          <p:nvPr/>
        </p:nvSpPr>
        <p:spPr>
          <a:xfrm>
            <a:off x="304800" y="3810000"/>
            <a:ext cx="8458200" cy="2554545"/>
          </a:xfrm>
          <a:prstGeom prst="rect">
            <a:avLst/>
          </a:prstGeom>
          <a:gradFill>
            <a:gsLst>
              <a:gs pos="0">
                <a:srgbClr val="DDEBCF"/>
              </a:gs>
              <a:gs pos="50000">
                <a:srgbClr val="9CB86E"/>
              </a:gs>
              <a:gs pos="100000">
                <a:srgbClr val="156B13"/>
              </a:gs>
            </a:gsLst>
            <a:lin ang="5400000" scaled="0"/>
          </a:gradFill>
          <a:ln>
            <a:solidFill>
              <a:schemeClr val="tx1"/>
            </a:solidFill>
            <a:prstDash val="dash"/>
          </a:ln>
        </p:spPr>
        <p:txBody>
          <a:bodyPr wrap="square">
            <a:spAutoFit/>
          </a:bodyPr>
          <a:lstStyle/>
          <a:p>
            <a:r>
              <a:rPr lang="bn-BD" sz="3200" dirty="0"/>
              <a:t>মহানবী (সা.) বলেন, ‘যখন কোনো জাতির মধ্যে প্রকাশ্যে অশ্লীলতা ছড়িয়ে পড়ে, তখন তাদের মধ্যে দুর্ভিক্ষ ও মহামারী ব্যাপক আকার ধারণ করে, যা তাদের পূর্ববর্তীদের মধ্যে ছিল না।’ (ইবনে মাজাহ, হাদিস : ৪০১৯)</a:t>
            </a:r>
            <a:endParaRPr lang="en-US" sz="3200" dirty="0"/>
          </a:p>
        </p:txBody>
      </p:sp>
    </p:spTree>
    <p:extLst>
      <p:ext uri="{BB962C8B-B14F-4D97-AF65-F5344CB8AC3E}">
        <p14:creationId xmlns:p14="http://schemas.microsoft.com/office/powerpoint/2010/main" val="2629835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533400"/>
            <a:ext cx="6858000" cy="1569660"/>
          </a:xfrm>
          <a:prstGeom prst="rect">
            <a:avLst/>
          </a:prstGeom>
          <a:gradFill>
            <a:gsLst>
              <a:gs pos="0">
                <a:srgbClr val="DDEBCF"/>
              </a:gs>
              <a:gs pos="50000">
                <a:srgbClr val="9CB86E"/>
              </a:gs>
              <a:gs pos="100000">
                <a:srgbClr val="156B13"/>
              </a:gs>
            </a:gsLst>
            <a:lin ang="5400000" scaled="0"/>
          </a:gradFill>
          <a:ln>
            <a:solidFill>
              <a:schemeClr val="tx1"/>
            </a:solidFill>
            <a:prstDash val="dash"/>
          </a:ln>
        </p:spPr>
        <p:txBody>
          <a:bodyPr wrap="square" rtlCol="0">
            <a:spAutoFit/>
          </a:bodyPr>
          <a:lstStyle/>
          <a:p>
            <a:r>
              <a:rPr lang="bn-BD" sz="9600" dirty="0"/>
              <a:t> </a:t>
            </a:r>
            <a:r>
              <a:rPr lang="bn-BD" sz="9600" dirty="0" smtClean="0"/>
              <a:t>শিখন ফল </a:t>
            </a:r>
            <a:endParaRPr lang="en-US" sz="9600" dirty="0"/>
          </a:p>
        </p:txBody>
      </p:sp>
      <p:sp>
        <p:nvSpPr>
          <p:cNvPr id="3" name="TextBox 2"/>
          <p:cNvSpPr txBox="1"/>
          <p:nvPr/>
        </p:nvSpPr>
        <p:spPr>
          <a:xfrm>
            <a:off x="304800" y="2438400"/>
            <a:ext cx="8305800" cy="3970318"/>
          </a:xfrm>
          <a:prstGeom prst="rect">
            <a:avLst/>
          </a:prstGeom>
          <a:gradFill>
            <a:gsLst>
              <a:gs pos="0">
                <a:srgbClr val="DDEBCF"/>
              </a:gs>
              <a:gs pos="50000">
                <a:srgbClr val="9CB86E"/>
              </a:gs>
              <a:gs pos="100000">
                <a:srgbClr val="156B13"/>
              </a:gs>
            </a:gsLst>
            <a:lin ang="5400000" scaled="0"/>
          </a:gradFill>
          <a:ln>
            <a:solidFill>
              <a:schemeClr val="tx1"/>
            </a:solidFill>
            <a:prstDash val="dashDot"/>
          </a:ln>
        </p:spPr>
        <p:txBody>
          <a:bodyPr wrap="square" rtlCol="0">
            <a:spAutoFit/>
          </a:bodyPr>
          <a:lstStyle/>
          <a:p>
            <a:pPr marL="285750" indent="-285750">
              <a:buFont typeface="Wingdings" pitchFamily="2" charset="2"/>
              <a:buChar char="Ø"/>
            </a:pPr>
            <a:r>
              <a:rPr lang="bn-BD" sz="3600" dirty="0"/>
              <a:t> </a:t>
            </a:r>
            <a:r>
              <a:rPr lang="bn-BD" sz="3600" dirty="0" smtClean="0"/>
              <a:t>অশ্লীলতা কাকে বলে বলতে পারবে । </a:t>
            </a:r>
          </a:p>
          <a:p>
            <a:pPr marL="285750" indent="-285750">
              <a:buFont typeface="Wingdings" pitchFamily="2" charset="2"/>
              <a:buChar char="Ø"/>
            </a:pPr>
            <a:r>
              <a:rPr lang="bn-BD" sz="3600" dirty="0"/>
              <a:t> </a:t>
            </a:r>
            <a:r>
              <a:rPr lang="bn-BD" sz="3600" dirty="0" smtClean="0"/>
              <a:t>এর ভিবিন্ন ধরন বলতে পারবে।</a:t>
            </a:r>
          </a:p>
          <a:p>
            <a:pPr marL="285750" indent="-285750">
              <a:buFont typeface="Wingdings" pitchFamily="2" charset="2"/>
              <a:buChar char="Ø"/>
            </a:pPr>
            <a:r>
              <a:rPr lang="bn-BD" sz="3600" dirty="0"/>
              <a:t> </a:t>
            </a:r>
            <a:r>
              <a:rPr lang="bn-BD" sz="3600" dirty="0" smtClean="0"/>
              <a:t>এর প্রতিকার বলতে পারবে । </a:t>
            </a:r>
          </a:p>
          <a:p>
            <a:pPr marL="285750" indent="-285750">
              <a:buFont typeface="Wingdings" pitchFamily="2" charset="2"/>
              <a:buChar char="Ø"/>
            </a:pPr>
            <a:r>
              <a:rPr lang="bn-BD" sz="3600" dirty="0"/>
              <a:t> </a:t>
            </a:r>
            <a:r>
              <a:rPr lang="bn-BD" sz="3600" dirty="0" smtClean="0"/>
              <a:t>কুরান ও হাদিসের আলোকে বলতে পারবে । </a:t>
            </a:r>
          </a:p>
          <a:p>
            <a:pPr marL="285750" indent="-285750">
              <a:buFont typeface="Wingdings" pitchFamily="2" charset="2"/>
              <a:buChar char="Ø"/>
            </a:pPr>
            <a:r>
              <a:rPr lang="bn-BD" sz="3600" dirty="0"/>
              <a:t> </a:t>
            </a:r>
            <a:r>
              <a:rPr lang="bn-BD" sz="3600" dirty="0" smtClean="0"/>
              <a:t>অশ্লীলতা থেকে বেচে থাকার উপায় বলতে পারবে । </a:t>
            </a:r>
          </a:p>
        </p:txBody>
      </p:sp>
    </p:spTree>
    <p:extLst>
      <p:ext uri="{BB962C8B-B14F-4D97-AF65-F5344CB8AC3E}">
        <p14:creationId xmlns:p14="http://schemas.microsoft.com/office/powerpoint/2010/main" val="740333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381000"/>
            <a:ext cx="6324600" cy="1446550"/>
          </a:xfrm>
          <a:prstGeom prst="rect">
            <a:avLst/>
          </a:prstGeom>
          <a:gradFill>
            <a:gsLst>
              <a:gs pos="0">
                <a:srgbClr val="DDEBCF"/>
              </a:gs>
              <a:gs pos="50000">
                <a:srgbClr val="9CB86E"/>
              </a:gs>
              <a:gs pos="100000">
                <a:srgbClr val="156B13"/>
              </a:gs>
            </a:gsLst>
            <a:lin ang="5400000" scaled="0"/>
          </a:gradFill>
          <a:ln>
            <a:solidFill>
              <a:schemeClr val="tx1"/>
            </a:solidFill>
            <a:prstDash val="dashDot"/>
          </a:ln>
        </p:spPr>
        <p:txBody>
          <a:bodyPr wrap="square" rtlCol="0">
            <a:spAutoFit/>
          </a:bodyPr>
          <a:lstStyle/>
          <a:p>
            <a:r>
              <a:rPr lang="bn-BD" sz="8800" dirty="0" smtClean="0"/>
              <a:t>আলোচনা </a:t>
            </a:r>
            <a:endParaRPr lang="en-US" sz="8800" dirty="0"/>
          </a:p>
        </p:txBody>
      </p:sp>
      <p:sp>
        <p:nvSpPr>
          <p:cNvPr id="3" name="TextBox 2"/>
          <p:cNvSpPr txBox="1"/>
          <p:nvPr/>
        </p:nvSpPr>
        <p:spPr>
          <a:xfrm>
            <a:off x="381000" y="2362200"/>
            <a:ext cx="8610600" cy="1446550"/>
          </a:xfrm>
          <a:prstGeom prst="rect">
            <a:avLst/>
          </a:prstGeom>
          <a:gradFill>
            <a:gsLst>
              <a:gs pos="0">
                <a:srgbClr val="DDEBCF"/>
              </a:gs>
              <a:gs pos="50000">
                <a:srgbClr val="9CB86E"/>
              </a:gs>
              <a:gs pos="100000">
                <a:srgbClr val="156B13"/>
              </a:gs>
            </a:gsLst>
            <a:lin ang="5400000" scaled="0"/>
          </a:gradFill>
          <a:ln>
            <a:solidFill>
              <a:schemeClr val="tx1"/>
            </a:solidFill>
            <a:prstDash val="dash"/>
          </a:ln>
        </p:spPr>
        <p:txBody>
          <a:bodyPr wrap="square" rtlCol="0">
            <a:spAutoFit/>
          </a:bodyPr>
          <a:lstStyle/>
          <a:p>
            <a:r>
              <a:rPr lang="bn-BD" sz="4400" dirty="0" smtClean="0"/>
              <a:t>অশ্লীলতা অর্থ = জঘর্নতা , কদর্যতা , নিলজ্জর্তা , অভদ্রতা , </a:t>
            </a:r>
            <a:endParaRPr lang="en-US" sz="4400" dirty="0"/>
          </a:p>
        </p:txBody>
      </p:sp>
      <p:sp>
        <p:nvSpPr>
          <p:cNvPr id="4" name="TextBox 3"/>
          <p:cNvSpPr txBox="1"/>
          <p:nvPr/>
        </p:nvSpPr>
        <p:spPr>
          <a:xfrm>
            <a:off x="266700" y="4637194"/>
            <a:ext cx="8724900" cy="1569660"/>
          </a:xfrm>
          <a:prstGeom prst="rect">
            <a:avLst/>
          </a:prstGeom>
          <a:gradFill>
            <a:gsLst>
              <a:gs pos="0">
                <a:srgbClr val="DDEBCF"/>
              </a:gs>
              <a:gs pos="50000">
                <a:srgbClr val="9CB86E"/>
              </a:gs>
              <a:gs pos="100000">
                <a:srgbClr val="156B13"/>
              </a:gs>
            </a:gsLst>
            <a:lin ang="5400000" scaled="0"/>
          </a:gradFill>
          <a:ln>
            <a:solidFill>
              <a:schemeClr val="tx1"/>
            </a:solidFill>
            <a:prstDash val="dash"/>
          </a:ln>
        </p:spPr>
        <p:txBody>
          <a:bodyPr wrap="square" rtlCol="0">
            <a:spAutoFit/>
          </a:bodyPr>
          <a:lstStyle/>
          <a:p>
            <a:r>
              <a:rPr lang="bn-BD" sz="3200" dirty="0" smtClean="0"/>
              <a:t>পরিভাষায় = যে সকল কাজ দ্বারা নিলজ্জর্তা , অভদ্রতা , কুকর্ম , কুরুছিপুর্ন , ইত্যাদি প্রকাশ্যে করা হয় তাকে অশ্লীলতা বলে । </a:t>
            </a:r>
            <a:endParaRPr lang="en-US" sz="3200" dirty="0"/>
          </a:p>
        </p:txBody>
      </p:sp>
    </p:spTree>
    <p:extLst>
      <p:ext uri="{BB962C8B-B14F-4D97-AF65-F5344CB8AC3E}">
        <p14:creationId xmlns:p14="http://schemas.microsoft.com/office/powerpoint/2010/main" val="2336636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690336"/>
            <a:ext cx="8305800" cy="3416320"/>
          </a:xfrm>
          <a:prstGeom prst="rect">
            <a:avLst/>
          </a:prstGeom>
          <a:gradFill>
            <a:gsLst>
              <a:gs pos="0">
                <a:srgbClr val="DDEBCF"/>
              </a:gs>
              <a:gs pos="50000">
                <a:srgbClr val="9CB86E"/>
              </a:gs>
              <a:gs pos="100000">
                <a:srgbClr val="156B13"/>
              </a:gs>
            </a:gsLst>
            <a:lin ang="5400000" scaled="0"/>
          </a:gradFill>
          <a:ln w="19050">
            <a:solidFill>
              <a:schemeClr val="tx1"/>
            </a:solidFill>
          </a:ln>
        </p:spPr>
        <p:txBody>
          <a:bodyPr wrap="square">
            <a:spAutoFit/>
          </a:bodyPr>
          <a:lstStyle/>
          <a:p>
            <a:r>
              <a:rPr lang="bn-BD" sz="3600" dirty="0"/>
              <a:t>হযরত বুরাইদাহ বর্ণনা করেছেন, নবী (সা.) হযরত আলীকে (রা) বলেন, হে আলী! এক নজরের পর দ্বিতীয় নজর দিয়ো না ৷ প্রথম নজর তো ক্ষমাপ্রাপ্ত কিন্তু দ্বিতীয় নজরের ক্ষমা নেই। (আহমাদ,তিরমিযী, আবু দাউদ, দারেমী)</a:t>
            </a:r>
          </a:p>
        </p:txBody>
      </p:sp>
    </p:spTree>
    <p:extLst>
      <p:ext uri="{BB962C8B-B14F-4D97-AF65-F5344CB8AC3E}">
        <p14:creationId xmlns:p14="http://schemas.microsoft.com/office/powerpoint/2010/main" val="1710993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457200"/>
            <a:ext cx="8610600" cy="2523768"/>
          </a:xfrm>
          <a:prstGeom prst="rect">
            <a:avLst/>
          </a:prstGeom>
          <a:gradFill>
            <a:gsLst>
              <a:gs pos="0">
                <a:srgbClr val="DDEBCF"/>
              </a:gs>
              <a:gs pos="50000">
                <a:srgbClr val="9CB86E"/>
              </a:gs>
              <a:gs pos="100000">
                <a:srgbClr val="156B13"/>
              </a:gs>
            </a:gsLst>
            <a:lin ang="5400000" scaled="0"/>
          </a:gradFill>
          <a:ln>
            <a:solidFill>
              <a:schemeClr val="tx1"/>
            </a:solidFill>
            <a:prstDash val="dash"/>
          </a:ln>
        </p:spPr>
        <p:txBody>
          <a:bodyPr wrap="square">
            <a:spAutoFit/>
          </a:bodyPr>
          <a:lstStyle/>
          <a:p>
            <a:r>
              <a:rPr lang="bn-BD" sz="3600" dirty="0"/>
              <a:t>মহামারী</a:t>
            </a:r>
            <a:r>
              <a:rPr lang="bn-BD" dirty="0"/>
              <a:t> থেকে বাঁচার দোয়া</a:t>
            </a:r>
          </a:p>
          <a:p>
            <a:endParaRPr lang="bn-BD" dirty="0"/>
          </a:p>
          <a:p>
            <a:r>
              <a:rPr lang="bn-BD" dirty="0"/>
              <a:t>হাদিসে রাসুল (সা.) আরও বলেছেন, যে ব্যক্তি সন্ধ্যায় তিনবার বলবে ‘বিসমিল্লা-হিল্লাজি লা ইয়াদ্বুররু মাআসমিহি শাইউন ফিল </a:t>
            </a:r>
            <a:r>
              <a:rPr lang="bn-BD" sz="3200" dirty="0"/>
              <a:t>আরদ্বি</a:t>
            </a:r>
            <a:r>
              <a:rPr lang="bn-BD" dirty="0"/>
              <a:t> ওয়ালা ফিস সামা-ই, ওয়াহুয়াস সামি উল আলিম’। সকাল হওয়া পর্যন্ত তার প্রতি আকস্মিক কোনো বিপদ আসবে না। আর যে তা সকালে তিনবার বলবে সন্ধ্যা পর্যন্ত তার ওপর আচমকা কোনো বিপদ আসবে না। (আবু দাউদ, হাদিস : ৫০৮৮)</a:t>
            </a:r>
            <a:endParaRPr lang="en-US" dirty="0"/>
          </a:p>
        </p:txBody>
      </p:sp>
      <p:sp>
        <p:nvSpPr>
          <p:cNvPr id="3" name="Rectangle 2"/>
          <p:cNvSpPr/>
          <p:nvPr/>
        </p:nvSpPr>
        <p:spPr>
          <a:xfrm>
            <a:off x="228600" y="3810000"/>
            <a:ext cx="8686800" cy="2308324"/>
          </a:xfrm>
          <a:prstGeom prst="rect">
            <a:avLst/>
          </a:prstGeom>
          <a:gradFill>
            <a:gsLst>
              <a:gs pos="0">
                <a:srgbClr val="DDEBCF"/>
              </a:gs>
              <a:gs pos="50000">
                <a:srgbClr val="9CB86E"/>
              </a:gs>
              <a:gs pos="100000">
                <a:srgbClr val="156B13"/>
              </a:gs>
            </a:gsLst>
            <a:lin ang="5400000" scaled="0"/>
          </a:gradFill>
          <a:ln>
            <a:solidFill>
              <a:schemeClr val="tx1"/>
            </a:solidFill>
            <a:prstDash val="dashDot"/>
          </a:ln>
        </p:spPr>
        <p:txBody>
          <a:bodyPr wrap="square">
            <a:spAutoFit/>
          </a:bodyPr>
          <a:lstStyle/>
          <a:p>
            <a:r>
              <a:rPr lang="bn-BD" sz="3200" dirty="0"/>
              <a:t>আরেকটি দোয়ায় রয়েছে, </a:t>
            </a:r>
            <a:r>
              <a:rPr lang="bn-BD" sz="2800" dirty="0"/>
              <a:t>‘আল্লাহুম্মা ইন্নি আউজুবিকা মিনাল বারাসি, ওয়াল জুনু-নি, ওয়াল জুজামি, ওয়া মিন সাইয়িইল আসকাম।’ অর্থ : হে আল্লাহ, আমি আপনার কাছে কুষ্ঠরোগ, মস্তিষ্কের বিকৃতি ও সব ধরনের দুরারোগ্য থেকে মুক্তি চাচ্ছি।’ (আদু দাউদ, হাদিস : ৫৪৯৩)</a:t>
            </a:r>
            <a:endParaRPr lang="en-US" sz="2800" dirty="0"/>
          </a:p>
        </p:txBody>
      </p:sp>
    </p:spTree>
    <p:extLst>
      <p:ext uri="{BB962C8B-B14F-4D97-AF65-F5344CB8AC3E}">
        <p14:creationId xmlns:p14="http://schemas.microsoft.com/office/powerpoint/2010/main" val="1153112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458200" cy="6555641"/>
          </a:xfrm>
          <a:prstGeom prst="rect">
            <a:avLst/>
          </a:prstGeom>
          <a:solidFill>
            <a:srgbClr val="00B050"/>
          </a:solidFill>
        </p:spPr>
        <p:txBody>
          <a:bodyPr wrap="square">
            <a:spAutoFit/>
          </a:bodyPr>
          <a:lstStyle/>
          <a:p>
            <a:r>
              <a:rPr lang="bn-BD" sz="2800" dirty="0"/>
              <a:t>যিনা (ব্যভিচার) একটা চরম অপরাধ। অনেক অপরাধের সমষ্টি। মানবসভ্যতার জন্য মারাত্মক হুমকি। নির্লজ্জতা ও বেহায়াপনার চূড়ান্ত রূপ। এতে আত্মিক, মানসিক, শারীরিক, চারিত্রিক, সামাজিক বহু রকমের বিপর্যয় ঘটে। এর কুফল কখনো কখনো গোটা সমাজকে আচ্ছন্ন করে ফেলে।</a:t>
            </a:r>
          </a:p>
          <a:p>
            <a:endParaRPr lang="bn-BD" sz="2800" dirty="0"/>
          </a:p>
          <a:p>
            <a:r>
              <a:rPr lang="bn-BD" sz="2800" dirty="0"/>
              <a:t>ইসলাম যিনার কাছে যেতেও নিষেধ করে-</a:t>
            </a:r>
          </a:p>
          <a:p>
            <a:endParaRPr lang="bn-BD" sz="2800" dirty="0"/>
          </a:p>
          <a:p>
            <a:r>
              <a:rPr lang="ar-AE" sz="2800" dirty="0"/>
              <a:t>وَ لَا تَقْرَبُوا الزِّنٰۤی اِنَّهٗ كَانَ فَاحِشَةً ؕ وَ سَآءَ سَبِیْلًا.</a:t>
            </a:r>
          </a:p>
          <a:p>
            <a:endParaRPr lang="ar-AE" sz="2800" dirty="0"/>
          </a:p>
          <a:p>
            <a:r>
              <a:rPr lang="bn-BD" sz="2800" dirty="0"/>
              <a:t>তোমরা ব্যভিচারের কাছেও যেও না। নিশ্চয় তা অশ্লীলতা ও বিপথগামিতা। -সূরা বনী ইসরাইল (১৭) : ৩২</a:t>
            </a:r>
          </a:p>
          <a:p>
            <a:endParaRPr lang="bn-BD" sz="2800" dirty="0"/>
          </a:p>
          <a:p>
            <a:endParaRPr lang="en-US" sz="2800" dirty="0"/>
          </a:p>
        </p:txBody>
      </p:sp>
    </p:spTree>
    <p:extLst>
      <p:ext uri="{BB962C8B-B14F-4D97-AF65-F5344CB8AC3E}">
        <p14:creationId xmlns:p14="http://schemas.microsoft.com/office/powerpoint/2010/main" val="23111378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498</Words>
  <Application>Microsoft Office PowerPoint</Application>
  <PresentationFormat>On-screen Show (4:3)</PresentationFormat>
  <Paragraphs>41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mddaud</cp:lastModifiedBy>
  <cp:revision>9</cp:revision>
  <dcterms:created xsi:type="dcterms:W3CDTF">2006-08-16T00:00:00Z</dcterms:created>
  <dcterms:modified xsi:type="dcterms:W3CDTF">2020-10-06T14:52:36Z</dcterms:modified>
</cp:coreProperties>
</file>