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29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A24-730D-4A4F-8A83-09BA1CDA3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C0B8B-830D-49B9-9D43-178D9F78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C785-D212-4ED6-B43B-EAE9E800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901BE-FD0F-412E-8AC1-406A377E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2BE30-BAF2-4A72-9E85-0063FFF0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E30B-4786-47DE-9184-305A1D68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9F909-47B5-4E5A-B5AB-8EAB883E5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1BEC-EA80-4672-B8B3-ED3A1B66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3891-1F82-454E-ABDC-AB1522BC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A0D1-F623-4308-8284-D1C44986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00E84-EABA-4112-A0D0-3FB2A58B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689EA-B38D-49D7-9C10-FCE716FF6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13B1-DC08-410E-A123-152557C8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094AE-A8E8-4193-94F2-F5B3A98A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A0DF-3D5A-4C16-B352-A71CEE5C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151-EF3C-4B5A-950E-11BEE6C2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E6D6-C9E7-444D-ABC4-E63634C7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4835-72F2-4519-8626-822CD226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E73-8EFB-420C-8219-BC0F8193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B3F2-D586-4384-B66E-CDE12B6D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D9AB-B1EF-4BF4-99A6-055ADA86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BA78B-19B3-4ED8-9CB6-AA9C352F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C03D-1480-4E4F-85AE-ABCF7266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C0CF4-13DF-48DF-A342-9AF49207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8D96-1432-4C40-A459-2F55BAF5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1731-B259-43C7-89D5-740DE7C5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25F9-480B-40C5-A247-5A5165906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44544-D0A5-4079-9B99-4A96FAA2A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D44FA-97CC-4F8B-8ED4-BE801F86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5CB45-C17E-40A2-AA13-424584ED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BB5C7-7E11-43D4-96B0-1D8E3115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80DC-5727-4671-BB78-CDB1728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9E11-1869-436E-851E-DFEEFF043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C9B2-E2D6-410A-BC6E-570048EF8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D21BC-30CA-4EBD-A60B-A9C45171F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09794-03BF-4B70-9BD1-C6AB74D04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48693-9D6A-4E18-BF4B-0FF34447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47D9F-38AA-4CA2-870F-541C6F48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5DA4E-303D-4A13-8BE2-EE1CC772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6AFC-3781-4281-81E5-8637C2DF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7640F-93DC-4CB1-81D2-FA479E82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431AF-8006-409C-B899-A442F026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7C5F-27A4-4405-B404-ADEE71A3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A9178-8644-471E-BF00-787BAB0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C89F3-0A00-4BBD-9029-C1FC23E7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D435-696B-4FB3-992E-F05D7BFC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151-1220-4210-9967-E25EF882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2159-FE14-461A-9168-8FCE4F43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F22FE-EE40-4954-8E29-F9E175D9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E7253-5E89-42DB-8F97-77E949DE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C1D0C-9741-40FE-A675-A51A8EB3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B1D5-9AD9-436C-9C40-BCF32320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12C3-3CBF-49D8-AAF8-7995A9DF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5BC02-7645-4A41-8EEC-C03407C4D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A6473-DF98-4215-8F11-D9966CB7D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E8E0D-A4B7-4DD4-B808-1D579BB9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4D492-C145-4AEA-A39C-E0D1077E9A16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544E-43AF-4E72-A7E6-A86C33E3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1262-95BA-47D7-A21C-011F3A5E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10DA3-4EBB-463E-8669-F4FECFA3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accent3">
                <a:lumMod val="45000"/>
                <a:lumOff val="5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5778937-E885-438E-97C2-955698E557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  <a:gradFill>
            <a:gsLst>
              <a:gs pos="0">
                <a:srgbClr val="7030A0"/>
              </a:gs>
              <a:gs pos="33000">
                <a:srgbClr val="FF0000"/>
              </a:gs>
              <a:gs pos="61000">
                <a:srgbClr val="00B0F0"/>
              </a:gs>
              <a:gs pos="99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43C4379-CE36-46A0-8642-2656012921C5}"/>
              </a:ext>
            </a:extLst>
          </p:cNvPr>
          <p:cNvSpPr/>
          <p:nvPr userDrawn="1"/>
        </p:nvSpPr>
        <p:spPr>
          <a:xfrm>
            <a:off x="122830" y="122830"/>
            <a:ext cx="11969086" cy="6735170"/>
          </a:xfrm>
          <a:prstGeom prst="frame">
            <a:avLst>
              <a:gd name="adj1" fmla="val 2368"/>
            </a:avLst>
          </a:prstGeom>
          <a:gradFill>
            <a:gsLst>
              <a:gs pos="17000">
                <a:srgbClr val="FFFF00"/>
              </a:gs>
              <a:gs pos="0">
                <a:srgbClr val="00B0F0"/>
              </a:gs>
              <a:gs pos="49000">
                <a:schemeClr val="tx1"/>
              </a:gs>
              <a:gs pos="72000">
                <a:srgbClr val="00B050"/>
              </a:gs>
              <a:gs pos="99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156868E-200A-411B-BE2D-FCC28310FDC2}"/>
              </a:ext>
            </a:extLst>
          </p:cNvPr>
          <p:cNvSpPr/>
          <p:nvPr userDrawn="1"/>
        </p:nvSpPr>
        <p:spPr>
          <a:xfrm>
            <a:off x="302524" y="300250"/>
            <a:ext cx="11611971" cy="6434919"/>
          </a:xfrm>
          <a:prstGeom prst="frame">
            <a:avLst>
              <a:gd name="adj1" fmla="val 2320"/>
            </a:avLst>
          </a:prstGeom>
          <a:gradFill>
            <a:gsLst>
              <a:gs pos="35000">
                <a:srgbClr val="FF0000"/>
              </a:gs>
              <a:gs pos="0">
                <a:srgbClr val="7030A0"/>
              </a:gs>
              <a:gs pos="60000">
                <a:srgbClr val="92D050"/>
              </a:gs>
              <a:gs pos="81000">
                <a:srgbClr val="00B050"/>
              </a:gs>
              <a:gs pos="99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3CD912-AB58-4FF1-A01F-C246FDAF8ED4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8D5952-D6EE-4177-82B5-652A2BD37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A8AEEF-4153-4BF4-A161-AF495199F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40E08B-B49C-4DD0-91FA-801F0754C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A4F0F7-A5D4-4B44-8BFF-9D2DCFD22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BE9ABE-862F-4A57-9BC7-19643A70176F}"/>
              </a:ext>
            </a:extLst>
          </p:cNvPr>
          <p:cNvSpPr txBox="1"/>
          <p:nvPr/>
        </p:nvSpPr>
        <p:spPr>
          <a:xfrm>
            <a:off x="1597741" y="1217849"/>
            <a:ext cx="8740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blipFill>
                  <a:blip r:embed="rId3"/>
                  <a:tile tx="0" ty="0" sx="100000" sy="100000" flip="none" algn="tl"/>
                </a:blipFill>
                <a:latin typeface="Ravie" panose="04040805050809020602" pitchFamily="82" charset="0"/>
              </a:rPr>
              <a:t>Welcome my students</a:t>
            </a:r>
            <a:r>
              <a:rPr lang="en-US" sz="9600" dirty="0">
                <a:latin typeface="Blackadder ITC" panose="04020505051007020D02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4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36E54F-2B32-4135-B825-42B46E09878C}"/>
              </a:ext>
            </a:extLst>
          </p:cNvPr>
          <p:cNvSpPr txBox="1"/>
          <p:nvPr/>
        </p:nvSpPr>
        <p:spPr>
          <a:xfrm>
            <a:off x="838201" y="914400"/>
            <a:ext cx="10370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(iv) Infinitive Transitive verb –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object-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complement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DDEC5-08E2-48D7-880C-51B791AB97B1}"/>
              </a:ext>
            </a:extLst>
          </p:cNvPr>
          <p:cNvSpPr txBox="1"/>
          <p:nvPr/>
        </p:nvSpPr>
        <p:spPr>
          <a:xfrm>
            <a:off x="2389239" y="2018937"/>
            <a:ext cx="656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  asked me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come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BC6EE-B26F-4FD1-88A3-5654032D9BD1}"/>
              </a:ext>
            </a:extLst>
          </p:cNvPr>
          <p:cNvSpPr txBox="1"/>
          <p:nvPr/>
        </p:nvSpPr>
        <p:spPr>
          <a:xfrm>
            <a:off x="2389239" y="2634490"/>
            <a:ext cx="67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 told me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A06DB-C603-4EF0-A854-52BD1811241C}"/>
              </a:ext>
            </a:extLst>
          </p:cNvPr>
          <p:cNvSpPr txBox="1"/>
          <p:nvPr/>
        </p:nvSpPr>
        <p:spPr>
          <a:xfrm>
            <a:off x="838201" y="3429000"/>
            <a:ext cx="10545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(v)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It,be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verb –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subject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infinitive subject -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complement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E7B26-28ED-4D38-BCA1-0D3FE4809EAA}"/>
              </a:ext>
            </a:extLst>
          </p:cNvPr>
          <p:cNvSpPr txBox="1"/>
          <p:nvPr/>
        </p:nvSpPr>
        <p:spPr>
          <a:xfrm>
            <a:off x="2285999" y="4506218"/>
            <a:ext cx="881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It was my ambition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in the examination.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4D903-4F66-4451-959D-DBF3072DF483}"/>
              </a:ext>
            </a:extLst>
          </p:cNvPr>
          <p:cNvSpPr txBox="1"/>
          <p:nvPr/>
        </p:nvSpPr>
        <p:spPr>
          <a:xfrm>
            <a:off x="2445774" y="5174324"/>
            <a:ext cx="7300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 is easy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difficult to do.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0682A5-5731-425B-B3C5-6ACCDC190AA9}"/>
              </a:ext>
            </a:extLst>
          </p:cNvPr>
          <p:cNvGrpSpPr/>
          <p:nvPr/>
        </p:nvGrpSpPr>
        <p:grpSpPr>
          <a:xfrm>
            <a:off x="-1224117" y="368096"/>
            <a:ext cx="14940118" cy="6121808"/>
            <a:chOff x="-1238866" y="419100"/>
            <a:chExt cx="14940118" cy="61218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C70FA9-8A68-479B-9EF6-AE5E20955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3126065" cy="361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D157A9-9D67-41B6-91B3-90CDA3D04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07218F-96CE-4693-A5B8-DBD8B4770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B97D96-5F4B-4DE0-92C6-C931F5AE7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3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5D64B-F9EA-4386-8113-99D837771203}"/>
              </a:ext>
            </a:extLst>
          </p:cNvPr>
          <p:cNvSpPr txBox="1"/>
          <p:nvPr/>
        </p:nvSpPr>
        <p:spPr>
          <a:xfrm>
            <a:off x="811161" y="980201"/>
            <a:ext cx="10648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(vi)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preposition,about,but,expect,than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object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2323-D30E-4909-AEE9-658FCA2D75A4}"/>
              </a:ext>
            </a:extLst>
          </p:cNvPr>
          <p:cNvSpPr txBox="1"/>
          <p:nvPr/>
        </p:nvSpPr>
        <p:spPr>
          <a:xfrm>
            <a:off x="1774723" y="2019908"/>
            <a:ext cx="682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man is about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die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72560-D726-4422-B9E8-046CA131BCEA}"/>
              </a:ext>
            </a:extLst>
          </p:cNvPr>
          <p:cNvSpPr txBox="1"/>
          <p:nvPr/>
        </p:nvSpPr>
        <p:spPr>
          <a:xfrm>
            <a:off x="1774723" y="2663603"/>
            <a:ext cx="736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 does nothing but (to) sleep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6402D-2B5C-46A1-A1F3-80409767F8F6}"/>
              </a:ext>
            </a:extLst>
          </p:cNvPr>
          <p:cNvSpPr txBox="1"/>
          <p:nvPr/>
        </p:nvSpPr>
        <p:spPr>
          <a:xfrm>
            <a:off x="811160" y="3642230"/>
            <a:ext cx="10648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(vi)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Interrogative pronoun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complement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FD6E9-1E47-4DEA-A7A7-0D58970FE8D2}"/>
              </a:ext>
            </a:extLst>
          </p:cNvPr>
          <p:cNvSpPr txBox="1"/>
          <p:nvPr/>
        </p:nvSpPr>
        <p:spPr>
          <a:xfrm>
            <a:off x="1774723" y="4640913"/>
            <a:ext cx="561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 know what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BE5AD-6DFC-46D5-881E-CAC561E0FA0E}"/>
              </a:ext>
            </a:extLst>
          </p:cNvPr>
          <p:cNvSpPr txBox="1"/>
          <p:nvPr/>
        </p:nvSpPr>
        <p:spPr>
          <a:xfrm>
            <a:off x="1774723" y="5338811"/>
            <a:ext cx="778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 does not know how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20D64-4526-4593-AC6C-003F7ED8F981}"/>
              </a:ext>
            </a:extLst>
          </p:cNvPr>
          <p:cNvGrpSpPr/>
          <p:nvPr/>
        </p:nvGrpSpPr>
        <p:grpSpPr>
          <a:xfrm>
            <a:off x="-1224118" y="368710"/>
            <a:ext cx="14753616" cy="6091698"/>
            <a:chOff x="-1238866" y="419100"/>
            <a:chExt cx="14782802" cy="61218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D7648F-B8E3-40D3-A2C6-C847F81F8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724ADF-A3C8-4B25-80E6-8F98FFB47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5E327D-D233-4997-AC55-2F98848AA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D996E3-D47C-4D79-82AF-DD427A3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2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6680C8A-66C0-48DB-9AEE-6B67048CF8FE}"/>
              </a:ext>
            </a:extLst>
          </p:cNvPr>
          <p:cNvGrpSpPr/>
          <p:nvPr/>
        </p:nvGrpSpPr>
        <p:grpSpPr>
          <a:xfrm>
            <a:off x="2772697" y="940382"/>
            <a:ext cx="5619135" cy="707886"/>
            <a:chOff x="2757949" y="1028873"/>
            <a:chExt cx="5619135" cy="707886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0E34123-AEBB-4304-8140-32DB54C1B160}"/>
                </a:ext>
              </a:extLst>
            </p:cNvPr>
            <p:cNvSpPr/>
            <p:nvPr/>
          </p:nvSpPr>
          <p:spPr>
            <a:xfrm>
              <a:off x="2757949" y="1154216"/>
              <a:ext cx="619432" cy="4572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A3C8A6-A4E1-413C-8C23-DF7ABBA8175A}"/>
                </a:ext>
              </a:extLst>
            </p:cNvPr>
            <p:cNvSpPr txBox="1"/>
            <p:nvPr/>
          </p:nvSpPr>
          <p:spPr>
            <a:xfrm>
              <a:off x="3495368" y="1028873"/>
              <a:ext cx="4070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Kinds of Infinitive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8070E540-B9EC-4DF6-A789-51FA15021FC6}"/>
                </a:ext>
              </a:extLst>
            </p:cNvPr>
            <p:cNvSpPr/>
            <p:nvPr/>
          </p:nvSpPr>
          <p:spPr>
            <a:xfrm flipH="1">
              <a:off x="7683910" y="1154216"/>
              <a:ext cx="693174" cy="4572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74CDB-A0B9-4FA0-8B12-BABDB7BF1FE5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B5628A-82ED-4A93-A409-F49F4DA7D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D9BB98-DC57-415E-AF6C-629516F04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52F048-7317-4537-9ECD-5A8E95043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4C0586-CE93-490A-9111-46C891B29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8274F8B-9FE6-4757-9C94-A69E5C3063D7}"/>
              </a:ext>
            </a:extLst>
          </p:cNvPr>
          <p:cNvSpPr txBox="1"/>
          <p:nvPr/>
        </p:nvSpPr>
        <p:spPr>
          <a:xfrm>
            <a:off x="3082413" y="1882550"/>
            <a:ext cx="545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Infinitive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AEDCF-150C-43F7-BB68-3D55081F1E02}"/>
              </a:ext>
            </a:extLst>
          </p:cNvPr>
          <p:cNvSpPr txBox="1"/>
          <p:nvPr/>
        </p:nvSpPr>
        <p:spPr>
          <a:xfrm>
            <a:off x="3082413" y="3142707"/>
            <a:ext cx="598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Simple or Noun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53520-A871-4EB1-B72A-BD1B6AE0639B}"/>
              </a:ext>
            </a:extLst>
          </p:cNvPr>
          <p:cNvSpPr txBox="1"/>
          <p:nvPr/>
        </p:nvSpPr>
        <p:spPr>
          <a:xfrm>
            <a:off x="3082413" y="3877134"/>
            <a:ext cx="7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Gerundial or Qualifying Infinitive.</a:t>
            </a:r>
          </a:p>
        </p:txBody>
      </p:sp>
    </p:spTree>
    <p:extLst>
      <p:ext uri="{BB962C8B-B14F-4D97-AF65-F5344CB8AC3E}">
        <p14:creationId xmlns:p14="http://schemas.microsoft.com/office/powerpoint/2010/main" val="14373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763C1F-4F13-40C2-BDAF-0345BC2B2B87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8BD095-EA74-4C6A-A0B9-DB464D508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4DA0B1-88C8-4609-B629-EC7415E7A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730F45-052B-4E45-96F7-A15C1F099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CA5DE2-F99F-4477-9F77-4AB2A21FC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382752-0BD7-44A0-8946-EF27546BB99B}"/>
              </a:ext>
            </a:extLst>
          </p:cNvPr>
          <p:cNvSpPr txBox="1"/>
          <p:nvPr/>
        </p:nvSpPr>
        <p:spPr>
          <a:xfrm>
            <a:off x="2834149" y="1122178"/>
            <a:ext cx="598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Simple or Noun Infinitive.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CE977-8609-4FE0-B948-057FE1FE15C1}"/>
              </a:ext>
            </a:extLst>
          </p:cNvPr>
          <p:cNvSpPr txBox="1"/>
          <p:nvPr/>
        </p:nvSpPr>
        <p:spPr>
          <a:xfrm>
            <a:off x="1103673" y="2091013"/>
            <a:ext cx="10279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When the infinitive works as 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Noun,it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is called Simple Infinitive.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Infinitive,noun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Simple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Noun Infinitive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9D2AB-4882-4A3A-9A7E-141FC855AD27}"/>
              </a:ext>
            </a:extLst>
          </p:cNvPr>
          <p:cNvSpPr txBox="1"/>
          <p:nvPr/>
        </p:nvSpPr>
        <p:spPr>
          <a:xfrm>
            <a:off x="1637071" y="4294039"/>
            <a:ext cx="750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walk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good exercise.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9EC26-68BE-459C-9B12-83A119F875C8}"/>
              </a:ext>
            </a:extLst>
          </p:cNvPr>
          <p:cNvSpPr txBox="1"/>
          <p:nvPr/>
        </p:nvSpPr>
        <p:spPr>
          <a:xfrm>
            <a:off x="1637071" y="5081293"/>
            <a:ext cx="750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tell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lie is a great sin.</a:t>
            </a:r>
          </a:p>
        </p:txBody>
      </p:sp>
    </p:spTree>
    <p:extLst>
      <p:ext uri="{BB962C8B-B14F-4D97-AF65-F5344CB8AC3E}">
        <p14:creationId xmlns:p14="http://schemas.microsoft.com/office/powerpoint/2010/main" val="16446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AF9B207-2C3D-4E8F-BFB6-F0E70D65AF29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58C630-22E5-419F-9521-84C114880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C9250D-0A2E-48C4-8B8F-7846287FC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3A1760-34FC-4873-94E2-0E5383E1B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0645BE-8A19-4C6D-9CCB-FB22FF3DB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C910B1-1C24-483F-9CAA-6B17513F9D7E}"/>
              </a:ext>
            </a:extLst>
          </p:cNvPr>
          <p:cNvSpPr txBox="1"/>
          <p:nvPr/>
        </p:nvSpPr>
        <p:spPr>
          <a:xfrm>
            <a:off x="2460524" y="947701"/>
            <a:ext cx="7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Gerundial or Qualifying Infinitive.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C8FE8-C921-4FEC-BA31-DCDBD29D7F22}"/>
              </a:ext>
            </a:extLst>
          </p:cNvPr>
          <p:cNvSpPr txBox="1"/>
          <p:nvPr/>
        </p:nvSpPr>
        <p:spPr>
          <a:xfrm>
            <a:off x="1445341" y="1710291"/>
            <a:ext cx="9569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Infinitive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noun,verb,adjective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sentence 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qualify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Gerundial or Qualifying Infinitive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infinitive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Gerundial or qualifying infinitive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infinitive,adjective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noun –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adverb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adjective –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97F0D-E7A2-4617-8629-DCCA768664FB}"/>
              </a:ext>
            </a:extLst>
          </p:cNvPr>
          <p:cNvSpPr txBox="1"/>
          <p:nvPr/>
        </p:nvSpPr>
        <p:spPr>
          <a:xfrm>
            <a:off x="1445341" y="4387947"/>
            <a:ext cx="899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He came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see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me. I went to market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buy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book.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B425D-3802-47D2-8926-513DA34F7A33}"/>
              </a:ext>
            </a:extLst>
          </p:cNvPr>
          <p:cNvSpPr txBox="1"/>
          <p:nvPr/>
        </p:nvSpPr>
        <p:spPr>
          <a:xfrm>
            <a:off x="1445341" y="4841945"/>
            <a:ext cx="836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 am glad 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find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you. I am sorry 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disturb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633B8-A4F2-409C-A1D9-22C70EB0CEB2}"/>
              </a:ext>
            </a:extLst>
          </p:cNvPr>
          <p:cNvSpPr txBox="1"/>
          <p:nvPr/>
        </p:nvSpPr>
        <p:spPr>
          <a:xfrm>
            <a:off x="1445341" y="5274627"/>
            <a:ext cx="800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can take my book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read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only for a week.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A8D9B-7326-4194-9390-BA21CF41890E}"/>
              </a:ext>
            </a:extLst>
          </p:cNvPr>
          <p:cNvSpPr txBox="1"/>
          <p:nvPr/>
        </p:nvSpPr>
        <p:spPr>
          <a:xfrm>
            <a:off x="1445341" y="5684150"/>
            <a:ext cx="666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He worked hard 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succeed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life. </a:t>
            </a:r>
          </a:p>
        </p:txBody>
      </p:sp>
    </p:spTree>
    <p:extLst>
      <p:ext uri="{BB962C8B-B14F-4D97-AF65-F5344CB8AC3E}">
        <p14:creationId xmlns:p14="http://schemas.microsoft.com/office/powerpoint/2010/main" val="2529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7A7787-A7C9-429B-9168-D14546324B45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C7816A-CB95-43D4-8B75-8BD92759C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073F8F-F51B-4448-A479-DD2F300A3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F3D08F-422C-4268-A716-8B0FBD077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0991FA-061A-4FCE-8455-7E9142CA4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F5F014-0EE8-47D2-9443-8C48C8D2E9E5}"/>
              </a:ext>
            </a:extLst>
          </p:cNvPr>
          <p:cNvSpPr txBox="1"/>
          <p:nvPr/>
        </p:nvSpPr>
        <p:spPr>
          <a:xfrm>
            <a:off x="2539182" y="1066800"/>
            <a:ext cx="6666271" cy="6463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of Gerundial Infinitives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15F67-8A01-43C7-AB49-0F16C46CDE51}"/>
              </a:ext>
            </a:extLst>
          </p:cNvPr>
          <p:cNvSpPr txBox="1"/>
          <p:nvPr/>
        </p:nvSpPr>
        <p:spPr>
          <a:xfrm>
            <a:off x="1036321" y="1889525"/>
            <a:ext cx="10149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adjective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noun 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qualify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1BA38-0D9F-4E23-99D3-8DFC91AF8C21}"/>
              </a:ext>
            </a:extLst>
          </p:cNvPr>
          <p:cNvSpPr txBox="1"/>
          <p:nvPr/>
        </p:nvSpPr>
        <p:spPr>
          <a:xfrm>
            <a:off x="3512482" y="300377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chair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099B3-0049-46FC-9286-24F1A0B2ABB4}"/>
              </a:ext>
            </a:extLst>
          </p:cNvPr>
          <p:cNvSpPr txBox="1"/>
          <p:nvPr/>
        </p:nvSpPr>
        <p:spPr>
          <a:xfrm>
            <a:off x="3471895" y="3868431"/>
            <a:ext cx="607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house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52226-963A-4785-8827-CDADE932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6" y="2734525"/>
            <a:ext cx="1177200" cy="1286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57EBC9-581B-493F-9B90-C075C7B4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72" y="3592375"/>
            <a:ext cx="158554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C72F57-6F50-482F-B48E-F140CA945434}"/>
              </a:ext>
            </a:extLst>
          </p:cNvPr>
          <p:cNvGrpSpPr/>
          <p:nvPr/>
        </p:nvGrpSpPr>
        <p:grpSpPr>
          <a:xfrm>
            <a:off x="-1224117" y="368096"/>
            <a:ext cx="14630402" cy="6121808"/>
            <a:chOff x="-1238866" y="419100"/>
            <a:chExt cx="14630402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F3D0E7-B6F9-4DCB-846C-B0EBA14C2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8" y="6179574"/>
              <a:ext cx="12816348" cy="3613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184586-6BF6-494A-B927-0EC3F9921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B478C-90FD-4580-88C4-A017E8B0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6FB1CC-DB07-42A6-B6C8-1954FC19B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9E8799-CC51-4237-8B86-77936F97F688}"/>
              </a:ext>
            </a:extLst>
          </p:cNvPr>
          <p:cNvSpPr txBox="1"/>
          <p:nvPr/>
        </p:nvSpPr>
        <p:spPr>
          <a:xfrm>
            <a:off x="1233458" y="1217008"/>
            <a:ext cx="10149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adverb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verb 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modify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বসে।তবে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purpose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9B4D-F3C6-4C5D-9266-82C9464471B3}"/>
              </a:ext>
            </a:extLst>
          </p:cNvPr>
          <p:cNvSpPr txBox="1"/>
          <p:nvPr/>
        </p:nvSpPr>
        <p:spPr>
          <a:xfrm>
            <a:off x="4068098" y="283730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eat 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live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1404E-A4BC-46E6-ABE8-D0CC36270E6A}"/>
              </a:ext>
            </a:extLst>
          </p:cNvPr>
          <p:cNvSpPr txBox="1"/>
          <p:nvPr/>
        </p:nvSpPr>
        <p:spPr>
          <a:xfrm>
            <a:off x="4068098" y="436080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</a:t>
            </a:r>
            <a:r>
              <a:rPr lang="en-US" sz="3600" b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bury</a:t>
            </a:r>
            <a:r>
              <a:rPr lang="en-US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father.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31E8DA-F2C4-4F83-B3A5-CE43D145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5469" b="13555"/>
          <a:stretch/>
        </p:blipFill>
        <p:spPr>
          <a:xfrm>
            <a:off x="1894375" y="2762445"/>
            <a:ext cx="1844040" cy="1058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05753C-F919-4E6B-8DBC-544C91078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75" y="4154516"/>
            <a:ext cx="1844040" cy="10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ADDA93-1FBE-4BE8-B7BA-A5D544B04044}"/>
              </a:ext>
            </a:extLst>
          </p:cNvPr>
          <p:cNvSpPr txBox="1"/>
          <p:nvPr/>
        </p:nvSpPr>
        <p:spPr>
          <a:xfrm>
            <a:off x="1219200" y="914400"/>
            <a:ext cx="10149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adverb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too/enough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adjective  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modify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85ED7-46BE-4AFB-B133-E905943B8144}"/>
              </a:ext>
            </a:extLst>
          </p:cNvPr>
          <p:cNvSpPr txBox="1"/>
          <p:nvPr/>
        </p:nvSpPr>
        <p:spPr>
          <a:xfrm>
            <a:off x="1429043" y="278657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too weak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walk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547EA-18F2-434E-B745-4CF3267E1289}"/>
              </a:ext>
            </a:extLst>
          </p:cNvPr>
          <p:cNvSpPr txBox="1"/>
          <p:nvPr/>
        </p:nvSpPr>
        <p:spPr>
          <a:xfrm>
            <a:off x="1429043" y="3581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strong enough 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lift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bundle.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09AA7-D2C9-477F-BF99-C65BC8C0D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8" y="2376153"/>
            <a:ext cx="619125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82380-4D95-4152-9FF9-4B2ADCC25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95" y="3268087"/>
            <a:ext cx="1295400" cy="12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7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F6F376-85A6-40BD-BC75-5865A45ECF67}"/>
              </a:ext>
            </a:extLst>
          </p:cNvPr>
          <p:cNvSpPr txBox="1"/>
          <p:nvPr/>
        </p:nvSpPr>
        <p:spPr>
          <a:xfrm>
            <a:off x="912055" y="820341"/>
            <a:ext cx="10149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বক্তব্যের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দেবার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sentence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parenthetically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সম্পর্কবিহীনভাবে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285AC-E702-4100-8209-53EB66A9F8AB}"/>
              </a:ext>
            </a:extLst>
          </p:cNvPr>
          <p:cNvSpPr txBox="1"/>
          <p:nvPr/>
        </p:nvSpPr>
        <p:spPr>
          <a:xfrm>
            <a:off x="685800" y="26670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speak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truth,I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quite forgot my promise.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A3B03-8D08-454E-8C50-F2421E12B057}"/>
              </a:ext>
            </a:extLst>
          </p:cNvPr>
          <p:cNvSpPr txBox="1"/>
          <p:nvPr/>
        </p:nvSpPr>
        <p:spPr>
          <a:xfrm>
            <a:off x="652975" y="34290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brief,man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architect of his own fortune.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ADC3C-145A-48B2-B075-B6A5BA312B36}"/>
              </a:ext>
            </a:extLst>
          </p:cNvPr>
          <p:cNvSpPr txBox="1"/>
          <p:nvPr/>
        </p:nvSpPr>
        <p:spPr>
          <a:xfrm>
            <a:off x="1151207" y="4191000"/>
            <a:ext cx="999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Note: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Live,sleep,write,play,sit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infinitive 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to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preposition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88F24-C1A3-4ECF-AD44-9CB1121D8DBF}"/>
              </a:ext>
            </a:extLst>
          </p:cNvPr>
          <p:cNvSpPr txBox="1"/>
          <p:nvPr/>
        </p:nvSpPr>
        <p:spPr>
          <a:xfrm>
            <a:off x="780757" y="497764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house </a:t>
            </a:r>
            <a:r>
              <a:rPr lang="en-US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live in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13918-58C0-4733-868B-6C00AB0030AB}"/>
              </a:ext>
            </a:extLst>
          </p:cNvPr>
          <p:cNvSpPr txBox="1"/>
          <p:nvPr/>
        </p:nvSpPr>
        <p:spPr>
          <a:xfrm>
            <a:off x="804202" y="5494437"/>
            <a:ext cx="495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pen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write with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73BE1-B24E-498D-A7CB-2BDBAB130EC5}"/>
              </a:ext>
            </a:extLst>
          </p:cNvPr>
          <p:cNvSpPr txBox="1"/>
          <p:nvPr/>
        </p:nvSpPr>
        <p:spPr>
          <a:xfrm>
            <a:off x="5883225" y="499696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room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sleep in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6A454-8445-4E46-AA29-54E9FC7704CA}"/>
              </a:ext>
            </a:extLst>
          </p:cNvPr>
          <p:cNvSpPr txBox="1"/>
          <p:nvPr/>
        </p:nvSpPr>
        <p:spPr>
          <a:xfrm>
            <a:off x="5952978" y="5494806"/>
            <a:ext cx="430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ball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 with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44429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EAE9C5-5CE6-4659-A39F-0379E579E75F}"/>
              </a:ext>
            </a:extLst>
          </p:cNvPr>
          <p:cNvSpPr txBox="1"/>
          <p:nvPr/>
        </p:nvSpPr>
        <p:spPr>
          <a:xfrm>
            <a:off x="3276600" y="608052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blipFill>
                  <a:blip r:embed="rId2"/>
                  <a:tile tx="0" ty="0" sx="100000" sy="100000" flip="none" algn="tl"/>
                </a:blipFill>
                <a:latin typeface="Ravie" panose="04040805050809020602" pitchFamily="82" charset="0"/>
                <a:cs typeface="Times New Roman" panose="02020603050405020304" pitchFamily="18" charset="0"/>
              </a:rPr>
              <a:t>Group work </a:t>
            </a:r>
            <a:r>
              <a:rPr lang="en-US" sz="9600" dirty="0">
                <a:latin typeface="Blackadder ITC" panose="04020505051007020D02" pitchFamily="8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56F1E-CD57-49BC-B606-1C15A7FD4ED1}"/>
              </a:ext>
            </a:extLst>
          </p:cNvPr>
          <p:cNvSpPr txBox="1"/>
          <p:nvPr/>
        </p:nvSpPr>
        <p:spPr>
          <a:xfrm>
            <a:off x="457200" y="2090172"/>
            <a:ext cx="6019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1.Tell me when -------the bill.</a:t>
            </a:r>
          </a:p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 is too weak…….. Out.</a:t>
            </a:r>
          </a:p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……..is a good form of exercise.</a:t>
            </a:r>
          </a:p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 can’t understand where------ my car.</a:t>
            </a:r>
          </a:p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We could not but…….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98044-4C7E-4D6F-A77B-15E8201CD06C}"/>
              </a:ext>
            </a:extLst>
          </p:cNvPr>
          <p:cNvSpPr txBox="1"/>
          <p:nvPr/>
        </p:nvSpPr>
        <p:spPr>
          <a:xfrm>
            <a:off x="6324600" y="2090172"/>
            <a:ext cx="6019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1.He goes to mosque………his prayers.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She went to hospital…….medicine.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Fishermen use net…… fish.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boy wished…….a story.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Give me a chair …… 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D7BF8-84EC-420E-9FA9-11D730CDF729}"/>
              </a:ext>
            </a:extLst>
          </p:cNvPr>
          <p:cNvSpPr txBox="1"/>
          <p:nvPr/>
        </p:nvSpPr>
        <p:spPr>
          <a:xfrm>
            <a:off x="2857500" y="31673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192C7-7E0B-40D3-AEBD-13CBF2F6ABC0}"/>
              </a:ext>
            </a:extLst>
          </p:cNvPr>
          <p:cNvSpPr txBox="1"/>
          <p:nvPr/>
        </p:nvSpPr>
        <p:spPr>
          <a:xfrm>
            <a:off x="2934454" y="3623979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6C731C-E7C9-4089-845F-7F0F3DD943C5}"/>
              </a:ext>
            </a:extLst>
          </p:cNvPr>
          <p:cNvSpPr txBox="1"/>
          <p:nvPr/>
        </p:nvSpPr>
        <p:spPr>
          <a:xfrm>
            <a:off x="600222" y="418348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walk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F010C-4358-475E-9C9E-BBBB6349DF87}"/>
              </a:ext>
            </a:extLst>
          </p:cNvPr>
          <p:cNvSpPr txBox="1"/>
          <p:nvPr/>
        </p:nvSpPr>
        <p:spPr>
          <a:xfrm>
            <a:off x="4477630" y="4495791"/>
            <a:ext cx="88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BEFE93-4D4C-4C99-89DA-2D92EACF9757}"/>
              </a:ext>
            </a:extLst>
          </p:cNvPr>
          <p:cNvSpPr txBox="1"/>
          <p:nvPr/>
        </p:nvSpPr>
        <p:spPr>
          <a:xfrm>
            <a:off x="3303563" y="501901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A2C2F-53EE-4131-926B-BF0043FF27BE}"/>
              </a:ext>
            </a:extLst>
          </p:cNvPr>
          <p:cNvSpPr txBox="1"/>
          <p:nvPr/>
        </p:nvSpPr>
        <p:spPr>
          <a:xfrm>
            <a:off x="9355602" y="31673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06CF3D-B9DE-4ECD-BC00-D0B86BBB0A57}"/>
              </a:ext>
            </a:extLst>
          </p:cNvPr>
          <p:cNvSpPr txBox="1"/>
          <p:nvPr/>
        </p:nvSpPr>
        <p:spPr>
          <a:xfrm>
            <a:off x="9362636" y="36906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take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80A38-B40A-416C-9715-5240E8308644}"/>
              </a:ext>
            </a:extLst>
          </p:cNvPr>
          <p:cNvSpPr txBox="1"/>
          <p:nvPr/>
        </p:nvSpPr>
        <p:spPr>
          <a:xfrm>
            <a:off x="9010358" y="4121497"/>
            <a:ext cx="158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catch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FF7F48-9AF0-499C-A804-18119C953E31}"/>
              </a:ext>
            </a:extLst>
          </p:cNvPr>
          <p:cNvSpPr txBox="1"/>
          <p:nvPr/>
        </p:nvSpPr>
        <p:spPr>
          <a:xfrm>
            <a:off x="9010358" y="4552384"/>
            <a:ext cx="120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371BAF-3B1D-4C85-8A93-EDC35B4D3980}"/>
              </a:ext>
            </a:extLst>
          </p:cNvPr>
          <p:cNvSpPr txBox="1"/>
          <p:nvPr/>
        </p:nvSpPr>
        <p:spPr>
          <a:xfrm>
            <a:off x="8995118" y="4983271"/>
            <a:ext cx="103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sit </a:t>
            </a:r>
          </a:p>
        </p:txBody>
      </p:sp>
    </p:spTree>
    <p:extLst>
      <p:ext uri="{BB962C8B-B14F-4D97-AF65-F5344CB8AC3E}">
        <p14:creationId xmlns:p14="http://schemas.microsoft.com/office/powerpoint/2010/main" val="4110237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9B46B9-B122-4B18-8F39-3D68658B1EA1}"/>
              </a:ext>
            </a:extLst>
          </p:cNvPr>
          <p:cNvGrpSpPr/>
          <p:nvPr/>
        </p:nvGrpSpPr>
        <p:grpSpPr>
          <a:xfrm>
            <a:off x="-1224117" y="368096"/>
            <a:ext cx="14782803" cy="6121808"/>
            <a:chOff x="-1238866" y="419100"/>
            <a:chExt cx="14782803" cy="612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2C3F45-C7B6-486F-BF43-609B3A027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462117" y="6179574"/>
              <a:ext cx="13081820" cy="3613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E6A2B7-2941-458D-9789-517F42BF7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EDBFDB-B85D-4F39-BF52-02B390684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161C90-857C-49C7-9942-B79E3331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C35A7A-0FA2-415E-A774-5B3393B9249B}"/>
              </a:ext>
            </a:extLst>
          </p:cNvPr>
          <p:cNvGrpSpPr/>
          <p:nvPr/>
        </p:nvGrpSpPr>
        <p:grpSpPr>
          <a:xfrm>
            <a:off x="5599748" y="2227674"/>
            <a:ext cx="340667" cy="2504665"/>
            <a:chOff x="6684745" y="2754142"/>
            <a:chExt cx="340667" cy="25046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3B7CBD-0B84-49C4-B17C-71D80F49A195}"/>
                </a:ext>
              </a:extLst>
            </p:cNvPr>
            <p:cNvGrpSpPr/>
            <p:nvPr/>
          </p:nvGrpSpPr>
          <p:grpSpPr>
            <a:xfrm>
              <a:off x="6847208" y="2754142"/>
              <a:ext cx="178204" cy="2468527"/>
              <a:chOff x="6861489" y="2790280"/>
              <a:chExt cx="178204" cy="246852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EE1C813-AEC4-49FA-9FFA-1F424257A2BD}"/>
                  </a:ext>
                </a:extLst>
              </p:cNvPr>
              <p:cNvCxnSpPr/>
              <p:nvPr/>
            </p:nvCxnSpPr>
            <p:spPr>
              <a:xfrm>
                <a:off x="6861489" y="3144236"/>
                <a:ext cx="0" cy="178455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250968A-4EBC-409A-8D1A-8195CB082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9693" y="2790280"/>
                <a:ext cx="0" cy="2468527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B00DC4-34A6-4C87-A829-E490AF87A171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45" y="2790280"/>
              <a:ext cx="0" cy="2468527"/>
            </a:xfrm>
            <a:prstGeom prst="line">
              <a:avLst/>
            </a:prstGeom>
            <a:ln w="5715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043E39B-DB42-4AE8-BCCB-45B3EC1A31BD}"/>
              </a:ext>
            </a:extLst>
          </p:cNvPr>
          <p:cNvSpPr/>
          <p:nvPr/>
        </p:nvSpPr>
        <p:spPr>
          <a:xfrm>
            <a:off x="-581868" y="2517123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BIKASH CHANDRA KUNDU</a:t>
            </a:r>
          </a:p>
          <a:p>
            <a:pPr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 ICT)</a:t>
            </a:r>
          </a:p>
          <a:p>
            <a:pPr lvl="0" algn="ctr"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GOVT.C.S PILOT MODEL HIGH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HIGH SCHOOL</a:t>
            </a:r>
          </a:p>
          <a:p>
            <a:pPr lvl="0" algn="ctr">
              <a:defRPr/>
            </a:pPr>
            <a:r>
              <a:rPr lang="en-US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KACHUA, BAGERHAT.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77FE7-8CD7-4945-A96E-378F35E0FEF6}"/>
              </a:ext>
            </a:extLst>
          </p:cNvPr>
          <p:cNvSpPr txBox="1"/>
          <p:nvPr/>
        </p:nvSpPr>
        <p:spPr>
          <a:xfrm>
            <a:off x="6562876" y="2503898"/>
            <a:ext cx="4139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NINE(Vocational)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SUBJECT:  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ENGLISH-1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   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    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2ED1DE-4AF4-4874-9164-6A22C7AEB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6" y="1578078"/>
            <a:ext cx="1240171" cy="100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4C9399-A825-4F6A-B081-17DD39CA5367}"/>
              </a:ext>
            </a:extLst>
          </p:cNvPr>
          <p:cNvSpPr/>
          <p:nvPr/>
        </p:nvSpPr>
        <p:spPr>
          <a:xfrm>
            <a:off x="3502015" y="1185713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studewnt but lazy.png">
            <a:extLst>
              <a:ext uri="{FF2B5EF4-FFF2-40B4-BE49-F238E27FC236}">
                <a16:creationId xmlns:a16="http://schemas.microsoft.com/office/drawing/2014/main" id="{AAA6C70B-5776-4822-B474-407E9E501B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8409" y="988324"/>
            <a:ext cx="3716593" cy="1995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94AE85-AF71-4036-9653-5D53B526E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48" y="814025"/>
            <a:ext cx="4011561" cy="1995133"/>
          </a:xfrm>
          <a:prstGeom prst="ellipse">
            <a:avLst/>
          </a:prstGeom>
          <a:ln>
            <a:headEnd/>
            <a:tailEnd/>
          </a:ln>
          <a:scene3d>
            <a:camera prst="perspectiveAbove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Home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3AB4-1939-47DD-9C3D-5EB0AC2D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4" y="814025"/>
            <a:ext cx="2609850" cy="25908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730F3D8-4819-4777-B57D-9AF835FB75FD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681D0E-48B1-4712-8134-9894553B7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43700E-E42D-4E4F-B8A9-570A59EC4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B73E9F-B916-4AD7-AF97-0203D1402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2EE4ED-B625-46F6-8D71-EB7C85EA8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AFAD3A0-9606-430B-8D8E-BBEB78C9B39B}"/>
              </a:ext>
            </a:extLst>
          </p:cNvPr>
          <p:cNvSpPr txBox="1"/>
          <p:nvPr/>
        </p:nvSpPr>
        <p:spPr>
          <a:xfrm>
            <a:off x="3028028" y="3533202"/>
            <a:ext cx="6725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too weak ……...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house……….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seems ……better today.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Headmaster advised me …..regularly.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Munir is eager …….. Engineering.</a:t>
            </a:r>
          </a:p>
        </p:txBody>
      </p:sp>
    </p:spTree>
    <p:extLst>
      <p:ext uri="{BB962C8B-B14F-4D97-AF65-F5344CB8AC3E}">
        <p14:creationId xmlns:p14="http://schemas.microsoft.com/office/powerpoint/2010/main" val="580003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D1285-0F27-4EE3-B68C-97FEE7B7D256}"/>
              </a:ext>
            </a:extLst>
          </p:cNvPr>
          <p:cNvSpPr txBox="1"/>
          <p:nvPr/>
        </p:nvSpPr>
        <p:spPr>
          <a:xfrm>
            <a:off x="5379947" y="361935"/>
            <a:ext cx="539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Vivaldi" panose="03020602050506090804" pitchFamily="66" charset="0"/>
              </a:rPr>
              <a:t>Thank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AB2CE-AB98-4F23-8232-9E6DBB3F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74" y="1867208"/>
            <a:ext cx="9129251" cy="4415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8620F-EB02-4608-86DD-0F8A3F66F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2" y="575187"/>
            <a:ext cx="4276584" cy="12920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A3670D-A75B-4016-BF0B-CCD8E0182422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45C347-5C84-4009-B8E3-31EE76175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23F3D7-F874-4B03-934B-675C98315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538B52-2D9E-4C1C-A78B-02D3240FD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B1D510-4A4A-4979-A5FD-2C0DB7883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26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BF7F7F-4D65-4122-820C-419A4225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810108"/>
            <a:ext cx="10058399" cy="5375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09B9A-9F2B-4C90-A8DE-03D06C349307}"/>
              </a:ext>
            </a:extLst>
          </p:cNvPr>
          <p:cNvSpPr txBox="1"/>
          <p:nvPr/>
        </p:nvSpPr>
        <p:spPr>
          <a:xfrm>
            <a:off x="4911211" y="1630400"/>
            <a:ext cx="269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5769-4983-48D5-821A-5ED9A084F2E0}"/>
              </a:ext>
            </a:extLst>
          </p:cNvPr>
          <p:cNvSpPr txBox="1"/>
          <p:nvPr/>
        </p:nvSpPr>
        <p:spPr>
          <a:xfrm>
            <a:off x="4218039" y="3784815"/>
            <a:ext cx="3052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Well,what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       you?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C283C-7E95-45D6-A9F2-8D26A1840985}"/>
              </a:ext>
            </a:extLst>
          </p:cNvPr>
          <p:cNvSpPr txBox="1"/>
          <p:nvPr/>
        </p:nvSpPr>
        <p:spPr>
          <a:xfrm>
            <a:off x="5161929" y="1333453"/>
            <a:ext cx="2698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fine,What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you doing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F8BE0-5851-491E-B532-A101DFDD7C39}"/>
              </a:ext>
            </a:extLst>
          </p:cNvPr>
          <p:cNvSpPr txBox="1"/>
          <p:nvPr/>
        </p:nvSpPr>
        <p:spPr>
          <a:xfrm>
            <a:off x="4513006" y="3829338"/>
            <a:ext cx="275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reading now about infinitive.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EE66D-0CD3-4313-879B-D0073C6E60AF}"/>
              </a:ext>
            </a:extLst>
          </p:cNvPr>
          <p:cNvSpPr txBox="1"/>
          <p:nvPr/>
        </p:nvSpPr>
        <p:spPr>
          <a:xfrm>
            <a:off x="4746522" y="1343981"/>
            <a:ext cx="269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well,How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illustrate infinitive ?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BAF3D7-0B51-4F3B-8534-E2B8F76B8F7F}"/>
              </a:ext>
            </a:extLst>
          </p:cNvPr>
          <p:cNvSpPr txBox="1"/>
          <p:nvPr/>
        </p:nvSpPr>
        <p:spPr>
          <a:xfrm>
            <a:off x="4318818" y="3360952"/>
            <a:ext cx="3126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wants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work.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underlined phrase is infinitive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B5D8F-1C8F-41E7-B437-138F792AD1D6}"/>
              </a:ext>
            </a:extLst>
          </p:cNvPr>
          <p:cNvSpPr txBox="1"/>
          <p:nvPr/>
        </p:nvSpPr>
        <p:spPr>
          <a:xfrm>
            <a:off x="4746522" y="1359261"/>
            <a:ext cx="2949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well,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79CC6-AF84-4EA7-95C5-910809B6FDD4}"/>
              </a:ext>
            </a:extLst>
          </p:cNvPr>
          <p:cNvSpPr txBox="1"/>
          <p:nvPr/>
        </p:nvSpPr>
        <p:spPr>
          <a:xfrm>
            <a:off x="4675237" y="3819028"/>
            <a:ext cx="181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672CBA-BD5B-4351-A757-7F210D24F494}"/>
              </a:ext>
            </a:extLst>
          </p:cNvPr>
          <p:cNvGrpSpPr/>
          <p:nvPr/>
        </p:nvGrpSpPr>
        <p:grpSpPr>
          <a:xfrm>
            <a:off x="-1224117" y="368096"/>
            <a:ext cx="14782802" cy="6121808"/>
            <a:chOff x="-1238866" y="419100"/>
            <a:chExt cx="14782802" cy="612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D4696A-A6EC-47FF-AE00-AB91000B3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40CCE4-CC9D-468F-90FF-8FF5DE70D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7D6A6EE-14A8-4EBF-9207-D118C0A4D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680BD2-63C5-4C25-96B1-C3DAE2C40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65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488FD7-E3D9-44F4-9129-E94DF16B1484}"/>
              </a:ext>
            </a:extLst>
          </p:cNvPr>
          <p:cNvSpPr txBox="1"/>
          <p:nvPr/>
        </p:nvSpPr>
        <p:spPr>
          <a:xfrm>
            <a:off x="3669890" y="2531305"/>
            <a:ext cx="4852219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Infinitive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76014-AD84-4FDB-A90E-784C0C0C6497}"/>
              </a:ext>
            </a:extLst>
          </p:cNvPr>
          <p:cNvSpPr txBox="1"/>
          <p:nvPr/>
        </p:nvSpPr>
        <p:spPr>
          <a:xfrm>
            <a:off x="2814880" y="1034512"/>
            <a:ext cx="6934200" cy="9144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numCol="1" rtlCol="0">
            <a:prstTxWarp prst="textPlain">
              <a:avLst>
                <a:gd name="adj" fmla="val 49575"/>
              </a:avLst>
            </a:prstTxWarp>
            <a:spAutoFit/>
          </a:bodyPr>
          <a:lstStyle>
            <a:defPPr>
              <a:defRPr lang="en-US"/>
            </a:defPPr>
            <a:lvl1pPr marL="0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928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7856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1784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713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69641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3569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7497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1425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itchFamily="18" charset="0"/>
              </a:rPr>
              <a:t>Our today’s lesson is-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0512E0-8ED7-41F3-AB2A-B483F28FBBB1}"/>
              </a:ext>
            </a:extLst>
          </p:cNvPr>
          <p:cNvGrpSpPr/>
          <p:nvPr/>
        </p:nvGrpSpPr>
        <p:grpSpPr>
          <a:xfrm>
            <a:off x="-1224117" y="368096"/>
            <a:ext cx="14571408" cy="6121808"/>
            <a:chOff x="-1238866" y="419100"/>
            <a:chExt cx="14571408" cy="6121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1EA2FD-163A-4BDC-9978-21FE2F2E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8" y="6179574"/>
              <a:ext cx="12757354" cy="3613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3C814A-5CC8-4479-96D4-C10E6DCA5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6CC863-2114-463E-B3FF-2FB1B11B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4EFAB1-73D7-49DB-AC76-2A3C78D57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9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F3F2D-A4E7-4157-A6AE-0A2FE13EE4E4}"/>
              </a:ext>
            </a:extLst>
          </p:cNvPr>
          <p:cNvSpPr txBox="1"/>
          <p:nvPr/>
        </p:nvSpPr>
        <p:spPr>
          <a:xfrm>
            <a:off x="2448673" y="646350"/>
            <a:ext cx="7696200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928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7856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1784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713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69641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3569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7497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1425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8640A-620F-4D4C-872D-462B48388D63}"/>
              </a:ext>
            </a:extLst>
          </p:cNvPr>
          <p:cNvSpPr txBox="1"/>
          <p:nvPr/>
        </p:nvSpPr>
        <p:spPr>
          <a:xfrm>
            <a:off x="1438759" y="2133600"/>
            <a:ext cx="9314481" cy="3487119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928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7856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1784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713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69641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3569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97497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1425" algn="l" defTabSz="12278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ok Antiqua" pitchFamily="18" charset="0"/>
              </a:rPr>
              <a:t>At the end of the lesson, we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Book Antiqua" pitchFamily="18" charset="0"/>
              </a:rPr>
              <a:t>Identify the definition of infinitive.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Identify the classification of infinitives.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Be  able to apply the rules of  infinitives.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make  sentences with infinitives.</a:t>
            </a:r>
          </a:p>
        </p:txBody>
      </p:sp>
    </p:spTree>
    <p:extLst>
      <p:ext uri="{BB962C8B-B14F-4D97-AF65-F5344CB8AC3E}">
        <p14:creationId xmlns:p14="http://schemas.microsoft.com/office/powerpoint/2010/main" val="158128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BFB1-95A1-463E-8947-D4A7E401C259}"/>
              </a:ext>
            </a:extLst>
          </p:cNvPr>
          <p:cNvSpPr txBox="1"/>
          <p:nvPr/>
        </p:nvSpPr>
        <p:spPr>
          <a:xfrm>
            <a:off x="2036506" y="929766"/>
            <a:ext cx="8610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What is an Infinitive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5C9D3-76EF-4839-8FFE-518503F56B3B}"/>
              </a:ext>
            </a:extLst>
          </p:cNvPr>
          <p:cNvSpPr txBox="1"/>
          <p:nvPr/>
        </p:nvSpPr>
        <p:spPr>
          <a:xfrm>
            <a:off x="796413" y="1902542"/>
            <a:ext cx="10751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Infinitive is the base of a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verb,often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to.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BFD1F-DEC0-4544-9D00-80CF8484854C}"/>
              </a:ext>
            </a:extLst>
          </p:cNvPr>
          <p:cNvSpPr txBox="1"/>
          <p:nvPr/>
        </p:nvSpPr>
        <p:spPr>
          <a:xfrm>
            <a:off x="1327355" y="3430044"/>
            <a:ext cx="10028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Infinitive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–to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verb 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base form–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2ECA4-416E-44AB-9FF5-852508CFC68D}"/>
              </a:ext>
            </a:extLst>
          </p:cNvPr>
          <p:cNvGrpSpPr/>
          <p:nvPr/>
        </p:nvGrpSpPr>
        <p:grpSpPr>
          <a:xfrm>
            <a:off x="-1238866" y="368096"/>
            <a:ext cx="14782802" cy="6121808"/>
            <a:chOff x="-1238866" y="419100"/>
            <a:chExt cx="14782802" cy="6121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19703C-13BD-4CCF-85C8-C679941AE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2968749" cy="3613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4C1C7E-02D7-45DD-8F1A-BF652B111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2C8030-53AF-40B2-9E33-65D801550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A99BB1-22B7-4212-A3AF-007DEB4B4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5E1B1AD-098F-4296-913A-559AC8B3A9D9}"/>
              </a:ext>
            </a:extLst>
          </p:cNvPr>
          <p:cNvGrpSpPr/>
          <p:nvPr/>
        </p:nvGrpSpPr>
        <p:grpSpPr>
          <a:xfrm>
            <a:off x="2266335" y="658902"/>
            <a:ext cx="7167716" cy="1015663"/>
            <a:chOff x="2295832" y="909624"/>
            <a:chExt cx="7167716" cy="1015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910D1-5FD5-47B2-B175-781304241170}"/>
                </a:ext>
              </a:extLst>
            </p:cNvPr>
            <p:cNvSpPr txBox="1"/>
            <p:nvPr/>
          </p:nvSpPr>
          <p:spPr>
            <a:xfrm>
              <a:off x="2295832" y="909624"/>
              <a:ext cx="7167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 of Infinitive </a:t>
              </a: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B5D9150D-ED9D-46BA-AF14-0F15DD7C4486}"/>
                </a:ext>
              </a:extLst>
            </p:cNvPr>
            <p:cNvSpPr/>
            <p:nvPr/>
          </p:nvSpPr>
          <p:spPr>
            <a:xfrm>
              <a:off x="2723539" y="1277180"/>
              <a:ext cx="619432" cy="4572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348DE6C-F3CD-428E-B38A-457AF3225591}"/>
                </a:ext>
              </a:extLst>
            </p:cNvPr>
            <p:cNvSpPr/>
            <p:nvPr/>
          </p:nvSpPr>
          <p:spPr>
            <a:xfrm flipH="1">
              <a:off x="8436076" y="1294482"/>
              <a:ext cx="619431" cy="4572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48013F-585F-4D14-9A8C-FCCFA903C83B}"/>
              </a:ext>
            </a:extLst>
          </p:cNvPr>
          <p:cNvSpPr txBox="1"/>
          <p:nvPr/>
        </p:nvSpPr>
        <p:spPr>
          <a:xfrm>
            <a:off x="678427" y="1784555"/>
            <a:ext cx="1104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Infinitive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Noun Phrase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Sentence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Verb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Subject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4B614-C7DF-4119-814F-F5A785843E72}"/>
              </a:ext>
            </a:extLst>
          </p:cNvPr>
          <p:cNvSpPr txBox="1"/>
          <p:nvPr/>
        </p:nvSpPr>
        <p:spPr>
          <a:xfrm>
            <a:off x="1563329" y="3377268"/>
            <a:ext cx="730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tell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(Subject) a lie is a great sin.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204A9-9E12-4DD2-9B19-2049E2A2F2EA}"/>
              </a:ext>
            </a:extLst>
          </p:cNvPr>
          <p:cNvSpPr txBox="1"/>
          <p:nvPr/>
        </p:nvSpPr>
        <p:spPr>
          <a:xfrm>
            <a:off x="1563329" y="4022694"/>
            <a:ext cx="67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err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(subject) is human.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F44B9-528D-45E4-8F18-A1A34B6D6249}"/>
              </a:ext>
            </a:extLst>
          </p:cNvPr>
          <p:cNvSpPr txBox="1"/>
          <p:nvPr/>
        </p:nvSpPr>
        <p:spPr>
          <a:xfrm>
            <a:off x="1563329" y="4668120"/>
            <a:ext cx="821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(subject) fault is easy.</a:t>
            </a:r>
          </a:p>
        </p:txBody>
      </p:sp>
    </p:spTree>
    <p:extLst>
      <p:ext uri="{BB962C8B-B14F-4D97-AF65-F5344CB8AC3E}">
        <p14:creationId xmlns:p14="http://schemas.microsoft.com/office/powerpoint/2010/main" val="29287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871A7-5BAE-4A12-85CE-9D8365815FCA}"/>
              </a:ext>
            </a:extLst>
          </p:cNvPr>
          <p:cNvSpPr txBox="1"/>
          <p:nvPr/>
        </p:nvSpPr>
        <p:spPr>
          <a:xfrm>
            <a:off x="1059426" y="774016"/>
            <a:ext cx="10073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(ii) Infinitive Transitive verb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object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6EFDC-8883-4A93-9C87-82245723F12D}"/>
              </a:ext>
            </a:extLst>
          </p:cNvPr>
          <p:cNvSpPr txBox="1"/>
          <p:nvPr/>
        </p:nvSpPr>
        <p:spPr>
          <a:xfrm>
            <a:off x="3337040" y="2093243"/>
            <a:ext cx="566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 likes 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cricket.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2E479-DAED-49C5-9AD2-D9326918CCC8}"/>
              </a:ext>
            </a:extLst>
          </p:cNvPr>
          <p:cNvSpPr txBox="1"/>
          <p:nvPr/>
        </p:nvSpPr>
        <p:spPr>
          <a:xfrm>
            <a:off x="3350559" y="3222566"/>
            <a:ext cx="709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 want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read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book.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24760-4238-42A3-9BA0-0A2ECF149FD8}"/>
              </a:ext>
            </a:extLst>
          </p:cNvPr>
          <p:cNvSpPr txBox="1"/>
          <p:nvPr/>
        </p:nvSpPr>
        <p:spPr>
          <a:xfrm>
            <a:off x="3370488" y="4220439"/>
            <a:ext cx="59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3.He does not mean 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read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33B042-D383-4358-A9DB-CA0BECFE0D9B}"/>
              </a:ext>
            </a:extLst>
          </p:cNvPr>
          <p:cNvGrpSpPr/>
          <p:nvPr/>
        </p:nvGrpSpPr>
        <p:grpSpPr>
          <a:xfrm>
            <a:off x="-1224117" y="368096"/>
            <a:ext cx="14940118" cy="6121808"/>
            <a:chOff x="-1238866" y="419100"/>
            <a:chExt cx="14940118" cy="61218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22D3EF-15F1-4A08-A0FD-7803C7E26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3126065" cy="3613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11A656-C71B-4650-9BC6-B0E233CA8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330AE3-13AF-428A-9617-1AB7374A1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4F6CA9-FED7-4F4F-9836-CAB67D340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8869F1-EB72-4C86-8D3C-648141B9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69" y="1841265"/>
            <a:ext cx="1769959" cy="1239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A2AC5-3C2B-42FD-B7A8-56FBDD2F0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38" y="3067786"/>
            <a:ext cx="1474995" cy="14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BFD51-55C8-45C8-B4C1-A7888C2E58FF}"/>
              </a:ext>
            </a:extLst>
          </p:cNvPr>
          <p:cNvSpPr txBox="1"/>
          <p:nvPr/>
        </p:nvSpPr>
        <p:spPr>
          <a:xfrm>
            <a:off x="684495" y="906766"/>
            <a:ext cx="113710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iii) Infinitive Intransitive verb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(complement)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9FA19-791C-4EE8-87B7-1F63CEEFF526}"/>
              </a:ext>
            </a:extLst>
          </p:cNvPr>
          <p:cNvSpPr txBox="1"/>
          <p:nvPr/>
        </p:nvSpPr>
        <p:spPr>
          <a:xfrm>
            <a:off x="3261854" y="2301112"/>
            <a:ext cx="631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His custom is </a:t>
            </a:r>
            <a:r>
              <a:rPr 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ride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9B4D-A204-4EE5-9912-B75D95CED5F0}"/>
              </a:ext>
            </a:extLst>
          </p:cNvPr>
          <p:cNvSpPr txBox="1"/>
          <p:nvPr/>
        </p:nvSpPr>
        <p:spPr>
          <a:xfrm>
            <a:off x="3288892" y="3026822"/>
            <a:ext cx="479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 am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AA34A-4913-4047-A29B-16F9ED5F8B6A}"/>
              </a:ext>
            </a:extLst>
          </p:cNvPr>
          <p:cNvSpPr txBox="1"/>
          <p:nvPr/>
        </p:nvSpPr>
        <p:spPr>
          <a:xfrm>
            <a:off x="3300615" y="3748990"/>
            <a:ext cx="522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She seems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happy.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606D52-44D1-4A57-87FC-9B7632A88944}"/>
              </a:ext>
            </a:extLst>
          </p:cNvPr>
          <p:cNvGrpSpPr/>
          <p:nvPr/>
        </p:nvGrpSpPr>
        <p:grpSpPr>
          <a:xfrm>
            <a:off x="-1224117" y="368096"/>
            <a:ext cx="14940118" cy="6121808"/>
            <a:chOff x="-1238866" y="419100"/>
            <a:chExt cx="14940118" cy="61218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472B34-3BAC-4277-B656-46E3D84B9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>
              <a:off x="575187" y="6179574"/>
              <a:ext cx="13126065" cy="3613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6E823C-EEB7-4D5B-AF6D-7F856F435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0800000">
              <a:off x="-1238866" y="521112"/>
              <a:ext cx="12968749" cy="3613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409ADA-5B52-4205-92AC-76E7EE95E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5400000">
              <a:off x="-2367115" y="3350342"/>
              <a:ext cx="6019797" cy="3613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ACAC22-6C9F-4D72-8286-3E452CF66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171" r="-16447" b="75211"/>
            <a:stretch/>
          </p:blipFill>
          <p:spPr>
            <a:xfrm rot="16200000">
              <a:off x="8539318" y="3248332"/>
              <a:ext cx="6019797" cy="36133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503062-BE88-4C3F-BDAD-CA2DCD58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2" y="2326747"/>
            <a:ext cx="1699752" cy="19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1063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Blackadder ITC</vt:lpstr>
      <vt:lpstr>Book Antiqua</vt:lpstr>
      <vt:lpstr>Calibri</vt:lpstr>
      <vt:lpstr>Calibri Light</vt:lpstr>
      <vt:lpstr>NikoshBAN</vt:lpstr>
      <vt:lpstr>Ravie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82</cp:revision>
  <dcterms:created xsi:type="dcterms:W3CDTF">2020-09-24T18:17:39Z</dcterms:created>
  <dcterms:modified xsi:type="dcterms:W3CDTF">2020-10-03T22:02:26Z</dcterms:modified>
</cp:coreProperties>
</file>