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76" r:id="rId3"/>
    <p:sldId id="273" r:id="rId4"/>
    <p:sldId id="272" r:id="rId5"/>
    <p:sldId id="262" r:id="rId6"/>
    <p:sldId id="274" r:id="rId7"/>
    <p:sldId id="275" r:id="rId8"/>
    <p:sldId id="270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6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79F70-818E-4969-B7AA-4366026A3BF4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78E64-8003-433C-AEA0-4098C98190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5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A1010-E9C3-4C9D-BEFB-F0FE41A3C80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04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CA1010-E9C3-4C9D-BEFB-F0FE41A3C80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58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78E64-8003-433C-AEA0-4098C98190A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1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C91F-094A-4597-9DA7-79E1D0E6ABAE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CF37-6B88-4204-8627-1A1B93FB8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C91F-094A-4597-9DA7-79E1D0E6ABAE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CF37-6B88-4204-8627-1A1B93FB8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C91F-094A-4597-9DA7-79E1D0E6ABAE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CF37-6B88-4204-8627-1A1B93FB8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C91F-094A-4597-9DA7-79E1D0E6ABAE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CF37-6B88-4204-8627-1A1B93FB8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C91F-094A-4597-9DA7-79E1D0E6ABAE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CF37-6B88-4204-8627-1A1B93FB8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C91F-094A-4597-9DA7-79E1D0E6ABAE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CF37-6B88-4204-8627-1A1B93FB8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C91F-094A-4597-9DA7-79E1D0E6ABAE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CF37-6B88-4204-8627-1A1B93FB8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C91F-094A-4597-9DA7-79E1D0E6ABAE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CF37-6B88-4204-8627-1A1B93FB8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C91F-094A-4597-9DA7-79E1D0E6ABAE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CF37-6B88-4204-8627-1A1B93FB8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C91F-094A-4597-9DA7-79E1D0E6ABAE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CF37-6B88-4204-8627-1A1B93FB8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C91F-094A-4597-9DA7-79E1D0E6ABAE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CF37-6B88-4204-8627-1A1B93FB8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1C91F-094A-4597-9DA7-79E1D0E6ABAE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ACF37-6B88-4204-8627-1A1B93FB8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abmatin1977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0100" y="563223"/>
            <a:ext cx="6861918" cy="144655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88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WELCOME</a:t>
            </a:r>
            <a:endParaRPr lang="en-US" sz="8800" b="1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178" y="2438400"/>
            <a:ext cx="3433762" cy="34337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362200"/>
            <a:ext cx="2895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Md</a:t>
            </a:r>
            <a:r>
              <a:rPr lang="en-US" sz="2000" b="1" dirty="0"/>
              <a:t>: Abdul  </a:t>
            </a:r>
            <a:r>
              <a:rPr lang="en-US" sz="2000" b="1" dirty="0" err="1"/>
              <a:t>Matin</a:t>
            </a:r>
            <a:r>
              <a:rPr lang="en-US" sz="2000" b="1" dirty="0"/>
              <a:t>. Senior  Assistant  Teacher(English)</a:t>
            </a:r>
          </a:p>
          <a:p>
            <a:r>
              <a:rPr lang="en-US" sz="2000" b="1" dirty="0" err="1"/>
              <a:t>Raghunathpur</a:t>
            </a:r>
            <a:r>
              <a:rPr lang="en-US" sz="2000" b="1" dirty="0"/>
              <a:t> high School</a:t>
            </a:r>
          </a:p>
          <a:p>
            <a:r>
              <a:rPr lang="en-US" sz="2000" b="1" dirty="0" err="1"/>
              <a:t>Nawabganj,Dinajpur</a:t>
            </a:r>
            <a:endParaRPr lang="en-US" sz="2000" b="1" dirty="0"/>
          </a:p>
          <a:p>
            <a:r>
              <a:rPr lang="en-US" sz="2000" b="1" dirty="0"/>
              <a:t>E-mail: </a:t>
            </a:r>
            <a:r>
              <a:rPr lang="en-US" sz="2000" b="1" dirty="0">
                <a:hlinkClick r:id="rId2"/>
              </a:rPr>
              <a:t>abmatin1977@gmail.com</a:t>
            </a:r>
            <a:endParaRPr lang="en-US" sz="2000" b="1" dirty="0"/>
          </a:p>
          <a:p>
            <a:r>
              <a:rPr lang="en-US" sz="2000" b="1" dirty="0"/>
              <a:t>Phone:01823385723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33081" y="2362200"/>
            <a:ext cx="293085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UNIT</a:t>
            </a:r>
            <a:r>
              <a:rPr lang="bn-BD" b="1" dirty="0">
                <a:latin typeface="Times New Roman" pitchFamily="18" charset="0"/>
                <a:cs typeface="Times New Roman" pitchFamily="18" charset="0"/>
              </a:rPr>
              <a:t>/Chapter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bn-BD" b="1" dirty="0">
                <a:latin typeface="Times New Roman" pitchFamily="18" charset="0"/>
                <a:cs typeface="Times New Roman" pitchFamily="18" charset="0"/>
              </a:rPr>
              <a:t>05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Lesson:</a:t>
            </a:r>
            <a:r>
              <a:rPr lang="bn-BD" b="1" dirty="0">
                <a:latin typeface="Times New Roman" pitchFamily="18" charset="0"/>
                <a:cs typeface="Times New Roman" pitchFamily="18" charset="0"/>
              </a:rPr>
              <a:t>20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E,F,T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:Eight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(Grammar)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Topic  :</a:t>
            </a:r>
            <a:r>
              <a:rPr lang="en-US" b="1" dirty="0"/>
              <a:t> </a:t>
            </a:r>
            <a:r>
              <a:rPr lang="en-US" b="1" dirty="0">
                <a:ln w="11430"/>
                <a:latin typeface="Times New Roman" pitchFamily="18" charset="0"/>
                <a:cs typeface="Times New Roman" pitchFamily="18" charset="0"/>
              </a:rPr>
              <a:t>Fill in the Gaps with Clues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Time :45  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Date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:03/10/2020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81000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TEACHER IDENTITY</a:t>
            </a:r>
          </a:p>
          <a:p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254" y="297150"/>
            <a:ext cx="1371600" cy="17373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02318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92" y="952500"/>
            <a:ext cx="9144000" cy="6324600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1. A teacher is --------- compared with ------- architect man.</a:t>
            </a:r>
          </a:p>
          <a:p>
            <a:pPr algn="l"/>
            <a:r>
              <a:rPr lang="en-US" dirty="0" smtClean="0">
                <a:solidFill>
                  <a:srgbClr val="00B0F0"/>
                </a:solidFill>
              </a:rPr>
              <a:t>Based Grammar : Adverb &amp; </a:t>
            </a:r>
            <a:r>
              <a:rPr lang="en-US" dirty="0" err="1" smtClean="0">
                <a:solidFill>
                  <a:srgbClr val="00B0F0"/>
                </a:solidFill>
              </a:rPr>
              <a:t>Arti</a:t>
            </a:r>
            <a:endParaRPr lang="en-US" dirty="0" smtClean="0">
              <a:solidFill>
                <a:srgbClr val="00B0F0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2. English is a / an -------------------- language.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Based Grammar : Adjective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3. Once upon a time there  --------a man named Aesop.</a:t>
            </a:r>
          </a:p>
          <a:p>
            <a:pPr algn="l"/>
            <a:r>
              <a:rPr lang="en-US" dirty="0" smtClean="0">
                <a:solidFill>
                  <a:srgbClr val="00B0F0"/>
                </a:solidFill>
              </a:rPr>
              <a:t>Based Grammar : Verb  </a:t>
            </a:r>
            <a:endParaRPr lang="en-US" dirty="0">
              <a:solidFill>
                <a:srgbClr val="00B0F0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4. I do not compare my -------------  with anybody.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Based Grammar : Noun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5. We feel the necessity -------   learning Bangla. 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Based Grammar : Preposition 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58560" y="742072"/>
            <a:ext cx="1075008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often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24600" y="952500"/>
            <a:ext cx="936676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an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96064" y="1837008"/>
            <a:ext cx="2542736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international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01012" y="2895600"/>
            <a:ext cx="1075008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was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62400" y="4224996"/>
            <a:ext cx="1752600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mother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64388" y="5458264"/>
            <a:ext cx="1075008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of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" y="0"/>
            <a:ext cx="8915400" cy="6858000"/>
          </a:xfrm>
          <a:prstGeom prst="ellipse">
            <a:avLst/>
          </a:prstGeom>
          <a:noFill/>
          <a:ln w="76200"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381000"/>
            <a:ext cx="670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LESSON DICLARATION</a:t>
            </a:r>
          </a:p>
          <a:p>
            <a:endParaRPr lang="en-US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209800"/>
            <a:ext cx="5486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So  our today’s topic</a:t>
            </a:r>
          </a:p>
          <a:p>
            <a:pPr algn="ctr"/>
            <a:r>
              <a:rPr lang="en-US" sz="4000" b="1" dirty="0" smtClean="0">
                <a:ln w="11430"/>
                <a:latin typeface="Times New Roman" pitchFamily="18" charset="0"/>
                <a:cs typeface="Times New Roman" pitchFamily="18" charset="0"/>
              </a:rPr>
              <a:t>Fill </a:t>
            </a:r>
            <a:r>
              <a:rPr lang="en-US" sz="4000" b="1" dirty="0">
                <a:ln w="11430"/>
                <a:latin typeface="Times New Roman" pitchFamily="18" charset="0"/>
                <a:cs typeface="Times New Roman" pitchFamily="18" charset="0"/>
              </a:rPr>
              <a:t>in the Gaps with Clues</a:t>
            </a: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43000" y="37338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2.S,S </a:t>
            </a:r>
            <a:r>
              <a:rPr lang="en-US" sz="2400" b="1" dirty="0" smtClean="0"/>
              <a:t>use appropriate word in the gap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99272" y="297526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1.S,S learn some rules of fill in the gaps.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51054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4.  S,S Develop passage by filling gap.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261404" y="44196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3.S,Smake successful sentence if there is any gap in a sentence 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99272" y="304800"/>
            <a:ext cx="6573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Learning out  comes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906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rgbClr val="00B0F0"/>
                </a:solidFill>
              </a:rPr>
              <a:t> Pair works—with your partner</a:t>
            </a:r>
            <a:br>
              <a:rPr lang="en-US" sz="5400" dirty="0" smtClean="0">
                <a:solidFill>
                  <a:srgbClr val="00B0F0"/>
                </a:solidFill>
              </a:rPr>
            </a:br>
            <a:r>
              <a:rPr lang="en-US" sz="3200" dirty="0" smtClean="0">
                <a:solidFill>
                  <a:srgbClr val="00B0F0"/>
                </a:solidFill>
              </a:rPr>
              <a:t> (write which grammar part is used.)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63246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rgbClr val="00B0F0"/>
                </a:solidFill>
              </a:rPr>
              <a:t>. He is very good --------- English. </a:t>
            </a:r>
          </a:p>
          <a:p>
            <a:pPr algn="l"/>
            <a:r>
              <a:rPr lang="en-US" dirty="0" smtClean="0">
                <a:solidFill>
                  <a:srgbClr val="00B0F0"/>
                </a:solidFill>
              </a:rPr>
              <a:t>Based Grammar 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2. That is why, he is -------  by his parents and teachers.</a:t>
            </a:r>
          </a:p>
          <a:p>
            <a:pPr algn="l"/>
            <a:r>
              <a:rPr lang="en-US" dirty="0" smtClean="0">
                <a:solidFill>
                  <a:srgbClr val="00B0F0"/>
                </a:solidFill>
              </a:rPr>
              <a:t>Based Grammar 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3. He is  ------------- a letter to his mother. </a:t>
            </a:r>
          </a:p>
          <a:p>
            <a:pPr algn="l"/>
            <a:r>
              <a:rPr lang="en-US" dirty="0" smtClean="0">
                <a:solidFill>
                  <a:srgbClr val="00B0F0"/>
                </a:solidFill>
              </a:rPr>
              <a:t>Based Grammar </a:t>
            </a:r>
            <a:r>
              <a:rPr lang="en-US" dirty="0" smtClean="0">
                <a:solidFill>
                  <a:srgbClr val="7030A0"/>
                </a:solidFill>
              </a:rPr>
              <a:t>:</a:t>
            </a:r>
            <a:endParaRPr lang="en-US" dirty="0">
              <a:solidFill>
                <a:srgbClr val="7030A0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4. They used to fight among  --------------. </a:t>
            </a:r>
          </a:p>
          <a:p>
            <a:pPr algn="l"/>
            <a:r>
              <a:rPr lang="en-US" dirty="0" smtClean="0">
                <a:solidFill>
                  <a:srgbClr val="00B0F0"/>
                </a:solidFill>
              </a:rPr>
              <a:t>Based Grammar 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5. -------has been a great challenge-------  Bangladesh. </a:t>
            </a:r>
          </a:p>
          <a:p>
            <a:pPr algn="l"/>
            <a:r>
              <a:rPr lang="en-US" dirty="0" smtClean="0">
                <a:solidFill>
                  <a:srgbClr val="0070C0"/>
                </a:solidFill>
              </a:rPr>
              <a:t>Based Grammar :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4200" y="984740"/>
            <a:ext cx="1143000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at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6600" y="2133600"/>
            <a:ext cx="1143000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loved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90004" y="3248464"/>
            <a:ext cx="1600200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writing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10332" y="4487592"/>
            <a:ext cx="2235588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themselves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5638800"/>
            <a:ext cx="838200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It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1200" y="5638800"/>
            <a:ext cx="922608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for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0" y="1538068"/>
            <a:ext cx="3733800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B0F0"/>
                </a:solidFill>
              </a:rPr>
              <a:t>Phrase / preposition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91728" y="2709204"/>
            <a:ext cx="1275472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Verb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91728" y="3886200"/>
            <a:ext cx="1275472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Verb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91728" y="5049128"/>
            <a:ext cx="1656472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</a:rPr>
              <a:t>Pronoun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91728" y="6172200"/>
            <a:ext cx="1656472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B0F0"/>
                </a:solidFill>
              </a:rPr>
              <a:t>Pronoun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48200" y="6172200"/>
            <a:ext cx="2590800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B050"/>
                </a:solidFill>
              </a:rPr>
              <a:t>/ Preposition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. Fill in the gaps with clues in group A &amp; B 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240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Once upon a time (a)……………… hungry wolf searched (b )……………… food here and there. But it couldn’t get any. (c )……………… last it found a loaf of bread and a piece of (d )………………. in the hole </a:t>
            </a:r>
            <a:r>
              <a:rPr lang="en-US" sz="3200" dirty="0"/>
              <a:t> </a:t>
            </a:r>
            <a:r>
              <a:rPr lang="en-US" sz="3200" dirty="0" smtClean="0"/>
              <a:t>of a tree. (e )…… hungry wolf squeezed (f )……………… the hole and ate all the food. (g )……………… was a woodcutter’s lunch. He was (h )……………… his way back to the tree to have lunch. As soon as the fox saw the woodcutter, he tried (</a:t>
            </a:r>
            <a:r>
              <a:rPr lang="en-US" sz="3200" dirty="0" err="1" smtClean="0"/>
              <a:t>i</a:t>
            </a:r>
            <a:r>
              <a:rPr lang="en-US" sz="3200" dirty="0" smtClean="0"/>
              <a:t> )……………… run away. But unfortunately the fox was caught (j )……………… the woodcutter. 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262596" y="910525"/>
            <a:ext cx="7620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/>
                </a:solidFill>
              </a:rPr>
              <a:t>on</a:t>
            </a:r>
          </a:p>
        </p:txBody>
      </p:sp>
      <p:sp>
        <p:nvSpPr>
          <p:cNvPr id="9" name="Rectangle 8"/>
          <p:cNvSpPr/>
          <p:nvPr/>
        </p:nvSpPr>
        <p:spPr>
          <a:xfrm>
            <a:off x="1024596" y="914400"/>
            <a:ext cx="7620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45216" y="950563"/>
            <a:ext cx="7620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by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07216" y="914400"/>
            <a:ext cx="7620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for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389144" y="914400"/>
            <a:ext cx="7620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to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71072" y="914400"/>
            <a:ext cx="9144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21816" y="914400"/>
            <a:ext cx="7620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03744" y="914400"/>
            <a:ext cx="7620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685672" y="914400"/>
            <a:ext cx="9144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into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600072" y="910525"/>
            <a:ext cx="1371600" cy="533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meat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02 0.00555 L 0.32135 0.105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0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90472E-6 L -0.16007 0.1720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0" y="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90472E-6 L -0.34341 0.2386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00" y="1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0472E-6 L -0.58333 0.3163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200" y="1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0472E-6 L 0.46059 0.3052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0" y="1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0472E-6 L -0.21441 0.3718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00" y="1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0472E-6 L -0.32066 0.4495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0" y="2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0472E-6 L 0.24323 0.5272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0" y="2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0472E-6 L -0.26233 0.660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00" y="3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90472E-6 L 0.03941 0.7382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" y="3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457200"/>
            <a:ext cx="6172200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HOMEWORK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457200" y="4827284"/>
            <a:ext cx="7391400" cy="13449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</a:rPr>
              <a:t>Write one paragraph and they have 1O gaps in   the paragraph </a:t>
            </a:r>
          </a:p>
          <a:p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752600"/>
            <a:ext cx="3243262" cy="21563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7620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i="1" dirty="0" smtClean="0"/>
              <a:t>THANK’S</a:t>
            </a:r>
            <a:endParaRPr lang="en-US" sz="7200" b="1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286000"/>
            <a:ext cx="4572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92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434</Words>
  <Application>Microsoft Office PowerPoint</Application>
  <PresentationFormat>On-screen Show (4:3)</PresentationFormat>
  <Paragraphs>82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Pair works—with your partner  (write which grammar part is used.)</vt:lpstr>
      <vt:lpstr>. Fill in the gaps with clues in group A &amp; B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jsc</dc:creator>
  <cp:lastModifiedBy>MOTHIN</cp:lastModifiedBy>
  <cp:revision>71</cp:revision>
  <dcterms:created xsi:type="dcterms:W3CDTF">2015-01-27T01:56:48Z</dcterms:created>
  <dcterms:modified xsi:type="dcterms:W3CDTF">2020-10-04T06:29:31Z</dcterms:modified>
</cp:coreProperties>
</file>