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5CB72-15D3-4FF8-A97C-8D22CB24DF7A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94912-AF86-4C71-8D65-E8E36C4E3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49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4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38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5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34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52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039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14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66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6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25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6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96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1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2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1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7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0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09600"/>
            <a:ext cx="7924800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1999" y="762000"/>
            <a:ext cx="49677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ln>
                  <a:solidFill>
                    <a:srgbClr val="C00000"/>
                  </a:solidFill>
                  <a:prstDash val="dash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dirty="0">
              <a:ln>
                <a:solidFill>
                  <a:srgbClr val="C00000"/>
                </a:solidFill>
                <a:prstDash val="dash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267200"/>
            <a:ext cx="41209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ln>
                  <a:solidFill>
                    <a:schemeClr val="tx1"/>
                  </a:solidFill>
                  <a:prstDash val="dash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1500" dirty="0">
              <a:ln>
                <a:solidFill>
                  <a:schemeClr val="tx1"/>
                </a:solidFill>
                <a:prstDash val="dash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1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1" y="915261"/>
            <a:ext cx="1130576" cy="2501494"/>
          </a:xfrm>
          <a:prstGeom prst="round1Rect">
            <a:avLst/>
          </a:prstGeom>
        </p:spPr>
      </p:pic>
      <p:pic>
        <p:nvPicPr>
          <p:cNvPr id="3" name="Picture 2" descr="i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377" y="906536"/>
            <a:ext cx="1184413" cy="2693917"/>
          </a:xfrm>
          <a:prstGeom prst="round1Rect">
            <a:avLst/>
          </a:prstGeom>
        </p:spPr>
      </p:pic>
      <p:pic>
        <p:nvPicPr>
          <p:cNvPr id="4" name="Picture 3" descr="k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1145886"/>
            <a:ext cx="1314450" cy="2175766"/>
          </a:xfrm>
          <a:prstGeom prst="round1Rect">
            <a:avLst/>
          </a:prstGeom>
        </p:spPr>
      </p:pic>
      <p:pic>
        <p:nvPicPr>
          <p:cNvPr id="5" name="Picture 4" descr="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700" y="1428751"/>
            <a:ext cx="971550" cy="1980350"/>
          </a:xfrm>
          <a:prstGeom prst="rect">
            <a:avLst/>
          </a:prstGeom>
        </p:spPr>
      </p:pic>
      <p:pic>
        <p:nvPicPr>
          <p:cNvPr id="6" name="Picture 5" descr="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3712" y="1143000"/>
            <a:ext cx="1157288" cy="188595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143000" y="857250"/>
            <a:ext cx="5143500" cy="2971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1143000" y="5033110"/>
            <a:ext cx="6858000" cy="5078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7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বাম থেকে চারটি পাখিকে গোল করা হল।</a:t>
            </a:r>
            <a:endParaRPr lang="en-US" sz="27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7196" y="3257551"/>
            <a:ext cx="121885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NikoshBAN" pitchFamily="2" charset="0"/>
                <a:cs typeface="NikoshBAN" pitchFamily="2" charset="0"/>
              </a:rPr>
              <a:t>এক                                                                             </a:t>
            </a:r>
          </a:p>
          <a:p>
            <a:r>
              <a:rPr lang="bn-BD" sz="3300" dirty="0">
                <a:latin typeface="NikoshBAN" pitchFamily="2" charset="0"/>
                <a:cs typeface="NikoshBAN" pitchFamily="2" charset="0"/>
              </a:rPr>
              <a:t>দুই</a:t>
            </a:r>
          </a:p>
          <a:p>
            <a:r>
              <a:rPr lang="bn-BD" sz="3300" dirty="0">
                <a:latin typeface="NikoshBAN" pitchFamily="2" charset="0"/>
                <a:cs typeface="NikoshBAN" pitchFamily="2" charset="0"/>
              </a:rPr>
              <a:t>তিন</a:t>
            </a:r>
          </a:p>
          <a:p>
            <a:r>
              <a:rPr lang="bn-BD" sz="3300" dirty="0">
                <a:latin typeface="NikoshBAN" pitchFamily="2" charset="0"/>
                <a:cs typeface="NikoshBAN" pitchFamily="2" charset="0"/>
              </a:rPr>
              <a:t>চার</a:t>
            </a:r>
          </a:p>
          <a:p>
            <a:r>
              <a:rPr lang="bn-BD" sz="3300" dirty="0">
                <a:latin typeface="NikoshBAN" pitchFamily="2" charset="0"/>
                <a:cs typeface="NikoshBAN" pitchFamily="2" charset="0"/>
              </a:rPr>
              <a:t>পাঁচ                                         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6350" y="3429003"/>
            <a:ext cx="2286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প্রথম </a:t>
            </a:r>
          </a:p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দ্বিতীয় </a:t>
            </a:r>
          </a:p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তৃতীয়</a:t>
            </a:r>
          </a:p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চতুর্থ</a:t>
            </a:r>
          </a:p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143000" y="981606"/>
            <a:ext cx="68580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বস্তু নিরপেক্ষ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4600" y="3600452"/>
            <a:ext cx="1714500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28850" y="4057652"/>
            <a:ext cx="2457450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" idx="1"/>
          </p:cNvCxnSpPr>
          <p:nvPr/>
        </p:nvCxnSpPr>
        <p:spPr>
          <a:xfrm>
            <a:off x="2114550" y="4572003"/>
            <a:ext cx="2971800" cy="57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114550" y="5086350"/>
            <a:ext cx="2686050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14600" y="5543552"/>
            <a:ext cx="2228850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51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57301"/>
            <a:ext cx="777240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কয়েকজন শিশু লাইনে দাঁড়িয়ে আছে। রীপা সামনে থেকে  দ্বিতীয় এবং তার পিছনে আরও দুই জন শিশু আছে। লাইনে কতজন শিশু আছে ?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1700" y="4114800"/>
            <a:ext cx="68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50" dirty="0"/>
              <a:t>২</a:t>
            </a:r>
            <a:endParaRPr lang="en-US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1520190" y="3544714"/>
            <a:ext cx="6275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১+১</a:t>
            </a:r>
            <a:r>
              <a:rPr lang="bn-IN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+২=৪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35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2400847"/>
            <a:ext cx="6629400" cy="16158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3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লাকি তার পরিবারে বয়সে ছোট থেকে দ্বিতিয় এবং বড় থেকে তৃতীয়।</a:t>
            </a:r>
            <a:r>
              <a:rPr lang="en-US" sz="33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 পরিবারে মোট সদস্য সংখ্যা কত?</a:t>
            </a:r>
            <a:endParaRPr lang="en-US" sz="33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0275" y="4235014"/>
            <a:ext cx="474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+</a:t>
            </a:r>
            <a:r>
              <a:rPr lang="en-US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১+২</a:t>
            </a:r>
            <a:r>
              <a:rPr lang="bn-BD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6FC798-BBE8-40D1-87C8-D32278B02CE5}"/>
              </a:ext>
            </a:extLst>
          </p:cNvPr>
          <p:cNvSpPr txBox="1"/>
          <p:nvPr/>
        </p:nvSpPr>
        <p:spPr>
          <a:xfrm>
            <a:off x="2490954" y="914402"/>
            <a:ext cx="3862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1143000" y="874963"/>
            <a:ext cx="6858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3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57253"/>
            <a:ext cx="68580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943103"/>
            <a:ext cx="6858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7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7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7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7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বাম থেকে কোনটি তৃতীয়?</a:t>
            </a:r>
          </a:p>
          <a:p>
            <a:r>
              <a:rPr lang="bn-BD" sz="27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খ)ডান থেকে কোনটি চতুর্থ ?</a:t>
            </a:r>
          </a:p>
        </p:txBody>
      </p:sp>
      <p:pic>
        <p:nvPicPr>
          <p:cNvPr id="5" name="Picture 4" descr="f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15" y="2327182"/>
            <a:ext cx="1257300" cy="1200150"/>
          </a:xfrm>
          <a:prstGeom prst="rect">
            <a:avLst/>
          </a:prstGeom>
        </p:spPr>
      </p:pic>
      <p:pic>
        <p:nvPicPr>
          <p:cNvPr id="6" name="Picture 5" descr="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980" y="2403161"/>
            <a:ext cx="1478756" cy="1085849"/>
          </a:xfrm>
          <a:prstGeom prst="rect">
            <a:avLst/>
          </a:prstGeom>
        </p:spPr>
      </p:pic>
      <p:pic>
        <p:nvPicPr>
          <p:cNvPr id="7" name="Picture 6" descr="rd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259" y="2327184"/>
            <a:ext cx="1028701" cy="1285875"/>
          </a:xfrm>
          <a:prstGeom prst="rect">
            <a:avLst/>
          </a:prstGeom>
        </p:spPr>
      </p:pic>
      <p:pic>
        <p:nvPicPr>
          <p:cNvPr id="8" name="Picture 7" descr="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429" y="2370044"/>
            <a:ext cx="971550" cy="1200150"/>
          </a:xfrm>
          <a:prstGeom prst="rect">
            <a:avLst/>
          </a:prstGeom>
        </p:spPr>
      </p:pic>
      <p:pic>
        <p:nvPicPr>
          <p:cNvPr id="9" name="Picture 8" descr="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1386" y="2300511"/>
            <a:ext cx="116443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4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2144108" y="2105564"/>
            <a:ext cx="5013436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1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ED0845-0C1F-41CA-B524-E1FB48BEADEA}"/>
              </a:ext>
            </a:extLst>
          </p:cNvPr>
          <p:cNvSpPr txBox="1"/>
          <p:nvPr/>
        </p:nvSpPr>
        <p:spPr>
          <a:xfrm>
            <a:off x="772512" y="1312009"/>
            <a:ext cx="4734911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772510" y="3499665"/>
            <a:ext cx="7650480" cy="2702778"/>
          </a:xfrm>
          <a:prstGeom prst="frame">
            <a:avLst>
              <a:gd name="adj1" fmla="val 303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শাহেনা আক্তার</a:t>
            </a:r>
            <a:endParaRPr lang="en-GB" sz="48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en-GB" sz="28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ব্রাহ্মণডুরা সরকারি প্রাথমিক বিদ্যালয়। </a:t>
            </a:r>
            <a:r>
              <a:rPr lang="en-GB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GB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সদর , হবিগঞ্জ। </a:t>
            </a:r>
            <a:endParaRPr lang="bn-IN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</a:t>
            </a:r>
            <a:r>
              <a:rPr lang="as-I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:</a:t>
            </a:r>
            <a:r>
              <a:rPr lang="bn-IN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GB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sahanabgps@gmail.com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35522" r="47500"/>
          <a:stretch/>
        </p:blipFill>
        <p:spPr>
          <a:xfrm>
            <a:off x="5659823" y="793125"/>
            <a:ext cx="2631790" cy="2528550"/>
          </a:xfrm>
          <a:prstGeom prst="rect">
            <a:avLst/>
          </a:prstGeom>
          <a:ln w="88900" cap="sq" cmpd="thickThin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5963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1028700"/>
            <a:ext cx="6858000" cy="142875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1143000" y="1200151"/>
            <a:ext cx="6457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1371600" y="2628900"/>
            <a:ext cx="6457950" cy="3371850"/>
          </a:xfrm>
          <a:prstGeom prst="snip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714500" y="2686050"/>
            <a:ext cx="5257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</a:p>
          <a:p>
            <a:r>
              <a:rPr lang="bn-BD" sz="3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প্রথম</a:t>
            </a:r>
          </a:p>
          <a:p>
            <a:r>
              <a:rPr lang="bn-BD" sz="3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শিরোনামঃ ক্রমবাচক সংখ্যা</a:t>
            </a:r>
          </a:p>
          <a:p>
            <a:r>
              <a:rPr lang="bn-BD" sz="3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পাঠ্যাংশঃ ১-৫</a:t>
            </a:r>
          </a:p>
          <a:p>
            <a:r>
              <a:rPr lang="bn-BD" sz="3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r>
              <a:rPr lang="bn-BD" sz="3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02</a:t>
            </a:r>
            <a:r>
              <a:rPr lang="bn-BD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bn-IN" sz="3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3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20</a:t>
            </a:r>
            <a:endParaRPr lang="bn-BD" sz="33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0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857251"/>
            <a:ext cx="6858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400303"/>
            <a:ext cx="6858000" cy="32778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5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GB" sz="4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4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5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৮.১.৩ </a:t>
            </a:r>
            <a:r>
              <a:rPr lang="bn-BD" sz="405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প্রথম থেকে পঞ্চম পর্যন্ত ক্রমবাচক সংখ্যা লিখতে পারবে ।</a:t>
            </a:r>
          </a:p>
          <a:p>
            <a:r>
              <a:rPr lang="bn-BD" sz="405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৮.১.৪ প্রথম থেকে পঞ্চম পর্যন্ত ক্রমবাচক সংখ্যা ব্যবহার করতে পারবে ।</a:t>
            </a:r>
            <a:endParaRPr lang="bn-BD" sz="3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3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11B085-F614-4E8D-B527-78178C5BCC44}"/>
              </a:ext>
            </a:extLst>
          </p:cNvPr>
          <p:cNvSpPr txBox="1"/>
          <p:nvPr/>
        </p:nvSpPr>
        <p:spPr>
          <a:xfrm>
            <a:off x="1079939" y="533400"/>
            <a:ext cx="6984125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9fa84d105294e944c4d2b3aee603022.jpg">
            <a:extLst>
              <a:ext uri="{FF2B5EF4-FFF2-40B4-BE49-F238E27FC236}">
                <a16:creationId xmlns:a16="http://schemas.microsoft.com/office/drawing/2014/main" id="{99AC6580-777A-4A24-9BC4-003A5E7037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95" t="3040" r="13175" b="16456"/>
          <a:stretch>
            <a:fillRect/>
          </a:stretch>
        </p:blipFill>
        <p:spPr>
          <a:xfrm>
            <a:off x="1079939" y="2438400"/>
            <a:ext cx="69841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8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2247900" y="1600200"/>
            <a:ext cx="4457700" cy="971550"/>
          </a:xfrm>
          <a:prstGeom prst="flowChartPreparati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5" name="TextBox 4"/>
          <p:cNvSpPr txBox="1"/>
          <p:nvPr/>
        </p:nvSpPr>
        <p:spPr>
          <a:xfrm>
            <a:off x="3105150" y="1543053"/>
            <a:ext cx="2914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বাস্থব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200400"/>
            <a:ext cx="7619999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পাঁচজন শিক্ষার্থীকে শ্রেণির সামনে ডেকে এনে পাশাপাশি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সামনে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পিছনে দাঁড় করিয়ে ক্রমবাচক সংখ্যার ধারণা স্পষ্ট করব।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97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57250"/>
            <a:ext cx="6858000" cy="8540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950" dirty="0">
                <a:latin typeface="NikoshBAN" pitchFamily="2" charset="0"/>
                <a:cs typeface="NikoshBAN" pitchFamily="2" charset="0"/>
              </a:rPr>
              <a:t>অর্ধবাস্থব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43000" y="2057400"/>
            <a:ext cx="1143000" cy="2343150"/>
          </a:xfrm>
          <a:prstGeom prst="rect">
            <a:avLst/>
          </a:prstGeom>
        </p:spPr>
      </p:pic>
      <p:pic>
        <p:nvPicPr>
          <p:cNvPr id="5" name="Picture 4" descr="j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400300" y="2171700"/>
            <a:ext cx="1143000" cy="2114550"/>
          </a:xfrm>
          <a:prstGeom prst="rect">
            <a:avLst/>
          </a:prstGeom>
        </p:spPr>
      </p:pic>
      <p:pic>
        <p:nvPicPr>
          <p:cNvPr id="6" name="Picture 5" descr="w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450" y="1885950"/>
            <a:ext cx="1085850" cy="2514600"/>
          </a:xfrm>
          <a:prstGeom prst="rect">
            <a:avLst/>
          </a:prstGeom>
        </p:spPr>
      </p:pic>
      <p:pic>
        <p:nvPicPr>
          <p:cNvPr id="7" name="Picture 6" descr="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391" y="1943100"/>
            <a:ext cx="1101334" cy="2171700"/>
          </a:xfrm>
          <a:prstGeom prst="rect">
            <a:avLst/>
          </a:prstGeom>
        </p:spPr>
      </p:pic>
      <p:pic>
        <p:nvPicPr>
          <p:cNvPr id="8" name="Picture 7" descr="gf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1943103"/>
            <a:ext cx="1314450" cy="21145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3000" y="4914901"/>
            <a:ext cx="685800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100" dirty="0">
                <a:latin typeface="NikoshBAN" pitchFamily="2" charset="0"/>
                <a:cs typeface="NikoshBAN" pitchFamily="2" charset="0"/>
              </a:rPr>
              <a:t>বাম থেকে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2171700" y="5031436"/>
            <a:ext cx="800100" cy="5078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700" dirty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3429000" y="5074811"/>
            <a:ext cx="8001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6300" y="5029203"/>
            <a:ext cx="8572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0628853" flipV="1">
            <a:off x="5941265" y="4970259"/>
            <a:ext cx="78773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চর্থতু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0800000" flipV="1">
            <a:off x="7200900" y="4903361"/>
            <a:ext cx="8001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828800" y="5143500"/>
            <a:ext cx="403824" cy="3429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ight Arrow 18"/>
          <p:cNvSpPr/>
          <p:nvPr/>
        </p:nvSpPr>
        <p:spPr>
          <a:xfrm>
            <a:off x="3028953" y="5143500"/>
            <a:ext cx="346135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ight Arrow 21"/>
          <p:cNvSpPr/>
          <p:nvPr/>
        </p:nvSpPr>
        <p:spPr>
          <a:xfrm>
            <a:off x="4286250" y="5143500"/>
            <a:ext cx="457200" cy="342900"/>
          </a:xfrm>
          <a:prstGeom prst="rightArrow">
            <a:avLst>
              <a:gd name="adj1" fmla="val 8508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ight Arrow 30"/>
          <p:cNvSpPr/>
          <p:nvPr/>
        </p:nvSpPr>
        <p:spPr>
          <a:xfrm>
            <a:off x="5600700" y="4972050"/>
            <a:ext cx="400050" cy="514350"/>
          </a:xfrm>
          <a:prstGeom prst="rightArrow">
            <a:avLst>
              <a:gd name="adj1" fmla="val 50000"/>
              <a:gd name="adj2" fmla="val 67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ight Arrow 32"/>
          <p:cNvSpPr/>
          <p:nvPr/>
        </p:nvSpPr>
        <p:spPr>
          <a:xfrm>
            <a:off x="6686553" y="4972050"/>
            <a:ext cx="460435" cy="400050"/>
          </a:xfrm>
          <a:prstGeom prst="rightArrow">
            <a:avLst>
              <a:gd name="adj1" fmla="val 50000"/>
              <a:gd name="adj2" fmla="val 38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3683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21" grpId="0" animBg="1"/>
      <p:bldP spid="30" grpId="0" animBg="1"/>
      <p:bldP spid="32" grpId="0" animBg="1"/>
      <p:bldP spid="34" grpId="0" animBg="1"/>
      <p:bldP spid="16" grpId="0" animBg="1"/>
      <p:bldP spid="19" grpId="0" animBg="1"/>
      <p:bldP spid="22" grpId="0" animBg="1"/>
      <p:bldP spid="31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1943100"/>
            <a:ext cx="1257300" cy="2114550"/>
          </a:xfrm>
          <a:prstGeom prst="rect">
            <a:avLst/>
          </a:prstGeom>
        </p:spPr>
      </p:pic>
      <p:pic>
        <p:nvPicPr>
          <p:cNvPr id="3" name="Picture 2" descr="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1" y="2000250"/>
            <a:ext cx="1150144" cy="2171700"/>
          </a:xfrm>
          <a:prstGeom prst="rect">
            <a:avLst/>
          </a:prstGeom>
        </p:spPr>
      </p:pic>
      <p:pic>
        <p:nvPicPr>
          <p:cNvPr id="4" name="Picture 3" descr="w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828800"/>
            <a:ext cx="1028700" cy="2514600"/>
          </a:xfrm>
          <a:prstGeom prst="rect">
            <a:avLst/>
          </a:prstGeom>
        </p:spPr>
      </p:pic>
      <p:pic>
        <p:nvPicPr>
          <p:cNvPr id="5" name="Picture 4" descr="j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0" y="1943100"/>
            <a:ext cx="1200150" cy="2171700"/>
          </a:xfrm>
          <a:prstGeom prst="rect">
            <a:avLst/>
          </a:prstGeom>
        </p:spPr>
      </p:pic>
      <p:pic>
        <p:nvPicPr>
          <p:cNvPr id="6" name="Picture 5" descr="l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1" y="1771651"/>
            <a:ext cx="1607344" cy="23502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5100" y="1085851"/>
            <a:ext cx="1485900" cy="6001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00" dirty="0">
                <a:latin typeface="NikoshBAN" pitchFamily="2" charset="0"/>
                <a:cs typeface="NikoshBAN" pitchFamily="2" charset="0"/>
              </a:rPr>
              <a:t>ডান থেকে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2300" y="4914900"/>
            <a:ext cx="1028700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457950" y="4857750"/>
            <a:ext cx="514350" cy="571500"/>
          </a:xfrm>
          <a:prstGeom prst="leftArrow">
            <a:avLst>
              <a:gd name="adj1" fmla="val 50000"/>
              <a:gd name="adj2" fmla="val 39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5600700" y="4972053"/>
            <a:ext cx="914400" cy="507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700" dirty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4914900" y="4857750"/>
            <a:ext cx="5715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4114800" y="5029203"/>
            <a:ext cx="857250" cy="5078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700" dirty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3543300" y="5029200"/>
            <a:ext cx="514350" cy="571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2743200" y="5086353"/>
            <a:ext cx="742950" cy="507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700" dirty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2343150" y="5086350"/>
            <a:ext cx="400050" cy="514350"/>
          </a:xfrm>
          <a:prstGeom prst="leftArrow">
            <a:avLst>
              <a:gd name="adj1" fmla="val 50000"/>
              <a:gd name="adj2" fmla="val 46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1428750" y="5143503"/>
            <a:ext cx="914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6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857250"/>
            <a:ext cx="1314450" cy="2400300"/>
          </a:xfrm>
          <a:prstGeom prst="rect">
            <a:avLst/>
          </a:prstGeom>
        </p:spPr>
      </p:pic>
      <p:pic>
        <p:nvPicPr>
          <p:cNvPr id="3" name="Picture 2" descr="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1028700"/>
            <a:ext cx="1085850" cy="2000250"/>
          </a:xfrm>
          <a:prstGeom prst="rect">
            <a:avLst/>
          </a:prstGeom>
        </p:spPr>
      </p:pic>
      <p:pic>
        <p:nvPicPr>
          <p:cNvPr id="4" name="Picture 3" descr="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653" y="1028702"/>
            <a:ext cx="1335881" cy="2100263"/>
          </a:xfrm>
          <a:prstGeom prst="rect">
            <a:avLst/>
          </a:prstGeom>
        </p:spPr>
      </p:pic>
      <p:pic>
        <p:nvPicPr>
          <p:cNvPr id="6" name="Picture 5" descr="f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100" y="857252"/>
            <a:ext cx="1257300" cy="2328863"/>
          </a:xfrm>
          <a:prstGeom prst="rect">
            <a:avLst/>
          </a:prstGeom>
        </p:spPr>
      </p:pic>
      <p:pic>
        <p:nvPicPr>
          <p:cNvPr id="7" name="Picture 6" descr="rd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5150" y="857250"/>
            <a:ext cx="108585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4171951"/>
            <a:ext cx="40576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ক)বাম থেকে কে দ্বিতীয় ?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খ)ডান থেকে কে  চতুর্থ ?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গ)বাম  থেকে কে প্রথম ?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ঘ)ডান থেকে কে তৃতীয়?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1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257</TotalTime>
  <Words>220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Calibri</vt:lpstr>
      <vt:lpstr>Garamond</vt:lpstr>
      <vt:lpstr>Nikosh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sahana akther; assistant teacher,b dura gps, hobigonj</dc:creator>
  <cp:lastModifiedBy>Dell</cp:lastModifiedBy>
  <cp:revision>32</cp:revision>
  <dcterms:created xsi:type="dcterms:W3CDTF">2006-08-16T00:00:00Z</dcterms:created>
  <dcterms:modified xsi:type="dcterms:W3CDTF">2020-10-07T14:24:35Z</dcterms:modified>
</cp:coreProperties>
</file>