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88" r:id="rId6"/>
    <p:sldId id="289" r:id="rId7"/>
    <p:sldId id="261" r:id="rId8"/>
    <p:sldId id="291" r:id="rId9"/>
    <p:sldId id="285" r:id="rId10"/>
    <p:sldId id="260" r:id="rId11"/>
    <p:sldId id="293" r:id="rId12"/>
    <p:sldId id="292" r:id="rId13"/>
    <p:sldId id="294" r:id="rId14"/>
    <p:sldId id="295" r:id="rId15"/>
    <p:sldId id="275" r:id="rId16"/>
    <p:sldId id="290" r:id="rId17"/>
    <p:sldId id="277" r:id="rId18"/>
    <p:sldId id="297" r:id="rId19"/>
    <p:sldId id="298" r:id="rId20"/>
    <p:sldId id="299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927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07" autoAdjust="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41"/>
    </p:cViewPr>
  </p:sorterViewPr>
  <p:notesViewPr>
    <p:cSldViewPr snapToGrid="0">
      <p:cViewPr>
        <p:scale>
          <a:sx n="50" d="100"/>
          <a:sy n="50" d="100"/>
        </p:scale>
        <p:origin x="2640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89-4116-BE49-3E1B5920BD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89-4116-BE49-3E1B5920BD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89-4116-BE49-3E1B5920BD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89-4116-BE49-3E1B5920BD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3.416890199444142E-2"/>
                  <c:y val="-1.9044587766214188E-2"/>
                </c:manualLayout>
              </c:layout>
              <c:tx>
                <c:rich>
                  <a:bodyPr/>
                  <a:lstStyle/>
                  <a:p>
                    <a:r>
                      <a:rPr lang="as-IN" dirty="0" smtClean="0"/>
                      <a:t>১০%</a:t>
                    </a:r>
                    <a:endParaRPr lang="as-I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30445836909417E-2"/>
                  <c:y val="3.0947455120098059E-2"/>
                </c:manualLayout>
              </c:layout>
              <c:tx>
                <c:rich>
                  <a:bodyPr/>
                  <a:lstStyle/>
                  <a:p>
                    <a:r>
                      <a:rPr lang="as-IN" dirty="0" smtClean="0"/>
                      <a:t>২০%</a:t>
                    </a:r>
                    <a:endParaRPr lang="as-I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389-4116-BE49-3E1B5920BDB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897789245136312E-2"/>
                  <c:y val="-9.0461791889517404E-2"/>
                </c:manualLayout>
              </c:layout>
              <c:tx>
                <c:rich>
                  <a:bodyPr/>
                  <a:lstStyle/>
                  <a:p>
                    <a:r>
                      <a:rPr lang="as-IN" dirty="0" smtClean="0"/>
                      <a:t>৫৫%</a:t>
                    </a:r>
                    <a:endParaRPr lang="as-I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389-4116-BE49-3E1B5920BDB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948894622568156E-2"/>
                  <c:y val="-0.12140924700961546"/>
                </c:manualLayout>
              </c:layout>
              <c:tx>
                <c:rich>
                  <a:bodyPr/>
                  <a:lstStyle/>
                  <a:p>
                    <a:r>
                      <a:rPr lang="as-IN" dirty="0" smtClean="0"/>
                      <a:t>৫%</a:t>
                    </a:r>
                    <a:endParaRPr lang="as-I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389-4116-BE49-3E1B5920BDB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as-IN" smtClean="0"/>
                      <a:t>১০%</a:t>
                    </a:r>
                    <a:endParaRPr lang="as-I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[$$-409]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0" tIns="0" rIns="0" bIns="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Sheet1!$B$2:$B$6</c:f>
              <c:numCache>
                <c:formatCode>[$-5000445]0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55</c:v>
                </c:pt>
                <c:pt idx="3">
                  <c:v>5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389-4116-BE49-3E1B5920BDBF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বন অধিদপ্তর১০%</c:v>
                      </c:pt>
                      <c:pt idx="1">
                        <c:v>ভূমির মালিক</c:v>
                      </c:pt>
                      <c:pt idx="2">
                        <c:v>উপকাোগী</c:v>
                      </c:pt>
                      <c:pt idx="3">
                        <c:v>উনিয়ন</c:v>
                      </c:pt>
                      <c:pt idx="4">
                        <c:v>তহবিল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1"/>
        <c:holeSize val="11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F815A-5A10-42A8-9FEC-3938D2D9BA48}" type="datetimeFigureOut">
              <a:rPr lang="en-US" noProof="0" smtClean="0"/>
              <a:t>10/7/2020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49DAF-093F-4482-AA38-346E9A2DEE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139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926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927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0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736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40276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2418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309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anchor="ctr"/>
          <a:lstStyle>
            <a:lvl1pPr marL="0" indent="0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anchor="ctr"/>
          <a:lstStyle>
            <a:lvl1pPr marL="0" indent="0">
              <a:buNone/>
              <a:defRPr sz="8000" b="1" i="0"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cxnSp>
        <p:nvCxnSpPr>
          <p:cNvPr id="10" name="Straight Connector 9" descr="Middle divider line">
            <a:extLst>
              <a:ext uri="{FF2B5EF4-FFF2-40B4-BE49-F238E27FC236}">
                <a16:creationId xmlns:a16="http://schemas.microsoft.com/office/drawing/2014/main" xmlns="" id="{2B940646-DE40-4E0F-AE42-6530784C9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91763"/>
            <a:ext cx="0" cy="458812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AAF5B5B-E896-400A-9E43-EAF605A0AC8B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A2F5A3D-36C4-4B97-A62C-2AEA3B6FC1CF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BB474E17-6556-4551-AD1B-351EE2DA98E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F860E6D1-2C9F-477C-AE22-BFF5ADE85C60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5EC6C60-C605-4022-9718-ED56F34D6448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F47BB28-400F-4C54-ADDA-0055CEB6593B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7386F148-99E1-4ED6-B4DA-151A6DB27D67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1A0565DA-6430-4984-ACB6-E7FACACC71AF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DDE18DFF-F9E6-4839-817B-4DD871CEAE6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30038A3A-7324-4606-9C92-00C9AB1759F4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5C0291BA-50C5-406F-B24E-14C9CAF652D7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152EBA81-38BC-4DF6-93C3-4A1A02FD2789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AF80622-5597-45AD-92C3-2C4C3797720A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6833793E-EB91-43B4-8444-36ADD2A48E55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xmlns="" id="{EA7B8348-A00A-4AAE-B1F6-92451557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1581663"/>
            <a:ext cx="5472000" cy="4608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4521CFCD-C079-4019-942D-035558CA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151785"/>
            <a:ext cx="5483998" cy="3548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 noProof="0" smtClean="0"/>
              <a:t>Click to edit Master text styles</a:t>
            </a:r>
          </a:p>
        </p:txBody>
      </p:sp>
      <p:cxnSp>
        <p:nvCxnSpPr>
          <p:cNvPr id="28" name="Straight Connector 27" descr="Center divider line">
            <a:extLst>
              <a:ext uri="{FF2B5EF4-FFF2-40B4-BE49-F238E27FC236}">
                <a16:creationId xmlns:a16="http://schemas.microsoft.com/office/drawing/2014/main" xmlns="" id="{AEACA101-2521-41AA-8F51-FF0BF783E4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38720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xmlns="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xmlns="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xmlns="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xmlns="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xmlns="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xmlns="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xmlns="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xmlns="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xmlns="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xmlns="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xmlns="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xmlns="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xmlns="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xmlns="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xmlns="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xmlns="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xmlns="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xmlns="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xmlns="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xmlns="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xmlns="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xmlns="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xmlns="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xmlns="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xmlns="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xmlns="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xmlns="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xmlns="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xmlns="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Short Bio</a:t>
            </a:r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xmlns="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xmlns="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xmlns="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xmlns="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xmlns="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Contact Number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Logo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Website Address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13A733F0-30A3-4125-9B9B-2A07E1461F1B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9E236A80-227E-4FE4-AA47-7802636969A0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AAF58058-47D7-451D-B2D5-713873CFA06B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E6D9AC51-13A8-43F2-B0AE-A475CD84575E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CBA8CC4C-FA3C-45FB-A5CE-C0F41063A4AA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20D0EA4-6C0E-4F3B-B209-84132CF9DCEE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2637900-ABE5-44BB-8955-B59B20FACF68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878CEF9-0D4E-43CF-A1AC-B8A752A7EDD3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571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0052C3A-3942-4B16-A466-441F8E3C2260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0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73E47D5-BDE7-46E7-8C4E-6111A41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4D90A547-C01D-42BC-98ED-831FDD76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AEBF3BE3-47D8-4511-B598-743DF88D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6233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91434632-BEE5-428E-872A-794325B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7CB95FD3-7DAC-4417-8633-7EFA4852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94CDAD6C-9665-443F-B344-147513A6C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476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48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E0A84F6-FEAA-4BDD-9282-20006CFE8BD1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CD00A51-7C86-40CE-9A85-9305A72856F5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2581C84-47AA-4227-BB97-9D73745C635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3D0208D-7363-46C1-93C0-34D5C7CC03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BF00BA4-FF52-480A-802E-02DFDD8C7441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98FC3C8E-D2F9-46FE-B29F-17C02B89FFCC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AC53E23-4CA7-479D-B22A-A5FCB3E5B5F6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6F0F1DB-0C5F-4895-B71A-86B7D122DD4B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34BF4B3-A394-4B33-84E8-433CB3F4D710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6E11BA4-7EBA-47E5-8E07-57E665A74955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7A178943-1EAE-4532-95FB-DFD1B8A936ED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A1603A2C-1F9D-4BAB-BF6C-C411F8898F5A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D019487C-9065-4D0C-8A4F-0BEC960FF5E1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B2E39A85-934A-4BF2-93E3-761989F1B981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xmlns="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384" y="1140847"/>
            <a:ext cx="5471616" cy="503611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3C9BAF7-A9F4-4666-A96D-E0820914D8A4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210B130-61BF-42BB-A9D3-54F0E9975E1E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ED4637A-B150-47D5-91AA-5443ECDF24E5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345A228-3ACD-436B-BAEA-C19CFB995DFF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808980A-AE2C-4B9A-923B-70728FF4B383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E90E16CE-7F71-45E1-88F3-0F2422E4E14F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5024FFFC-3734-4C7F-8BB4-1D72D8764C19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5E243F7-C034-42A6-94F7-39C26EF11897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7F7416F4-3283-4DFF-BF8E-0F1B10C57C7B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4E43006F-FE7C-4D9C-9803-C7A1705E2E29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40B601BE-5173-46B7-B727-24C354628A9A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0840A278-AE7C-4997-AAEA-F758452843B7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3AE5DE6-4BFB-4DB3-8207-ABE7B804220D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06BC0376-95EB-4B85-AD13-AB07742066DC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x Image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xmlns="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xmlns="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xmlns="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xmlns="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xmlns="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3" name="Straight Connector 22" descr="First divider line on slide">
            <a:extLst>
              <a:ext uri="{FF2B5EF4-FFF2-40B4-BE49-F238E27FC236}">
                <a16:creationId xmlns:a16="http://schemas.microsoft.com/office/drawing/2014/main" xmlns="" id="{7FE1F4E8-B411-4807-9D24-A045EE06CF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 descr="Second divider line on slide">
            <a:extLst>
              <a:ext uri="{FF2B5EF4-FFF2-40B4-BE49-F238E27FC236}">
                <a16:creationId xmlns:a16="http://schemas.microsoft.com/office/drawing/2014/main" xmlns="" id="{8C3F648E-45E5-403C-973E-2BEED634B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3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ounded Rectangle 15">
              <a:extLst>
                <a:ext uri="{FF2B5EF4-FFF2-40B4-BE49-F238E27FC236}">
                  <a16:creationId xmlns:a16="http://schemas.microsoft.com/office/drawing/2014/main" xmlns="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5" name="Rounded Rectangle 15">
              <a:extLst>
                <a:ext uri="{FF2B5EF4-FFF2-40B4-BE49-F238E27FC236}">
                  <a16:creationId xmlns:a16="http://schemas.microsoft.com/office/drawing/2014/main" xmlns="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7" name="Rounded Rectangle 15">
              <a:extLst>
                <a:ext uri="{FF2B5EF4-FFF2-40B4-BE49-F238E27FC236}">
                  <a16:creationId xmlns:a16="http://schemas.microsoft.com/office/drawing/2014/main" xmlns="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8" name="Rounded Rectangle 15">
              <a:extLst>
                <a:ext uri="{FF2B5EF4-FFF2-40B4-BE49-F238E27FC236}">
                  <a16:creationId xmlns:a16="http://schemas.microsoft.com/office/drawing/2014/main" xmlns="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Emphasized text can 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agon 6">
            <a:extLst>
              <a:ext uri="{FF2B5EF4-FFF2-40B4-BE49-F238E27FC236}">
                <a16:creationId xmlns:a16="http://schemas.microsoft.com/office/drawing/2014/main" xmlns="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noProof="0" dirty="0">
                <a:solidFill>
                  <a:schemeClr val="tx2"/>
                </a:solidFill>
                <a:latin typeface="+mj-lt"/>
              </a:rPr>
              <a:t>Your Logo or Name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84" r:id="rId8"/>
    <p:sldLayoutId id="2147483668" r:id="rId9"/>
    <p:sldLayoutId id="2147483670" r:id="rId10"/>
    <p:sldLayoutId id="2147483653" r:id="rId11"/>
    <p:sldLayoutId id="2147483673" r:id="rId12"/>
    <p:sldLayoutId id="2147483674" r:id="rId13"/>
    <p:sldLayoutId id="2147483676" r:id="rId14"/>
    <p:sldLayoutId id="2147483677" r:id="rId15"/>
    <p:sldLayoutId id="2147483654" r:id="rId16"/>
    <p:sldLayoutId id="2147483660" r:id="rId17"/>
    <p:sldLayoutId id="2147483661" r:id="rId18"/>
    <p:sldLayoutId id="2147483678" r:id="rId19"/>
    <p:sldLayoutId id="2147483686" r:id="rId20"/>
    <p:sldLayoutId id="2147483687" r:id="rId21"/>
    <p:sldLayoutId id="2147483689" r:id="rId22"/>
    <p:sldLayoutId id="2147483690" r:id="rId23"/>
    <p:sldLayoutId id="2147483688" r:id="rId2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chart" Target="../charts/chart1.xml"/><Relationship Id="rId4" Type="http://schemas.openxmlformats.org/officeDocument/2006/relationships/image" Target="../media/image43.svg"/><Relationship Id="rId9" Type="http://schemas.openxmlformats.org/officeDocument/2006/relationships/image" Target="../media/image47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svg"/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Arial view of open farm land">
            <a:extLst>
              <a:ext uri="{FF2B5EF4-FFF2-40B4-BE49-F238E27FC236}">
                <a16:creationId xmlns:a16="http://schemas.microsoft.com/office/drawing/2014/main" xmlns="" id="{3072B96B-8E35-4D15-80A0-1DD4745F75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224" y="0"/>
            <a:ext cx="2244436" cy="20935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47401" y="2093515"/>
            <a:ext cx="6840000" cy="1080313"/>
          </a:xfrm>
          <a:solidFill>
            <a:schemeClr val="accent2">
              <a:alpha val="80000"/>
            </a:schemeClr>
          </a:solidFill>
        </p:spPr>
        <p:txBody>
          <a:bodyPr/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অনলাইন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সকলকে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স্বাগত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8" r="25508"/>
          <a:stretch>
            <a:fillRect/>
          </a:stretch>
        </p:blipFill>
        <p:spPr>
          <a:xfrm>
            <a:off x="86714" y="86713"/>
            <a:ext cx="5347731" cy="5948677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56565" y="86714"/>
            <a:ext cx="5870862" cy="1368013"/>
          </a:xfrm>
          <a:solidFill>
            <a:schemeClr val="accent5">
              <a:lumMod val="75000"/>
              <a:alpha val="8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৩.প্রাতিষ্ঠানিক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995556" y="1610592"/>
            <a:ext cx="5631872" cy="3574472"/>
          </a:xfrm>
        </p:spPr>
        <p:txBody>
          <a:bodyPr/>
          <a:lstStyle/>
          <a:p>
            <a:pPr algn="just"/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সাধারনত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অফিস-আদালত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শিক্ষা,ধর্মীয়ও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প্রতিষ্ঠানের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আঙ্গিনায়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বনজ,ফলদ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শোভাবর্ধনকারী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প্রজাতির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গাছ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রোপন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বনায়ন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প্রাতিষ্ঠানিক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0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9" r="16329"/>
          <a:stretch>
            <a:fillRect/>
          </a:stretch>
        </p:blipFill>
        <p:spPr>
          <a:xfrm>
            <a:off x="86714" y="86714"/>
            <a:ext cx="5347731" cy="5948677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07281" y="86715"/>
            <a:ext cx="5798005" cy="1534267"/>
          </a:xfrm>
          <a:solidFill>
            <a:schemeClr val="accent5">
              <a:lumMod val="75000"/>
              <a:alpha val="80000"/>
            </a:schemeClr>
          </a:solidFill>
        </p:spPr>
        <p:txBody>
          <a:bodyPr/>
          <a:lstStyle/>
          <a:p>
            <a:pPr algn="ctr"/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৪.সড়ক ও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বাঁধ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37118" y="1953491"/>
            <a:ext cx="6068169" cy="4017603"/>
          </a:xfrm>
        </p:spPr>
        <p:txBody>
          <a:bodyPr/>
          <a:lstStyle/>
          <a:p>
            <a:pPr algn="just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সড়ক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বাঁধের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ধারে,এক,দুই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বহু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স্তর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বিশিষ্ট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গাছ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লাগিয়ে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বনায়ন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তরি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সড়ক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বাঁধ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বৃক্ষসমূহ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রেইনট্রি,কড়ই,শিশু,মেহগনি,আকাশমনি,অর্জুন,নিম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789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A7F665-80EE-4503-AEF8-83FD1987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69" y="351287"/>
            <a:ext cx="11340000" cy="432000"/>
          </a:xfrm>
        </p:spPr>
        <p:txBody>
          <a:bodyPr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বনায়নের</a:t>
            </a:r>
            <a:r>
              <a:rPr lang="en-US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উপকারভোগী</a:t>
            </a:r>
            <a:endParaRPr lang="en-US" sz="4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70B2821-A8E7-46E4-B168-879973D325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8599" y="4624543"/>
            <a:ext cx="1964170" cy="504000"/>
          </a:xfrm>
        </p:spPr>
        <p:txBody>
          <a:bodyPr/>
          <a:lstStyle/>
          <a:p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ভূমিহীন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লোক</a:t>
            </a:r>
            <a:endParaRPr lang="en-US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57DAA7A7-68A8-441E-AF97-3634DB9699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64642" y="4624543"/>
            <a:ext cx="1964171" cy="504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দরিদ্র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আদিবাসি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D45246F-921D-40B3-8F49-8C6BC23173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9700" y="4775246"/>
            <a:ext cx="1964170" cy="504000"/>
          </a:xfrm>
        </p:spPr>
        <p:txBody>
          <a:bodyPr/>
          <a:lstStyle/>
          <a:p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অস্বচ্ছল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মুক্তিযোদ্ধা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763732E-FB74-4F6C-88AC-EBAAC00C42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CFO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F728585-A663-4E22-87F7-AAD6700712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34" name="Freeform: Shape 33" title="triangles">
              <a:extLst>
                <a:ext uri="{FF2B5EF4-FFF2-40B4-BE49-F238E27FC236}">
                  <a16:creationId xmlns:a16="http://schemas.microsoft.com/office/drawing/2014/main" xmlns="" id="{74632BF7-7DCC-4CB0-A278-AD3B28FE96BA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 title="triangles">
              <a:extLst>
                <a:ext uri="{FF2B5EF4-FFF2-40B4-BE49-F238E27FC236}">
                  <a16:creationId xmlns:a16="http://schemas.microsoft.com/office/drawing/2014/main" xmlns="" id="{F3B7A750-FBC6-4475-9937-5A5FF7957A67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 title="triangles">
              <a:extLst>
                <a:ext uri="{FF2B5EF4-FFF2-40B4-BE49-F238E27FC236}">
                  <a16:creationId xmlns:a16="http://schemas.microsoft.com/office/drawing/2014/main" xmlns="" id="{2AEBF1D4-D3EA-4EFC-96B4-BE3208DC9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 title="triangles">
              <a:extLst>
                <a:ext uri="{FF2B5EF4-FFF2-40B4-BE49-F238E27FC236}">
                  <a16:creationId xmlns:a16="http://schemas.microsoft.com/office/drawing/2014/main" xmlns="" id="{9482C603-BF06-493B-A4FB-922E55E073FE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 title="triangles">
              <a:extLst>
                <a:ext uri="{FF2B5EF4-FFF2-40B4-BE49-F238E27FC236}">
                  <a16:creationId xmlns:a16="http://schemas.microsoft.com/office/drawing/2014/main" xmlns="" id="{8896E3A5-9F33-4D5C-9F1D-5072AAC7EDCD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 title="triangles">
              <a:extLst>
                <a:ext uri="{FF2B5EF4-FFF2-40B4-BE49-F238E27FC236}">
                  <a16:creationId xmlns:a16="http://schemas.microsoft.com/office/drawing/2014/main" xmlns="" id="{5CE56383-9C4D-4A22-8C3F-2BFAC639C530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 title="triangles">
              <a:extLst>
                <a:ext uri="{FF2B5EF4-FFF2-40B4-BE49-F238E27FC236}">
                  <a16:creationId xmlns:a16="http://schemas.microsoft.com/office/drawing/2014/main" xmlns="" id="{2B4AB49B-299B-45F1-A97B-165C71460A30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 title="triangles">
              <a:extLst>
                <a:ext uri="{FF2B5EF4-FFF2-40B4-BE49-F238E27FC236}">
                  <a16:creationId xmlns:a16="http://schemas.microsoft.com/office/drawing/2014/main" xmlns="" id="{223660C9-E786-4F4A-96A1-E22F6991217D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 title="triangles">
              <a:extLst>
                <a:ext uri="{FF2B5EF4-FFF2-40B4-BE49-F238E27FC236}">
                  <a16:creationId xmlns:a16="http://schemas.microsoft.com/office/drawing/2014/main" xmlns="" id="{2C75C772-F093-4933-898C-D9C65C0F3F73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 title="triangles">
              <a:extLst>
                <a:ext uri="{FF2B5EF4-FFF2-40B4-BE49-F238E27FC236}">
                  <a16:creationId xmlns:a16="http://schemas.microsoft.com/office/drawing/2014/main" xmlns="" id="{8D768F9C-760D-410A-A60E-6285E1D66EAC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 title="triangles">
              <a:extLst>
                <a:ext uri="{FF2B5EF4-FFF2-40B4-BE49-F238E27FC236}">
                  <a16:creationId xmlns:a16="http://schemas.microsoft.com/office/drawing/2014/main" xmlns="" id="{77C89462-3651-42AB-8271-83D9F6A88F96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 title="triangles">
              <a:extLst>
                <a:ext uri="{FF2B5EF4-FFF2-40B4-BE49-F238E27FC236}">
                  <a16:creationId xmlns:a16="http://schemas.microsoft.com/office/drawing/2014/main" xmlns="" id="{25A77506-DAFD-4EFD-BEC3-4B1CC7FED70B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 title="triangles">
              <a:extLst>
                <a:ext uri="{FF2B5EF4-FFF2-40B4-BE49-F238E27FC236}">
                  <a16:creationId xmlns:a16="http://schemas.microsoft.com/office/drawing/2014/main" xmlns="" id="{A2F7BBCC-60DA-4FA5-BB5C-2491F61740CB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 title="triangles">
              <a:extLst>
                <a:ext uri="{FF2B5EF4-FFF2-40B4-BE49-F238E27FC236}">
                  <a16:creationId xmlns:a16="http://schemas.microsoft.com/office/drawing/2014/main" xmlns="" id="{5506F340-1304-4556-9102-17C00BB75390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46F736D-1910-4E6F-9F86-9A9B0FCF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5643" y="986825"/>
            <a:ext cx="10369264" cy="11652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সাধারণভাবে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বনায়ন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এলাকার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কিলোমিটারের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বসবাসকারী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স্থানীয়দের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উপকারভোগী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নির্বাচিত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ভূমিহীন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লোক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২.পঞ্চাশ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শতাংশের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ভূমির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মালিক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৩.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দু:স্থ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মহিলা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৪.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অনগ্রসর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গোষ্ঠী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৫.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দরিদ্র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আদিবাসী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৬.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দরিদ্র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ফরেস্ট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ভিলেজার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৭.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অস্বচ্ছল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মুক্তিযোদ্ধা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অথবা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মুক্তিযাদ্ধার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অস্বচ্ছল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সন্তান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2" r="13192"/>
          <a:stretch>
            <a:fillRect/>
          </a:stretch>
        </p:blipFill>
        <p:spPr>
          <a:xfrm>
            <a:off x="455643" y="2969356"/>
            <a:ext cx="1701099" cy="1701099"/>
          </a:xfrm>
        </p:spPr>
      </p:pic>
      <p:pic>
        <p:nvPicPr>
          <p:cNvPr id="22" name="Picture Placeholder 21"/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4" r="21284"/>
          <a:stretch>
            <a:fillRect/>
          </a:stretch>
        </p:blipFill>
        <p:spPr>
          <a:xfrm>
            <a:off x="3264642" y="3021010"/>
            <a:ext cx="1505966" cy="1505966"/>
          </a:xfrm>
        </p:spPr>
      </p:pic>
      <p:pic>
        <p:nvPicPr>
          <p:cNvPr id="24" name="Picture Placeholder 23"/>
          <p:cNvPicPr>
            <a:picLocks noGrp="1" noChangeAspect="1"/>
          </p:cNvPicPr>
          <p:nvPr>
            <p:ph type="pic" sz="quarter" idx="2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0" r="21430"/>
          <a:stretch>
            <a:fillRect/>
          </a:stretch>
        </p:blipFill>
        <p:spPr>
          <a:xfrm>
            <a:off x="6275710" y="2969356"/>
            <a:ext cx="1505966" cy="1505966"/>
          </a:xfrm>
        </p:spPr>
      </p:pic>
    </p:spTree>
    <p:extLst>
      <p:ext uri="{BB962C8B-B14F-4D97-AF65-F5344CB8AC3E}">
        <p14:creationId xmlns:p14="http://schemas.microsoft.com/office/powerpoint/2010/main" val="49380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দায়িত্ববোধ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থাকতে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দলবদ্ধভাবে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মানসিকতা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থাকা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জরুরি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উপদেশ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গ্রহণের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আগ্রহ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সদিচ্ছা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দরকার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৪.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পরিকল্পনা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প্রণয়নে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সহায়তা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অংশগ্রহণ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endParaRPr lang="en-US" sz="4000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৫.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পরিবর্ন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সহনশীলতা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গ্রহণযোগ্যতা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থাকতে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উপকারভোগীর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গুণাবলি</a:t>
            </a:r>
            <a:endParaRPr lang="en-US" sz="4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46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49E91-9331-4D7D-9534-00A6BAB64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বনায়ন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প্রাপ্ত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বন্টন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0" name="Group 9" title="Fund Category (Grouped)">
            <a:extLst>
              <a:ext uri="{FF2B5EF4-FFF2-40B4-BE49-F238E27FC236}">
                <a16:creationId xmlns:a16="http://schemas.microsoft.com/office/drawing/2014/main" xmlns="" id="{7991DB0A-528C-4F75-B29F-30E8300DA02C}"/>
              </a:ext>
            </a:extLst>
          </p:cNvPr>
          <p:cNvGrpSpPr/>
          <p:nvPr/>
        </p:nvGrpSpPr>
        <p:grpSpPr>
          <a:xfrm>
            <a:off x="527067" y="1285588"/>
            <a:ext cx="2500402" cy="4117684"/>
            <a:chOff x="591607" y="993330"/>
            <a:chExt cx="2500402" cy="4117684"/>
          </a:xfrm>
        </p:grpSpPr>
        <p:pic>
          <p:nvPicPr>
            <p:cNvPr id="14" name="Graphic 13" descr="Network" title="Placeholder Icon">
              <a:extLst>
                <a:ext uri="{FF2B5EF4-FFF2-40B4-BE49-F238E27FC236}">
                  <a16:creationId xmlns:a16="http://schemas.microsoft.com/office/drawing/2014/main" xmlns="" id="{18424AB1-887D-4FB3-BE95-50D84780E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575854" y="993330"/>
              <a:ext cx="516155" cy="516155"/>
            </a:xfrm>
            <a:prstGeom prst="rect">
              <a:avLst/>
            </a:prstGeom>
          </p:spPr>
        </p:pic>
        <p:sp>
          <p:nvSpPr>
            <p:cNvPr id="12" name="Text Placeholder 80">
              <a:extLst>
                <a:ext uri="{FF2B5EF4-FFF2-40B4-BE49-F238E27FC236}">
                  <a16:creationId xmlns:a16="http://schemas.microsoft.com/office/drawing/2014/main" xmlns="" id="{90281C71-0600-4FA5-BF84-8F72BE03A85D}"/>
                </a:ext>
              </a:extLst>
            </p:cNvPr>
            <p:cNvSpPr txBox="1">
              <a:spLocks/>
            </p:cNvSpPr>
            <p:nvPr/>
          </p:nvSpPr>
          <p:spPr>
            <a:xfrm>
              <a:off x="635303" y="1504110"/>
              <a:ext cx="2391394" cy="272762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1" name="Text Placeholder 80">
              <a:extLst>
                <a:ext uri="{FF2B5EF4-FFF2-40B4-BE49-F238E27FC236}">
                  <a16:creationId xmlns:a16="http://schemas.microsoft.com/office/drawing/2014/main" xmlns="" id="{3BF28A40-3F44-4C6A-81B5-2161EEF431B8}"/>
                </a:ext>
              </a:extLst>
            </p:cNvPr>
            <p:cNvSpPr txBox="1">
              <a:spLocks/>
            </p:cNvSpPr>
            <p:nvPr/>
          </p:nvSpPr>
          <p:spPr>
            <a:xfrm>
              <a:off x="591607" y="2260421"/>
              <a:ext cx="2435090" cy="2850593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sz="24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বন</a:t>
              </a:r>
              <a:r>
                <a:rPr lang="en-US" sz="24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অধিদপ্তর</a:t>
              </a:r>
              <a:r>
                <a:rPr lang="en-US" sz="24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–     ১০%</a:t>
              </a:r>
            </a:p>
            <a:p>
              <a:pPr marL="0" indent="0" algn="just">
                <a:buNone/>
              </a:pPr>
              <a:r>
                <a:rPr lang="en-US" sz="24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ভূমির</a:t>
              </a:r>
              <a:r>
                <a:rPr lang="en-US" sz="24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মালিক</a:t>
              </a:r>
              <a:r>
                <a:rPr lang="en-US" sz="24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-      ২০%</a:t>
              </a:r>
            </a:p>
            <a:p>
              <a:pPr marL="0" indent="0" algn="just">
                <a:buNone/>
              </a:pPr>
              <a:r>
                <a:rPr lang="en-US" sz="24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উপকারভোগী</a:t>
              </a:r>
              <a:r>
                <a:rPr lang="en-US" sz="24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-      ৫৫%</a:t>
              </a:r>
            </a:p>
            <a:p>
              <a:pPr marL="0" indent="0" algn="just">
                <a:buNone/>
              </a:pPr>
              <a:r>
                <a:rPr lang="en-US" sz="24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ইউনিয়ন</a:t>
              </a:r>
              <a:r>
                <a:rPr lang="en-US" sz="24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পরিষদ</a:t>
              </a:r>
              <a:r>
                <a:rPr lang="en-US" sz="24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-    ৫%</a:t>
              </a:r>
            </a:p>
            <a:p>
              <a:pPr marL="0" indent="0" algn="just">
                <a:buNone/>
              </a:pPr>
              <a:r>
                <a:rPr lang="en-US" sz="24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বৃক্ষরোপণ</a:t>
              </a:r>
              <a:r>
                <a:rPr lang="en-US" sz="24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তহবিল</a:t>
              </a:r>
              <a:r>
                <a:rPr lang="en-US" sz="24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- ১০%</a:t>
              </a:r>
              <a:endParaRPr lang="en-US" sz="24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aphicFrame>
        <p:nvGraphicFramePr>
          <p:cNvPr id="4" name="Chart 3" title="Funding Chart">
            <a:extLst>
              <a:ext uri="{FF2B5EF4-FFF2-40B4-BE49-F238E27FC236}">
                <a16:creationId xmlns:a16="http://schemas.microsoft.com/office/drawing/2014/main" xmlns="" id="{1ABE75E8-2998-4AD8-8098-39EDE88A00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725795"/>
              </p:ext>
            </p:extLst>
          </p:nvPr>
        </p:nvGraphicFramePr>
        <p:xfrm>
          <a:off x="3122536" y="1030514"/>
          <a:ext cx="5946928" cy="533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5" name="Group 24" title="Fund Category (Grouped)">
            <a:extLst>
              <a:ext uri="{FF2B5EF4-FFF2-40B4-BE49-F238E27FC236}">
                <a16:creationId xmlns:a16="http://schemas.microsoft.com/office/drawing/2014/main" xmlns="" id="{C08AEB7B-A2ED-4C07-8C5A-156DA6D715BE}"/>
              </a:ext>
            </a:extLst>
          </p:cNvPr>
          <p:cNvGrpSpPr/>
          <p:nvPr/>
        </p:nvGrpSpPr>
        <p:grpSpPr>
          <a:xfrm>
            <a:off x="8944531" y="1285588"/>
            <a:ext cx="2497783" cy="1962347"/>
            <a:chOff x="8881417" y="2258575"/>
            <a:chExt cx="2497783" cy="1962347"/>
          </a:xfrm>
        </p:grpSpPr>
        <p:pic>
          <p:nvPicPr>
            <p:cNvPr id="29" name="Graphic 28" descr="Icon Placeholder">
              <a:extLst>
                <a:ext uri="{FF2B5EF4-FFF2-40B4-BE49-F238E27FC236}">
                  <a16:creationId xmlns:a16="http://schemas.microsoft.com/office/drawing/2014/main" xmlns="" id="{E0E3C227-EFA0-47A9-BAEC-A3B06FCAF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881417" y="2258575"/>
              <a:ext cx="567771" cy="567771"/>
            </a:xfrm>
            <a:prstGeom prst="rect">
              <a:avLst/>
            </a:prstGeom>
          </p:spPr>
        </p:pic>
        <p:sp>
          <p:nvSpPr>
            <p:cNvPr id="26" name="Text Placeholder 80">
              <a:extLst>
                <a:ext uri="{FF2B5EF4-FFF2-40B4-BE49-F238E27FC236}">
                  <a16:creationId xmlns:a16="http://schemas.microsoft.com/office/drawing/2014/main" xmlns="" id="{CF9BA5D5-8439-442E-A476-F8D139086D8D}"/>
                </a:ext>
              </a:extLst>
            </p:cNvPr>
            <p:cNvSpPr txBox="1">
              <a:spLocks/>
            </p:cNvSpPr>
            <p:nvPr/>
          </p:nvSpPr>
          <p:spPr>
            <a:xfrm>
              <a:off x="8987806" y="3316332"/>
              <a:ext cx="2391394" cy="904590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32000" y="1677919"/>
            <a:ext cx="27891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</a:t>
            </a:r>
            <a:r>
              <a:rPr lang="en-US" sz="2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অধিদপ্তর</a:t>
            </a:r>
            <a:r>
              <a:rPr lang="en-US" sz="2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ব্যতীত</a:t>
            </a:r>
            <a:r>
              <a:rPr lang="en-US" sz="2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2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2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সংস্থার</a:t>
            </a:r>
            <a:r>
              <a:rPr lang="en-US" sz="2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ভূমিতে</a:t>
            </a:r>
            <a:endParaRPr lang="en-US" sz="22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81417" y="2183348"/>
            <a:ext cx="30469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</a:t>
            </a:r>
            <a:r>
              <a:rPr lang="en-US" sz="24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অধিদপ্তর</a:t>
            </a:r>
            <a:r>
              <a:rPr lang="en-US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নিয়ন্ত্রিত</a:t>
            </a:r>
            <a:r>
              <a:rPr lang="en-US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বনভূমির</a:t>
            </a:r>
            <a:r>
              <a:rPr lang="en-US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-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অধিদপ্তর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        ৪৫%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উপকারভোগীগণ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    ৪৫%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বৃক্ষরোপণ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তহবিল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  ১০%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0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999" y="1152000"/>
            <a:ext cx="11496369" cy="5003190"/>
          </a:xfrm>
        </p:spPr>
        <p:txBody>
          <a:bodyPr/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১.জমি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নির্বাচন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প্রস্তাবিত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বাগান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এলাকা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জরিপ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৩.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ভূমি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ব্রবহার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চুক্তিনামা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৪.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বাগানর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মডেল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নির্বাচন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৫.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দলগঠন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চুক্তিনামা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৬.জমি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প্রস্তুতকরণ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৭.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সেবক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গাছের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বীজ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বপন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৮.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গর্ত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খনন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৯.সার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প্রয়োগ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বনায়ন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সফলভাবে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বাস্তবায়নের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ধাপ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228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165" y="270164"/>
            <a:ext cx="11658204" cy="6317026"/>
          </a:xfrm>
        </p:spPr>
        <p:txBody>
          <a:bodyPr/>
          <a:lstStyle/>
          <a:p>
            <a:pPr algn="just"/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১০.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রোপনের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দূরত্ব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১১.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রোপনের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১২.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নির্বাচন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রোপন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১৩.চারায়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খুঁটি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মাচা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১৪.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সেচ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আগাছা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দমন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১৫.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শূন্যস্থান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পূরণ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১৬.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প্রয়োগ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১৭.মালচিং</a:t>
            </a:r>
          </a:p>
          <a:p>
            <a:pPr algn="just"/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১৮.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প্রুনিং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ছঁটাইকরণ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১৯.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রোগবালাই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দমন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২০.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পাতলাকরণ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912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sz="4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কতটি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জেলায়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আদৌ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নেই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44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17</a:t>
            </a:fld>
            <a:endParaRPr lang="en-US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660572" y="1600199"/>
            <a:ext cx="3834245" cy="1724891"/>
          </a:xfrm>
        </p:spPr>
        <p:txBody>
          <a:bodyPr/>
          <a:lstStyle/>
          <a:p>
            <a:r>
              <a:rPr lang="en-US" sz="6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২৮ </a:t>
            </a:r>
            <a:r>
              <a:rPr lang="en-US" sz="6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6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জেলায়</a:t>
            </a:r>
            <a:endParaRPr lang="en-US" sz="6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5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Top left image">
            <a:extLst>
              <a:ext uri="{FF2B5EF4-FFF2-40B4-BE49-F238E27FC236}">
                <a16:creationId xmlns:a16="http://schemas.microsoft.com/office/drawing/2014/main" xmlns="" id="{09D613E8-8848-4CCA-946C-52A183E91F7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15" y="332180"/>
            <a:ext cx="6009285" cy="389057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4359564"/>
            <a:ext cx="6012000" cy="1448954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সারাংশ</a:t>
            </a:r>
            <a:endParaRPr lang="en-US" sz="54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C163A50-2819-40D9-A42F-D84F47928C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00800" y="86714"/>
            <a:ext cx="5527568" cy="5586722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জনগনের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প্রত্যক্ষ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অংশগ্রহনে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সৃষ্ট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সংরক্ষিত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ধ্বংস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হওয়ায়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বনায়ন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গুরুত্ববহ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উঠেছে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দেশের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বনভূমির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৯০%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মাত্র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১২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জেলায়,২৮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২৪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জেলাতে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খুব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সামান্য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বনভূমি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rial view of ocean and land near the ocean">
            <a:extLst>
              <a:ext uri="{FF2B5EF4-FFF2-40B4-BE49-F238E27FC236}">
                <a16:creationId xmlns:a16="http://schemas.microsoft.com/office/drawing/2014/main" xmlns="" id="{7DD607C7-7CF7-4A0F-BFF7-6F3C46205E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6625" y="2285016"/>
            <a:ext cx="7272848" cy="1580402"/>
          </a:xfrm>
          <a:solidFill>
            <a:schemeClr val="accent1">
              <a:lumMod val="50000"/>
              <a:alpha val="80000"/>
            </a:schemeClr>
          </a:solidFill>
        </p:spPr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</a:t>
            </a:r>
            <a:endParaRPr lang="en-US" dirty="0"/>
          </a:p>
        </p:txBody>
      </p:sp>
      <p:cxnSp>
        <p:nvCxnSpPr>
          <p:cNvPr id="5" name="Straight Connector 4" descr="Divider line">
            <a:extLst>
              <a:ext uri="{FF2B5EF4-FFF2-40B4-BE49-F238E27FC236}">
                <a16:creationId xmlns:a16="http://schemas.microsoft.com/office/drawing/2014/main" xmlns="" id="{FE07C9EC-5158-440C-995A-EAC50D3E0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 descr="World web icon">
            <a:extLst>
              <a:ext uri="{FF2B5EF4-FFF2-40B4-BE49-F238E27FC236}">
                <a16:creationId xmlns:a16="http://schemas.microsoft.com/office/drawing/2014/main" xmlns="" id="{07973E30-0C12-8442-90B5-47D1C4554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278999" y="4843614"/>
            <a:ext cx="170088" cy="1700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79122" y="394854"/>
            <a:ext cx="2244436" cy="209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2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1857" y="2116182"/>
            <a:ext cx="5499463" cy="3135086"/>
          </a:xfrm>
          <a:solidFill>
            <a:schemeClr val="accent1">
              <a:lumMod val="60000"/>
              <a:lumOff val="40000"/>
            </a:schemeClr>
          </a:solidFill>
          <a:ln w="76200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5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প্রণয়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বালা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5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5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5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অধ্যাপক</a:t>
            </a:r>
            <a:r>
              <a:rPr lang="en-US" sz="5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    </a:t>
            </a:r>
            <a:r>
              <a:rPr lang="en-US" sz="5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কৃষিশিক্ষা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4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হাজী</a:t>
            </a:r>
            <a:r>
              <a:rPr lang="en-US" sz="5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লালমিয়া</a:t>
            </a:r>
            <a:r>
              <a:rPr lang="en-US" sz="5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সিটি</a:t>
            </a:r>
            <a:r>
              <a:rPr lang="en-US" sz="5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গোপালগঞ্জ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86" y="156509"/>
            <a:ext cx="2039436" cy="2039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Plaque 6"/>
          <p:cNvSpPr/>
          <p:nvPr/>
        </p:nvSpPr>
        <p:spPr>
          <a:xfrm>
            <a:off x="7364159" y="2580408"/>
            <a:ext cx="4572000" cy="3886200"/>
          </a:xfrm>
          <a:prstGeom prst="plaqu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একাদশ-দ্বাদশ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endParaRPr lang="en-US" sz="4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কৃষিশিক্ষা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২য়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পত্র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131" y="274320"/>
            <a:ext cx="11477238" cy="737880"/>
          </a:xfrm>
        </p:spPr>
        <p:txBody>
          <a:bodyPr/>
          <a:lstStyle/>
          <a:p>
            <a:pPr algn="ctr"/>
            <a:r>
              <a:rPr lang="en-US" sz="7200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72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7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r>
              <a:rPr lang="en-US" sz="7200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72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US" sz="7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35131" y="169119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বনায়নের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ধাপসমূহ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বনায়নের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উপকারভোগী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সম্পকে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বনায়নের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সফলভাবে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বাস্তবাযনের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rial view of snowy ground and pine trees">
            <a:extLst>
              <a:ext uri="{FF2B5EF4-FFF2-40B4-BE49-F238E27FC236}">
                <a16:creationId xmlns:a16="http://schemas.microsoft.com/office/drawing/2014/main" xmlns="" id="{2DD80BD6-4966-4B27-A63C-89B71D8967E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0" y="86714"/>
            <a:ext cx="6009285" cy="397728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645A1B7-8B88-4D90-983D-BAA2E9AAFFD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4703" y="247600"/>
            <a:ext cx="5307700" cy="4680000"/>
          </a:xfrm>
        </p:spPr>
        <p:txBody>
          <a:bodyPr/>
          <a:lstStyle/>
          <a:p>
            <a:pPr marL="0" indent="0" algn="just">
              <a:buNone/>
            </a:pPr>
            <a:endParaRPr lang="en-US" sz="4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just">
              <a:buNone/>
            </a:pPr>
            <a:r>
              <a:rPr lang="as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জাতিসংঘের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খাদ্য ও কৃষি সংস্থা প্রদত্ত সামাজিক বনায়নের সংজ্ঞা হচ্ছে ‘বনায়ন কার্যক্রমে জনগণকে সরাসরি </a:t>
            </a:r>
            <a:r>
              <a:rPr lang="as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সম্পৃক্তকরণের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যেকোন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পরিস্থিতি’। 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62DF6AE8-6133-4C1E-91DD-755705ACF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Freeform: Shape 15" title="triangles">
              <a:extLst>
                <a:ext uri="{FF2B5EF4-FFF2-40B4-BE49-F238E27FC236}">
                  <a16:creationId xmlns:a16="http://schemas.microsoft.com/office/drawing/2014/main" xmlns="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 title="triangles">
              <a:extLst>
                <a:ext uri="{FF2B5EF4-FFF2-40B4-BE49-F238E27FC236}">
                  <a16:creationId xmlns:a16="http://schemas.microsoft.com/office/drawing/2014/main" xmlns="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 title="triangles">
              <a:extLst>
                <a:ext uri="{FF2B5EF4-FFF2-40B4-BE49-F238E27FC236}">
                  <a16:creationId xmlns:a16="http://schemas.microsoft.com/office/drawing/2014/main" xmlns="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 title="triangles">
              <a:extLst>
                <a:ext uri="{FF2B5EF4-FFF2-40B4-BE49-F238E27FC236}">
                  <a16:creationId xmlns:a16="http://schemas.microsoft.com/office/drawing/2014/main" xmlns="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 title="triangles">
              <a:extLst>
                <a:ext uri="{FF2B5EF4-FFF2-40B4-BE49-F238E27FC236}">
                  <a16:creationId xmlns:a16="http://schemas.microsoft.com/office/drawing/2014/main" xmlns="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 title="triangles">
              <a:extLst>
                <a:ext uri="{FF2B5EF4-FFF2-40B4-BE49-F238E27FC236}">
                  <a16:creationId xmlns:a16="http://schemas.microsoft.com/office/drawing/2014/main" xmlns="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 title="triangles">
              <a:extLst>
                <a:ext uri="{FF2B5EF4-FFF2-40B4-BE49-F238E27FC236}">
                  <a16:creationId xmlns:a16="http://schemas.microsoft.com/office/drawing/2014/main" xmlns="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 title="triangles">
              <a:extLst>
                <a:ext uri="{FF2B5EF4-FFF2-40B4-BE49-F238E27FC236}">
                  <a16:creationId xmlns:a16="http://schemas.microsoft.com/office/drawing/2014/main" xmlns="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 title="triangles">
              <a:extLst>
                <a:ext uri="{FF2B5EF4-FFF2-40B4-BE49-F238E27FC236}">
                  <a16:creationId xmlns:a16="http://schemas.microsoft.com/office/drawing/2014/main" xmlns="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 title="triangles">
              <a:extLst>
                <a:ext uri="{FF2B5EF4-FFF2-40B4-BE49-F238E27FC236}">
                  <a16:creationId xmlns:a16="http://schemas.microsoft.com/office/drawing/2014/main" xmlns="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 title="triangles">
              <a:extLst>
                <a:ext uri="{FF2B5EF4-FFF2-40B4-BE49-F238E27FC236}">
                  <a16:creationId xmlns:a16="http://schemas.microsoft.com/office/drawing/2014/main" xmlns="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 title="triangles">
              <a:extLst>
                <a:ext uri="{FF2B5EF4-FFF2-40B4-BE49-F238E27FC236}">
                  <a16:creationId xmlns:a16="http://schemas.microsoft.com/office/drawing/2014/main" xmlns="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 title="triangles">
              <a:extLst>
                <a:ext uri="{FF2B5EF4-FFF2-40B4-BE49-F238E27FC236}">
                  <a16:creationId xmlns:a16="http://schemas.microsoft.com/office/drawing/2014/main" xmlns="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 title="triangles">
              <a:extLst>
                <a:ext uri="{FF2B5EF4-FFF2-40B4-BE49-F238E27FC236}">
                  <a16:creationId xmlns:a16="http://schemas.microsoft.com/office/drawing/2014/main" xmlns="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বনায়ন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ধারণা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ইতিহাস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বনায়ন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ধারণাটি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সর্বপ্রথম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ভারতীয়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কমিশন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১৯৭৬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প্রবর্তন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১৯৭৯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চট্টগ্রামের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বেতাগীতে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স্থানীয়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ভূমিহীনদের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বনায়ন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কার্যক্রম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শুরু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গ্রামীন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স্থানীয়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জনগনের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অংশগ্রহনে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বনায়ন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পরিচালিত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সরকারের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দৃঢ়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সহায়তা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৩.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কারিগরী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জ্ঞানের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চেয়ে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আর্থ-সামাজিক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উন্য়ন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প্রাধান্য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৪.স্থানীয়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জনগনের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অংশগ্রহন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ব্যবস্থাপনাও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অধিক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46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227" y="432000"/>
            <a:ext cx="6515100" cy="432000"/>
          </a:xfrm>
        </p:spPr>
        <p:txBody>
          <a:bodyPr/>
          <a:lstStyle/>
          <a:p>
            <a:pPr algn="ctr"/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উদ্দেশ্য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2" name="Picture Placeholder 11" descr="aerial image of trees, forest">
            <a:extLst>
              <a:ext uri="{FF2B5EF4-FFF2-40B4-BE49-F238E27FC236}">
                <a16:creationId xmlns:a16="http://schemas.microsoft.com/office/drawing/2014/main" xmlns="" id="{8DE8CF4E-7F06-3246-808D-A52256A2A35C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l="93" r="93"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000" y="1238188"/>
            <a:ext cx="6966327" cy="41755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১.স্থানীয়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জনগনের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অংশগ্রহন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২.উৎপাদন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সর্বাধিক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পরিবেশগত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৪.গ্রামীণ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জনগনকে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স্বনির্ভর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সহায়তা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৫.স্ব-উন্নয়ন,সামাজিক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সমতা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৬.পরিবেশ ,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মাটি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৭.ভূমির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সর্বাধিক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৮.সমলভূমির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l"/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6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Left panel image">
            <a:extLst>
              <a:ext uri="{FF2B5EF4-FFF2-40B4-BE49-F238E27FC236}">
                <a16:creationId xmlns:a16="http://schemas.microsoft.com/office/drawing/2014/main" xmlns="" id="{ED8B39DD-303E-47F7-92C7-94E7D5FCB9F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14" y="86714"/>
            <a:ext cx="6009285" cy="668457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endParaRPr lang="en-US" sz="66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02D7333-D43E-4F9D-B14F-59FA693F7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203224" y="-109"/>
            <a:ext cx="3081180" cy="3011457"/>
            <a:chOff x="8203224" y="-109"/>
            <a:chExt cx="3081180" cy="3011457"/>
          </a:xfrm>
        </p:grpSpPr>
        <p:sp>
          <p:nvSpPr>
            <p:cNvPr id="50" name="Freeform: Shape 13">
              <a:extLst>
                <a:ext uri="{FF2B5EF4-FFF2-40B4-BE49-F238E27FC236}">
                  <a16:creationId xmlns:a16="http://schemas.microsoft.com/office/drawing/2014/main" xmlns="" id="{59FDA323-CBDE-41E6-924C-03E74A614CC9}"/>
                </a:ext>
              </a:extLst>
            </p:cNvPr>
            <p:cNvSpPr/>
            <p:nvPr/>
          </p:nvSpPr>
          <p:spPr>
            <a:xfrm rot="4308689">
              <a:off x="8775952" y="408682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9CE92FB3-8AD8-47EB-97CA-0ECDC09120D0}"/>
                </a:ext>
              </a:extLst>
            </p:cNvPr>
            <p:cNvSpPr/>
            <p:nvPr/>
          </p:nvSpPr>
          <p:spPr>
            <a:xfrm rot="13830869">
              <a:off x="9042191" y="2734930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17">
              <a:extLst>
                <a:ext uri="{FF2B5EF4-FFF2-40B4-BE49-F238E27FC236}">
                  <a16:creationId xmlns:a16="http://schemas.microsoft.com/office/drawing/2014/main" xmlns="" id="{4F13AF84-D580-486F-B6A7-DD766242180B}"/>
                </a:ext>
              </a:extLst>
            </p:cNvPr>
            <p:cNvSpPr/>
            <p:nvPr/>
          </p:nvSpPr>
          <p:spPr>
            <a:xfrm rot="12431080">
              <a:off x="9113375" y="2470891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19">
              <a:extLst>
                <a:ext uri="{FF2B5EF4-FFF2-40B4-BE49-F238E27FC236}">
                  <a16:creationId xmlns:a16="http://schemas.microsoft.com/office/drawing/2014/main" xmlns="" id="{D9B80E43-DA23-4DAF-9988-45904EB5005D}"/>
                </a:ext>
              </a:extLst>
            </p:cNvPr>
            <p:cNvSpPr/>
            <p:nvPr/>
          </p:nvSpPr>
          <p:spPr>
            <a:xfrm rot="4308689">
              <a:off x="8370204" y="-167089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23">
              <a:extLst>
                <a:ext uri="{FF2B5EF4-FFF2-40B4-BE49-F238E27FC236}">
                  <a16:creationId xmlns:a16="http://schemas.microsoft.com/office/drawing/2014/main" xmlns="" id="{F9FBA27B-A072-4DE9-A04B-B238E9C6C89C}"/>
                </a:ext>
              </a:extLst>
            </p:cNvPr>
            <p:cNvSpPr/>
            <p:nvPr/>
          </p:nvSpPr>
          <p:spPr>
            <a:xfrm rot="17193105">
              <a:off x="10959548" y="1603457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E67CB484-653D-4AC0-97B9-380A17B2A23B}"/>
                </a:ext>
              </a:extLst>
            </p:cNvPr>
            <p:cNvSpPr/>
            <p:nvPr/>
          </p:nvSpPr>
          <p:spPr>
            <a:xfrm rot="17193105">
              <a:off x="10463812" y="1384386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72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3064" y="1330036"/>
            <a:ext cx="12125289" cy="7158051"/>
          </a:xfrm>
        </p:spPr>
        <p:txBody>
          <a:bodyPr/>
          <a:lstStyle/>
          <a:p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বসত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পারিবারিক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মেটানোর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উদ্দেশ্যে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বসতবাড়ির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আশেপাশে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স্বল্প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পরিসরে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গাছ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লাগানো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প্রধানত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ফলদ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গাছ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লাগানো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প্রকৃতি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অনুসারে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1026" name="Picture 2" descr="Oakdene Homestead Gardens – Living Design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4" y="2745715"/>
            <a:ext cx="7623174" cy="3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7" r="29357"/>
          <a:stretch>
            <a:fillRect/>
          </a:stretch>
        </p:blipFill>
        <p:spPr>
          <a:xfrm>
            <a:off x="311725" y="97105"/>
            <a:ext cx="4667377" cy="5191868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5999" y="86714"/>
            <a:ext cx="6009287" cy="1575831"/>
          </a:xfrm>
          <a:solidFill>
            <a:schemeClr val="accent5">
              <a:lumMod val="75000"/>
              <a:alpha val="8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কৃষিবন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05945" y="1891146"/>
            <a:ext cx="5922424" cy="3158836"/>
          </a:xfrm>
        </p:spPr>
        <p:txBody>
          <a:bodyPr/>
          <a:lstStyle/>
          <a:p>
            <a:pPr algn="just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আন্তর্জাতিক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গবেষণা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কেন্দ্র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(ICRAF,1983)-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বনায়ন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ভূমি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ব্যবস্থাপনা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ভূমিতে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সুবিবেচিতভাবে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বৃক্ষ,ফসল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পশুখাদ্য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উৎপাদন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অন্যের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উৎপাদনকে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ব্যহত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করে,পরিবেশকে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ক্ষতিগ্রস্থ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অর্থনৈতিকভাবে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লাভজনক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969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5_Green pitch deck_AAS_v4" id="{7774237F-020F-43A5-B912-064E6C199417}" vid="{D87B7C14-9379-4774-A3D4-9FA5066AD9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490261-1200-4EC7-95B0-2241EE54AA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BF51BA-BD97-4518-9266-AD3D615498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1961DD-CF27-443B-BFF6-660110ED05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 pitch deck</Template>
  <TotalTime>0</TotalTime>
  <Words>664</Words>
  <Application>Microsoft Office PowerPoint</Application>
  <PresentationFormat>Widescreen</PresentationFormat>
  <Paragraphs>124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</vt:lpstr>
      <vt:lpstr>Rockwell</vt:lpstr>
      <vt:lpstr>Times New Roman</vt:lpstr>
      <vt:lpstr>Wingdings 3</vt:lpstr>
      <vt:lpstr>Office Theme</vt:lpstr>
      <vt:lpstr>অনলাইন ক্লাসে  সকলকে স্বাগত</vt:lpstr>
      <vt:lpstr>PowerPoint Presentation</vt:lpstr>
      <vt:lpstr> শিখনফল </vt:lpstr>
      <vt:lpstr>সামাজিক বনায়ন</vt:lpstr>
      <vt:lpstr>PowerPoint Presentation</vt:lpstr>
      <vt:lpstr>উদ্দেশ্য</vt:lpstr>
      <vt:lpstr>PowerPoint Presentation</vt:lpstr>
      <vt:lpstr>অবস্থান ও প্রকৃতি অনুসারে</vt:lpstr>
      <vt:lpstr>২. কৃষিবন</vt:lpstr>
      <vt:lpstr>৩.প্রাতিষ্ঠানিক বন</vt:lpstr>
      <vt:lpstr>৪.সড়ক ও বাঁধ বন</vt:lpstr>
      <vt:lpstr>সামাজিক বনায়নের উপকারভোগী</vt:lpstr>
      <vt:lpstr>উপকারভোগীর গুণাবলি</vt:lpstr>
      <vt:lpstr>সামাজিক বনায়ন হতে প্রাপ্ত আয়ের বন্টন</vt:lpstr>
      <vt:lpstr>সামাজিক বনায়ন সফলভাবে বাস্তবায়নের ধাপ</vt:lpstr>
      <vt:lpstr>PowerPoint Presentation</vt:lpstr>
      <vt:lpstr>     একক কাজ</vt:lpstr>
      <vt:lpstr>সারাংশ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2020-09-27T03:47:31Z</dcterms:created>
  <dcterms:modified xsi:type="dcterms:W3CDTF">2020-10-07T10:13:46Z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