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3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9C1D-8140-404F-B700-2F03696AFC0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E581-3791-4BE8-B9D9-3DCBEE48F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9C1D-8140-404F-B700-2F03696AFC0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E581-3791-4BE8-B9D9-3DCBEE48F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1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9C1D-8140-404F-B700-2F03696AFC0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E581-3791-4BE8-B9D9-3DCBEE48F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3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9C1D-8140-404F-B700-2F03696AFC0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E581-3791-4BE8-B9D9-3DCBEE48F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9C1D-8140-404F-B700-2F03696AFC0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E581-3791-4BE8-B9D9-3DCBEE48F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1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9C1D-8140-404F-B700-2F03696AFC0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E581-3791-4BE8-B9D9-3DCBEE48F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9C1D-8140-404F-B700-2F03696AFC0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E581-3791-4BE8-B9D9-3DCBEE48F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7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9C1D-8140-404F-B700-2F03696AFC0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E581-3791-4BE8-B9D9-3DCBEE48F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1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9C1D-8140-404F-B700-2F03696AFC0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E581-3791-4BE8-B9D9-3DCBEE48F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0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9C1D-8140-404F-B700-2F03696AFC0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E581-3791-4BE8-B9D9-3DCBEE48F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0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9C1D-8140-404F-B700-2F03696AFC0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E581-3791-4BE8-B9D9-3DCBEE48F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7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19C1D-8140-404F-B700-2F03696AFC0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CE581-3791-4BE8-B9D9-3DCBEE48F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4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12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microsoft.com/office/2007/relationships/hdphoto" Target="../media/hdphoto1.wdp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f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fif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415"/>
            <a:ext cx="12192000" cy="59295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I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 </a:t>
            </a:r>
            <a:r>
              <a:rPr lang="bn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সকাল, শিক্ষার্থী বন্ধুরা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49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211" y="0"/>
            <a:ext cx="674478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546027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600" b="1" dirty="0" err="1">
                <a:solidFill>
                  <a:schemeClr val="tx1"/>
                </a:solidFill>
                <a:latin typeface="NikoshBAN" panose="02000000000000000000" pitchFamily="2" charset="0"/>
              </a:rPr>
              <a:t>নতুন</a:t>
            </a:r>
            <a:r>
              <a:rPr lang="en-US" altLang="en-US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শব্দের</a:t>
            </a:r>
            <a:r>
              <a:rPr lang="en-US" altLang="en-US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NikoshBAN" panose="02000000000000000000" pitchFamily="2" charset="0"/>
              </a:rPr>
              <a:t>অর্থ</a:t>
            </a:r>
            <a:r>
              <a:rPr lang="en-US" altLang="en-US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লেখো</a:t>
            </a:r>
            <a:r>
              <a:rPr lang="en-US" altLang="en-US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 :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0" y="896983"/>
            <a:ext cx="5460274" cy="13498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গহনা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অনাদৃত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232367"/>
            <a:ext cx="5460274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অলংকার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অবহেলিত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35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7837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0" y="5303520"/>
            <a:ext cx="12192000" cy="1554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কালবৈশাখীর সময়টা। আমাদের ছেলেবেলার কথা। বিধু, সিধু,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নিধু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বাদল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দুপুরের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গরমের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 ঘাটে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গিয়েছি 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খাড়া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-ঐ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খাড়া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শুনবার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করলাম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বললাম-কী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        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771"/>
            <a:ext cx="5355772" cy="4519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58" y="809897"/>
            <a:ext cx="4846320" cy="4585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AAC482-3AD6-4244-8916-5B02FAD177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274" y="783771"/>
            <a:ext cx="2159725" cy="449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16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-104503" y="4885509"/>
            <a:ext cx="12296503" cy="19724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000" dirty="0" err="1" smtClean="0">
                <a:latin typeface="NikoshBAN" panose="02000000000000000000" pitchFamily="2" charset="0"/>
              </a:rPr>
              <a:t>তখনো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কান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খাড়া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করে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রয়েছে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হঠা</a:t>
            </a:r>
            <a:r>
              <a:rPr lang="en-US" altLang="en-US" sz="2000" dirty="0" smtClean="0">
                <a:latin typeface="NikoshBAN" panose="02000000000000000000" pitchFamily="2" charset="0"/>
              </a:rPr>
              <a:t>ৎ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আবার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সে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বলে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উঠল</a:t>
            </a:r>
            <a:r>
              <a:rPr lang="en-US" altLang="en-US" sz="2000" dirty="0" smtClean="0">
                <a:latin typeface="NikoshBAN" panose="02000000000000000000" pitchFamily="2" charset="0"/>
              </a:rPr>
              <a:t>-ঐ-ঐ-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শোন</a:t>
            </a:r>
            <a:r>
              <a:rPr lang="en-US" altLang="en-US" sz="2000" dirty="0" smtClean="0">
                <a:latin typeface="NikoshBAN" panose="02000000000000000000" pitchFamily="2" charset="0"/>
              </a:rPr>
              <a:t>-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আমরাও</a:t>
            </a:r>
            <a:r>
              <a:rPr lang="en-US" altLang="en-US" sz="2000" dirty="0" smtClean="0">
                <a:latin typeface="NikoshBAN" panose="02000000000000000000" pitchFamily="2" charset="0"/>
              </a:rPr>
              <a:t> 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এবার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শুনতে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পেয়েছি</a:t>
            </a:r>
            <a:r>
              <a:rPr lang="en-US" altLang="en-US" sz="2000" dirty="0" smtClean="0">
                <a:latin typeface="NikoshBAN" panose="02000000000000000000" pitchFamily="2" charset="0"/>
              </a:rPr>
              <a:t>-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দূর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পশ্চিম-আকাশে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ক্ষীন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গুড়গুড়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মেঘের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আও</a:t>
            </a:r>
            <a:r>
              <a:rPr lang="en-US" altLang="en-US" sz="2000" dirty="0" smtClean="0">
                <a:latin typeface="NikoshBAN" panose="02000000000000000000" pitchFamily="2" charset="0"/>
              </a:rPr>
              <a:t> 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তাই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</a:rPr>
              <a:t>দেখে</a:t>
            </a:r>
            <a:r>
              <a:rPr lang="en-US" altLang="en-US" sz="2000" dirty="0">
                <a:latin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</a:rPr>
              <a:t>বালক</a:t>
            </a:r>
            <a:r>
              <a:rPr lang="en-US" altLang="en-US" sz="2000" dirty="0">
                <a:latin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</a:rPr>
              <a:t>দলও</a:t>
            </a:r>
            <a:r>
              <a:rPr lang="en-US" altLang="en-US" sz="2000" dirty="0">
                <a:latin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</a:rPr>
              <a:t>কান</a:t>
            </a:r>
            <a:r>
              <a:rPr lang="en-US" altLang="en-US" sz="2000" dirty="0">
                <a:latin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</a:rPr>
              <a:t>পেতে</a:t>
            </a:r>
            <a:r>
              <a:rPr lang="en-US" altLang="en-US" sz="2000" dirty="0">
                <a:latin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</a:rPr>
              <a:t>মেঘের</a:t>
            </a:r>
            <a:r>
              <a:rPr lang="en-US" altLang="en-US" sz="2000" dirty="0">
                <a:latin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</a:rPr>
              <a:t>গুড়</a:t>
            </a:r>
            <a:r>
              <a:rPr lang="en-US" altLang="en-US" sz="2000" dirty="0">
                <a:latin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</a:rPr>
              <a:t>গুড়</a:t>
            </a:r>
            <a:r>
              <a:rPr lang="en-US" altLang="en-US" sz="2000" dirty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আওয়াজ</a:t>
            </a:r>
            <a:r>
              <a:rPr lang="en-US" altLang="en-US" sz="2000" dirty="0" smtClean="0">
                <a:latin typeface="NikoshBAN" panose="02000000000000000000" pitchFamily="2" charset="0"/>
              </a:rPr>
              <a:t>।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নিধু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তাচ্ছিল্যের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সঙ্গে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বললে</a:t>
            </a:r>
            <a:r>
              <a:rPr lang="en-US" altLang="en-US" sz="2000" dirty="0" smtClean="0">
                <a:latin typeface="NikoshBAN" panose="02000000000000000000" pitchFamily="2" charset="0"/>
              </a:rPr>
              <a:t>-ও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কিছু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না</a:t>
            </a:r>
            <a:r>
              <a:rPr lang="en-US" altLang="en-US" sz="2000" dirty="0" smtClean="0">
                <a:latin typeface="NikoshBAN" panose="02000000000000000000" pitchFamily="2" charset="0"/>
              </a:rPr>
              <a:t>-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বিধু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ধমক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দিয়ে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বলে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উঠল-কিছু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না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মানে</a:t>
            </a:r>
            <a:r>
              <a:rPr lang="en-US" altLang="en-US" sz="2000" dirty="0" smtClean="0">
                <a:latin typeface="NikoshBAN" panose="02000000000000000000" pitchFamily="2" charset="0"/>
              </a:rPr>
              <a:t> ?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তুই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সব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বুঝিস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কিনা</a:t>
            </a:r>
            <a:r>
              <a:rPr lang="en-US" altLang="en-US" sz="2000" dirty="0" smtClean="0">
                <a:latin typeface="NikoshBAN" panose="02000000000000000000" pitchFamily="2" charset="0"/>
              </a:rPr>
              <a:t> ?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বৈশাখ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মাসে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পশ্চিম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দিকে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ওরকম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মেঘ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ডাকার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মানে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তুই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জানিস</a:t>
            </a:r>
            <a:r>
              <a:rPr lang="en-US" altLang="en-US" sz="2000" dirty="0" smtClean="0">
                <a:latin typeface="NikoshBAN" panose="02000000000000000000" pitchFamily="2" charset="0"/>
              </a:rPr>
              <a:t> ?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ঝড়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উঠবে</a:t>
            </a:r>
            <a:r>
              <a:rPr lang="en-US" altLang="en-US" sz="2000" dirty="0" smtClean="0">
                <a:latin typeface="NikoshBAN" panose="02000000000000000000" pitchFamily="2" charset="0"/>
              </a:rPr>
              <a:t> ।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এখন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জলে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নামব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না</a:t>
            </a:r>
            <a:r>
              <a:rPr lang="en-US" altLang="en-US" sz="2000" dirty="0" smtClean="0">
                <a:latin typeface="NikoshBAN" panose="02000000000000000000" pitchFamily="2" charset="0"/>
              </a:rPr>
              <a:t>।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কালবৈশাখী</a:t>
            </a:r>
            <a:r>
              <a:rPr lang="en-US" altLang="en-US" sz="2000" dirty="0" smtClean="0">
                <a:latin typeface="NikoshBAN" panose="02000000000000000000" pitchFamily="2" charset="0"/>
              </a:rPr>
              <a:t>।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আমরা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সকলে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ততক্ষনে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বুঝতে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পেরেছি</a:t>
            </a:r>
            <a:r>
              <a:rPr lang="en-US" altLang="en-US" sz="2000" dirty="0" smtClean="0">
                <a:latin typeface="NikoshBAN" panose="02000000000000000000" pitchFamily="2" charset="0"/>
              </a:rPr>
              <a:t> ও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কী</a:t>
            </a:r>
            <a:r>
              <a:rPr lang="en-US" altLang="en-US" sz="2000" dirty="0" smtClean="0">
                <a:latin typeface="NikoshBAN" panose="02000000000000000000" pitchFamily="2" charset="0"/>
              </a:rPr>
              <a:t> 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বলছে</a:t>
            </a:r>
            <a:r>
              <a:rPr lang="en-US" altLang="en-US" sz="2000" dirty="0" smtClean="0">
                <a:latin typeface="NikoshBAN" panose="02000000000000000000" pitchFamily="2" charset="0"/>
              </a:rPr>
              <a:t> ?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কালবৈশাখী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ঝড়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মানেই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আম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কুড়ানো</a:t>
            </a:r>
            <a:r>
              <a:rPr lang="en-US" altLang="en-US" sz="2000" dirty="0" smtClean="0">
                <a:latin typeface="NikoshBAN" panose="02000000000000000000" pitchFamily="2" charset="0"/>
              </a:rPr>
              <a:t>!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বাড়ুয্যেদের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মাঠের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বাগানে</a:t>
            </a:r>
            <a:r>
              <a:rPr lang="en-US" altLang="en-US" sz="2000" dirty="0" smtClean="0">
                <a:latin typeface="NikoshBAN" panose="02000000000000000000" pitchFamily="2" charset="0"/>
              </a:rPr>
              <a:t> 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চাঁপাতলীর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আম</a:t>
            </a:r>
            <a:r>
              <a:rPr lang="en-US" altLang="en-US" sz="2000" dirty="0" smtClean="0">
                <a:latin typeface="NikoshBAN" panose="02000000000000000000" pitchFamily="2" charset="0"/>
              </a:rPr>
              <a:t> এ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অঞ্চলে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বিখ্যাত</a:t>
            </a:r>
            <a:r>
              <a:rPr lang="en-US" altLang="en-US" sz="2000" dirty="0" smtClean="0">
                <a:latin typeface="NikoshBAN" panose="02000000000000000000" pitchFamily="2" charset="0"/>
              </a:rPr>
              <a:t>।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মিষ্টি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কী</a:t>
            </a:r>
            <a:r>
              <a:rPr lang="en-US" altLang="en-US" sz="2000" dirty="0" smtClean="0">
                <a:latin typeface="NikoshBAN" panose="02000000000000000000" pitchFamily="2" charset="0"/>
              </a:rPr>
              <a:t>! এই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সময়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পাকে</a:t>
            </a:r>
            <a:r>
              <a:rPr lang="en-US" altLang="en-US" sz="2000" dirty="0" smtClean="0">
                <a:latin typeface="NikoshBAN" panose="02000000000000000000" pitchFamily="2" charset="0"/>
              </a:rPr>
              <a:t>।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ঝড়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উঠলে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তার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তলায়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ভিড়ও</a:t>
            </a:r>
            <a:r>
              <a:rPr lang="en-US" altLang="en-US" sz="2000" dirty="0" smtClean="0">
                <a:latin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</a:rPr>
              <a:t>তেমনি</a:t>
            </a:r>
            <a:r>
              <a:rPr lang="en-US" altLang="en-US" sz="2000" dirty="0" smtClean="0">
                <a:latin typeface="NikoshBAN" panose="02000000000000000000" pitchFamily="2" charset="0"/>
              </a:rPr>
              <a:t>।                                           </a:t>
            </a:r>
            <a:endParaRPr lang="en-US" altLang="en-US" sz="2000" dirty="0">
              <a:latin typeface="NikoshBAN" panose="02000000000000000000" pitchFamily="2" charset="0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D9AAC482-3AD6-4244-8916-5B02FAD177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3118"/>
            <a:ext cx="5956663" cy="394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6" y="928416"/>
            <a:ext cx="6313714" cy="390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1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35" y="941863"/>
            <a:ext cx="6181165" cy="4289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0620"/>
            <a:ext cx="6024282" cy="2070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3706"/>
            <a:ext cx="5997388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129" y="5244353"/>
            <a:ext cx="119678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পৌছতে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বললাম-তবে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তখনো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রোদ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গাছপালার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দিব্যি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সন্দেহ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তখনো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ঝড়-বৃষ্টির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দূরাগত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ক্ষীণ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আওয়াজ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ওরই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বোকার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চাপাতলীর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তলায়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                          </a:t>
            </a:r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8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0" y="5251269"/>
            <a:ext cx="12192000" cy="14498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sz="2400" dirty="0" err="1" smtClean="0"/>
              <a:t>বি</a:t>
            </a:r>
            <a:r>
              <a:rPr lang="as-IN" sz="2400" dirty="0" smtClean="0"/>
              <a:t>ধু আমা</a:t>
            </a:r>
            <a:r>
              <a:rPr lang="en-US" sz="2400" dirty="0" err="1" smtClean="0"/>
              <a:t>দের</a:t>
            </a:r>
            <a:r>
              <a:rPr lang="as-IN" sz="2400" dirty="0" smtClean="0"/>
              <a:t> </a:t>
            </a:r>
            <a:r>
              <a:rPr lang="as-IN" sz="2400" dirty="0"/>
              <a:t>সকল সংশয় দূর কের </a:t>
            </a:r>
            <a:r>
              <a:rPr lang="en-US" sz="2400" dirty="0" err="1" smtClean="0"/>
              <a:t>দিলে</a:t>
            </a:r>
            <a:r>
              <a:rPr lang="as-IN" sz="2400" dirty="0" smtClean="0"/>
              <a:t>। </a:t>
            </a:r>
            <a:r>
              <a:rPr lang="en-US" sz="2400" dirty="0" err="1" smtClean="0"/>
              <a:t>যে</a:t>
            </a:r>
            <a:r>
              <a:rPr lang="as-IN" sz="2400" dirty="0" smtClean="0"/>
              <a:t>মন </a:t>
            </a:r>
            <a:r>
              <a:rPr lang="en-US" sz="2400" dirty="0" err="1" smtClean="0"/>
              <a:t>সে</a:t>
            </a:r>
            <a:r>
              <a:rPr lang="as-IN" sz="2400" dirty="0" smtClean="0"/>
              <a:t> </a:t>
            </a:r>
            <a:r>
              <a:rPr lang="en-US" sz="2400" dirty="0" err="1" smtClean="0"/>
              <a:t>চি</a:t>
            </a:r>
            <a:r>
              <a:rPr lang="as-IN" sz="2400" dirty="0" smtClean="0"/>
              <a:t>রকাল আমা</a:t>
            </a:r>
            <a:r>
              <a:rPr lang="en-US" sz="2400" dirty="0" err="1" smtClean="0"/>
              <a:t>দে</a:t>
            </a:r>
            <a:r>
              <a:rPr lang="as-IN" sz="2400" dirty="0" smtClean="0"/>
              <a:t>র </a:t>
            </a:r>
            <a:r>
              <a:rPr lang="as-IN" sz="2400" dirty="0"/>
              <a:t>সকল সংশয় দূর </a:t>
            </a:r>
            <a:r>
              <a:rPr lang="as-IN" sz="2400" dirty="0" smtClean="0"/>
              <a:t>ক</a:t>
            </a:r>
            <a:r>
              <a:rPr lang="en-US" sz="2400" dirty="0" err="1" smtClean="0"/>
              <a:t>রে</a:t>
            </a:r>
            <a:r>
              <a:rPr lang="as-IN" sz="2400" dirty="0" smtClean="0"/>
              <a:t> </a:t>
            </a:r>
            <a:r>
              <a:rPr lang="en-US" sz="2400" dirty="0" err="1" smtClean="0"/>
              <a:t>এসেছে</a:t>
            </a:r>
            <a:r>
              <a:rPr lang="as-IN" sz="2400" dirty="0" smtClean="0"/>
              <a:t>। </a:t>
            </a:r>
            <a:r>
              <a:rPr lang="en-US" sz="2400" dirty="0" err="1" smtClean="0"/>
              <a:t>সে</a:t>
            </a:r>
            <a:r>
              <a:rPr lang="en-US" sz="2400" dirty="0" smtClean="0"/>
              <a:t> </a:t>
            </a:r>
            <a:r>
              <a:rPr lang="as-IN" sz="2400" dirty="0" smtClean="0"/>
              <a:t>জা</a:t>
            </a:r>
            <a:r>
              <a:rPr lang="en-US" sz="2400" dirty="0" err="1" smtClean="0"/>
              <a:t>নিয়ে</a:t>
            </a:r>
            <a:r>
              <a:rPr lang="as-IN" sz="2400" dirty="0" smtClean="0"/>
              <a:t> </a:t>
            </a:r>
            <a:r>
              <a:rPr lang="en-US" sz="2400" dirty="0" err="1" smtClean="0"/>
              <a:t>দিলে</a:t>
            </a:r>
            <a:r>
              <a:rPr lang="as-IN" sz="2400" dirty="0" smtClean="0"/>
              <a:t> </a:t>
            </a:r>
            <a:r>
              <a:rPr lang="en-US" sz="2400" dirty="0" err="1" smtClean="0"/>
              <a:t>যে</a:t>
            </a:r>
            <a:r>
              <a:rPr lang="as-IN" sz="2400" dirty="0" smtClean="0"/>
              <a:t>, </a:t>
            </a:r>
            <a:r>
              <a:rPr lang="en-US" sz="2400" dirty="0" err="1" smtClean="0"/>
              <a:t>সে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নিজে</a:t>
            </a:r>
            <a:r>
              <a:rPr lang="as-IN" sz="2400" dirty="0" smtClean="0"/>
              <a:t>  </a:t>
            </a:r>
            <a:r>
              <a:rPr lang="en-US" sz="2400" dirty="0" err="1" smtClean="0"/>
              <a:t>এখুনি</a:t>
            </a:r>
            <a:r>
              <a:rPr lang="as-IN" sz="2400" dirty="0" smtClean="0"/>
              <a:t> </a:t>
            </a:r>
            <a:r>
              <a:rPr lang="as-IN" sz="2400" dirty="0"/>
              <a:t>চাঁপাতলীর আমতলায় </a:t>
            </a:r>
            <a:r>
              <a:rPr lang="en-US" sz="2400" dirty="0" err="1" smtClean="0"/>
              <a:t>যাচ্ছে</a:t>
            </a:r>
            <a:r>
              <a:rPr lang="en-US" sz="2400" dirty="0" smtClean="0"/>
              <a:t>, </a:t>
            </a:r>
            <a:r>
              <a:rPr lang="as-IN" sz="2400" dirty="0"/>
              <a:t>যার </a:t>
            </a:r>
            <a:r>
              <a:rPr lang="en-US" sz="2400" dirty="0" err="1" smtClean="0"/>
              <a:t>ইচ্ছে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সে</a:t>
            </a:r>
            <a:r>
              <a:rPr lang="en-US" sz="2400" dirty="0" smtClean="0"/>
              <a:t> </a:t>
            </a:r>
            <a:r>
              <a:rPr lang="as-IN" sz="2400" dirty="0" smtClean="0"/>
              <a:t> </a:t>
            </a:r>
            <a:r>
              <a:rPr lang="as-IN" sz="2400" dirty="0"/>
              <a:t>ওর </a:t>
            </a:r>
            <a:r>
              <a:rPr lang="en-US" sz="2400" dirty="0" err="1" smtClean="0"/>
              <a:t>সঙ্গে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যেতে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পারে</a:t>
            </a:r>
            <a:r>
              <a:rPr lang="en-US" sz="2400" dirty="0" smtClean="0"/>
              <a:t>। </a:t>
            </a:r>
            <a:endParaRPr lang="as-IN" sz="2400" dirty="0"/>
          </a:p>
          <a:p>
            <a:r>
              <a:rPr lang="as-IN" sz="2400" dirty="0"/>
              <a:t>এরপর আর </a:t>
            </a:r>
            <a:r>
              <a:rPr lang="en-US" sz="2400" dirty="0" smtClean="0"/>
              <a:t> </a:t>
            </a:r>
            <a:r>
              <a:rPr lang="en-US" sz="2400" dirty="0" err="1" smtClean="0"/>
              <a:t>আমাদের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সঙ্গেহ</a:t>
            </a:r>
            <a:r>
              <a:rPr lang="en-US" sz="2400" dirty="0" smtClean="0"/>
              <a:t> </a:t>
            </a:r>
            <a:r>
              <a:rPr lang="as-IN" sz="2400" dirty="0" smtClean="0"/>
              <a:t> </a:t>
            </a:r>
            <a:r>
              <a:rPr lang="as-IN" sz="2400" dirty="0"/>
              <a:t>রইল না। আমরা সবাই ওর </a:t>
            </a:r>
            <a:r>
              <a:rPr lang="en-US" sz="2400" dirty="0"/>
              <a:t> </a:t>
            </a:r>
            <a:r>
              <a:rPr lang="en-US" sz="2400" dirty="0" err="1" smtClean="0"/>
              <a:t>সঙ্গে</a:t>
            </a:r>
            <a:r>
              <a:rPr lang="en-US" sz="2400" dirty="0" smtClean="0"/>
              <a:t> </a:t>
            </a:r>
            <a:r>
              <a:rPr lang="as-IN" sz="2400" dirty="0" smtClean="0"/>
              <a:t>চললাম।</a:t>
            </a: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download (1).jpg">
            <a:extLst>
              <a:ext uri="{FF2B5EF4-FFF2-40B4-BE49-F238E27FC236}">
                <a16:creationId xmlns:a16="http://schemas.microsoft.com/office/drawing/2014/main" id="{0834C666-5F7D-4BBD-9823-7A8DDF840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9652" y="1005839"/>
            <a:ext cx="12072347" cy="39711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391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0" y="5251269"/>
            <a:ext cx="12192000" cy="16067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অল্পক্ষণ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ভীষণ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লুটিয়ে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লুটিয়ে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ধুলোতে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চারিদিকে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অন্ধকার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ফোঁটা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ফোঁটা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ভীষণ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আমবাগানের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তলাগুলি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ততক্ষণে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ছেলেমেয়েতে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95" y="959032"/>
            <a:ext cx="3540034" cy="4279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116" y="911541"/>
            <a:ext cx="4287883" cy="4326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90D671-0AB0-4342-AEA1-2006A24687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543"/>
            <a:ext cx="4362994" cy="4265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923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26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0" y="5421086"/>
            <a:ext cx="12192000" cy="13411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ঝরছে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আমরাও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কুডুলাম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নুয়ে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পড়লাম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ভিজতে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ভিজতে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কেঊ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সন্ধ্যের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আন্ধকারে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ফিরছি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ছোট-বড়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ডালপালা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গিয়েছে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নোনাসুদ্ধ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নোনাগাছের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পড়েছে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কাঁটাওয়ালা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সাঁইবাবলা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ভইয়ে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ডীঙিয়ে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চলছি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আধ-অন্ধকারের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1202"/>
            <a:ext cx="3304903" cy="4382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333" y="911406"/>
            <a:ext cx="4103370" cy="4392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64" y="910861"/>
            <a:ext cx="4754336" cy="2616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30" y="3475128"/>
            <a:ext cx="478917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6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1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130628" y="4754879"/>
            <a:ext cx="12192001" cy="2011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বেধে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হোঁচট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আমায় ব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দ্যাখ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 জিনসটা কী?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টিনের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চাবি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টিনের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বাক্সকে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পাড়াগাঁ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ডবল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টিনের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টাকাকড়ি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পাড়াগাঁয়ে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উত্তোজিত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বললে-দেখি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দ্যাখ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চিনিস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?-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ডবল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টিনের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টাকাকড়ি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-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তাও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-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গহনাও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দেখেছিস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গহনা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</a:t>
            </a:r>
            <a:endParaRPr lang="as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542"/>
            <a:ext cx="4349931" cy="3804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1" y="924604"/>
            <a:ext cx="3500846" cy="3830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673518-2137-420D-B66B-CFA497E71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63" y="952413"/>
            <a:ext cx="4406537" cy="202591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80" y="2978331"/>
            <a:ext cx="4405720" cy="17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8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0" y="4846320"/>
            <a:ext cx="12192000" cy="2011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দুজনে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অন্ধকারে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তেঁতুলতলায়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পড়লাম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দুজনে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জল-ঝড়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অগ্রাহ্য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কুড়িয়ে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এনেছি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একপাশে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অনাদৃত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থলেতে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দড়ির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গেঁজেতে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বটেই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তালাবদ্ধ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, 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এখুনি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–ও,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দুজনে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সন্দেশ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66652"/>
            <a:ext cx="3317966" cy="3840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91" y="941477"/>
            <a:ext cx="2782389" cy="3852591"/>
          </a:xfrm>
          <a:prstGeom prst="rect">
            <a:avLst/>
          </a:prstGeom>
        </p:spPr>
      </p:pic>
      <p:pic>
        <p:nvPicPr>
          <p:cNvPr id="8" name="Picture 6" descr="ঝড়ের দিনে মামার দেশে, আম কুড়াতে ...">
            <a:extLst>
              <a:ext uri="{FF2B5EF4-FFF2-40B4-BE49-F238E27FC236}">
                <a16:creationId xmlns:a16="http://schemas.microsoft.com/office/drawing/2014/main" id="{2992D1C9-CD02-4625-A757-FC985034F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91" y="3069771"/>
            <a:ext cx="2272937" cy="1672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940" y="940525"/>
            <a:ext cx="2361791" cy="21423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78" y="3056710"/>
            <a:ext cx="3758021" cy="1697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03" y="934267"/>
            <a:ext cx="3735297" cy="212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10842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0" y="5068390"/>
            <a:ext cx="12192000" cy="1680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ঝাপটা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তেঁতুলগাছের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গুড়িটার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আঁড়ালে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আশ্রায়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নিলাম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তেঁতুল্গাছের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দুজনের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গাছতলায়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কেঁপে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মরছি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8" y="1097281"/>
            <a:ext cx="4898571" cy="4023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90D671-0AB0-4342-AEA1-2006A24687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90171"/>
            <a:ext cx="4193176" cy="393902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475" y="3530373"/>
            <a:ext cx="3057525" cy="149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460" y="1136197"/>
            <a:ext cx="2886075" cy="235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6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4" y="1359512"/>
            <a:ext cx="4271555" cy="3203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12191999" cy="1306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6000" dirty="0" smtClean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01783"/>
            <a:ext cx="4153989" cy="1371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2573383"/>
            <a:ext cx="4153989" cy="21423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বাংলা প্রথম পত্র 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৪৫ মিনিট,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: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২০২০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ইং ।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16983" y="2220686"/>
            <a:ext cx="3675015" cy="23774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নিমাই চন্দ্র মন্ডল,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পলাশী মাধ্যমিক বিদ্যালয়,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রোহিতা, মনিরামপুর, যশোর ।   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16983" y="1293223"/>
            <a:ext cx="3675016" cy="9274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শিক্ষক- পরিচিতি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09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450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0" y="5251269"/>
            <a:ext cx="12192000" cy="16067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ভাঙিসনে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ভাঙলেই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দ্যাখ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গরিব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বাক্সটা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–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ভাবছি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জানবি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মতলব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অধর্ম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মূহুর্তে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দুজনের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দুজনেই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ধার্মিক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উঠলাম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আসতেই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অদ্ভুত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33" y="1045029"/>
            <a:ext cx="4127863" cy="4206239"/>
          </a:xfrm>
          <a:prstGeom prst="rect">
            <a:avLst/>
          </a:prstGeom>
        </p:spPr>
      </p:pic>
      <p:pic>
        <p:nvPicPr>
          <p:cNvPr id="6" name="Picture 6" descr="ঝড়ের দিনে মামার দেশে, আম কুড়াতে ...">
            <a:extLst>
              <a:ext uri="{FF2B5EF4-FFF2-40B4-BE49-F238E27FC236}">
                <a16:creationId xmlns:a16="http://schemas.microsoft.com/office/drawing/2014/main" id="{2992D1C9-CD02-4625-A757-FC985034F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86" y="1018903"/>
            <a:ext cx="4027714" cy="4193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091"/>
            <a:ext cx="3984171" cy="41539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59635" y="3244334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9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0" y="5355771"/>
            <a:ext cx="12192000" cy="15022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সন্ধ্যার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অন্ধকারে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বাদলদের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বিচুলিগাদায়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লুকিয়ে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বাক্সটা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গুপ্ত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বাদলদের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নাটমন্দিরের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মেঘাচ্ছন্ন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জ্যৈষ্ট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কালবৈশাখীর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চাঁপাগাছের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চাঁপাফুল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হাওয়ার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নরহরি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বোষ্টমের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ডোবায়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714"/>
            <a:ext cx="3775166" cy="4349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06" y="911132"/>
            <a:ext cx="4056034" cy="4366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FD1ADE-422D-45EC-8785-B42A2CE78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19" y="993783"/>
            <a:ext cx="4269882" cy="4322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737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0" y="5342709"/>
            <a:ext cx="12192000" cy="15152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বর্ষার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মেঘে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মেঘাচ্ছন্ন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জ্যৈষ্ট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কালবৈশাখীর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চাঁপাগাছের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চাঁপাফুল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বর্ষার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হাওয়ার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নরহরি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বোষ্টমের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ডোবায়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526"/>
            <a:ext cx="4924697" cy="2651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14" y="904466"/>
            <a:ext cx="3897086" cy="44251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3D6D67-ADCD-49E7-A00D-D162CD0C08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96" y="988072"/>
            <a:ext cx="3317967" cy="4341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8614"/>
            <a:ext cx="4937760" cy="172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3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490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5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83" y="882695"/>
            <a:ext cx="6322423" cy="53874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2756263"/>
            <a:ext cx="5747657" cy="25995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3200" dirty="0" err="1" smtClean="0">
                <a:latin typeface="NikoshBAN" panose="02000000000000000000" pitchFamily="2" charset="0"/>
              </a:rPr>
              <a:t>কালবৈশাখী</a:t>
            </a:r>
            <a:r>
              <a:rPr lang="en-US" altLang="en-US" sz="3200" dirty="0" smtClean="0">
                <a:latin typeface="NikoshBAN" panose="02000000000000000000" pitchFamily="2" charset="0"/>
              </a:rPr>
              <a:t> , </a:t>
            </a:r>
            <a:r>
              <a:rPr lang="en-US" altLang="en-US" sz="3200" dirty="0" err="1">
                <a:latin typeface="NikoshBAN" panose="02000000000000000000" pitchFamily="2" charset="0"/>
              </a:rPr>
              <a:t>নাটমন্দির</a:t>
            </a:r>
            <a:r>
              <a:rPr lang="en-US" altLang="en-US" sz="3200" dirty="0">
                <a:latin typeface="NikoshBAN" panose="02000000000000000000" pitchFamily="2" charset="0"/>
              </a:rPr>
              <a:t>, </a:t>
            </a:r>
            <a:r>
              <a:rPr lang="en-US" altLang="en-US" sz="3200" dirty="0" err="1" smtClean="0">
                <a:latin typeface="NikoshBAN" panose="02000000000000000000" pitchFamily="2" charset="0"/>
              </a:rPr>
              <a:t>তেঁতুলতলায়</a:t>
            </a:r>
            <a:r>
              <a:rPr lang="en-US" altLang="en-US" sz="3200" dirty="0" smtClean="0">
                <a:latin typeface="NikoshBAN" panose="02000000000000000000" pitchFamily="2" charset="0"/>
              </a:rPr>
              <a:t>  </a:t>
            </a:r>
            <a:r>
              <a:rPr lang="en-US" altLang="en-US" sz="3200" dirty="0" err="1">
                <a:latin typeface="NikoshBAN" panose="02000000000000000000" pitchFamily="2" charset="0"/>
              </a:rPr>
              <a:t>শব্দ</a:t>
            </a:r>
            <a:r>
              <a:rPr lang="en-US" altLang="en-US" sz="3200" dirty="0">
                <a:latin typeface="NikoshBAN" panose="02000000000000000000" pitchFamily="2" charset="0"/>
              </a:rPr>
              <a:t> </a:t>
            </a:r>
            <a:r>
              <a:rPr lang="en-US" altLang="en-US" sz="3200" dirty="0" smtClean="0">
                <a:latin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</a:rPr>
              <a:t>দিয়ে</a:t>
            </a:r>
            <a:r>
              <a:rPr lang="en-US" altLang="en-US" sz="3200" dirty="0">
                <a:latin typeface="NikoshBAN" panose="02000000000000000000" pitchFamily="2" charset="0"/>
              </a:rPr>
              <a:t> ২টি </a:t>
            </a:r>
            <a:r>
              <a:rPr lang="en-US" altLang="en-US" sz="3200" dirty="0" err="1">
                <a:latin typeface="NikoshBAN" panose="02000000000000000000" pitchFamily="2" charset="0"/>
              </a:rPr>
              <a:t>করে</a:t>
            </a:r>
            <a:r>
              <a:rPr lang="en-US" altLang="en-US" sz="3200" dirty="0">
                <a:latin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</a:rPr>
              <a:t>বাক্য</a:t>
            </a:r>
            <a:r>
              <a:rPr lang="en-US" altLang="en-US" sz="3200" dirty="0">
                <a:latin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</a:rPr>
              <a:t>গঠন</a:t>
            </a:r>
            <a:r>
              <a:rPr lang="en-US" altLang="en-US" sz="3200" dirty="0">
                <a:latin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</a:rPr>
              <a:t>কর</a:t>
            </a:r>
            <a:r>
              <a:rPr lang="en-US" altLang="en-US" sz="3200" dirty="0">
                <a:latin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" y="875211"/>
            <a:ext cx="4611189" cy="7315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7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1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9104811" y="1040675"/>
            <a:ext cx="308718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১, ১৯৫০</a:t>
            </a:r>
            <a:r>
              <a:rPr lang="bn-BD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সালে</a:t>
            </a:r>
            <a:r>
              <a:rPr lang="en-U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1088572"/>
            <a:ext cx="9078686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বিভূতিভূষণ বন্দ্যোপাধ্যায় কত সালে </a:t>
            </a:r>
            <a:r>
              <a:rPr lang="en-US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জীবনাবসান</a:t>
            </a:r>
            <a:r>
              <a:rPr lang="en-U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BD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194561"/>
            <a:ext cx="9130937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কাদের বাগানে আম কুড়াতে কালবৈশাখী উপেক্ষা করে সবাই ছুটছিল ?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300549"/>
            <a:ext cx="9170126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কালবৈশাখী মানেই কী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4497977"/>
            <a:ext cx="7916091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৪,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বালক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দলের গুপ্ত মিটিং কোথায় বসেছিল?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7565" y="5708469"/>
            <a:ext cx="757645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৫,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চাঁপাতলীর আমের প্রতি সবার এত আগ্রহের কারণ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83188" y="2133600"/>
            <a:ext cx="300881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২,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বাড়ূয্যেদের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9431383" y="3331029"/>
            <a:ext cx="2760617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কুড়ানো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7881256" y="4489269"/>
            <a:ext cx="4219303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বাদলদের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নাটমন্দিরের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7876903" y="5621383"/>
            <a:ext cx="4219303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৫,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খেতে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23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130629" y="1223554"/>
            <a:ext cx="5617028" cy="26691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দুজনই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ধার্মিক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75" y="924470"/>
            <a:ext cx="6402025" cy="593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790"/>
            <a:ext cx="12192000" cy="591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3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bibutivushn bondhpadhay">
            <a:extLst>
              <a:ext uri="{FF2B5EF4-FFF2-40B4-BE49-F238E27FC236}">
                <a16:creationId xmlns:a16="http://schemas.microsoft.com/office/drawing/2014/main" id="{3AA6EDAD-3314-4227-B2BC-8E9FC46FF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651"/>
            <a:ext cx="4088674" cy="5891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6322423" y="1227908"/>
            <a:ext cx="5695406" cy="114300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‘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 পাওয়া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6335485" y="3187337"/>
            <a:ext cx="5647509" cy="173736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বিভূতিভূষণ বন্দ্যোপাধ্যায়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80114" y="5199018"/>
            <a:ext cx="8011886" cy="7445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কালবৈশাখীর সময়টা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বোষ্টমের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ডোবায়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8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096205" cy="9144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9795" y="888273"/>
            <a:ext cx="8908868" cy="58129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en-US" sz="1200" b="1" dirty="0" smtClean="0">
              <a:latin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শিক্ষার্থীরা---</a:t>
            </a:r>
            <a:endParaRPr lang="en-US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2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১,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লেখক</a:t>
            </a:r>
            <a:r>
              <a:rPr lang="en-US" altLang="en-US" sz="32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পরিচিতি</a:t>
            </a:r>
            <a:r>
              <a:rPr lang="en-US" altLang="en-US" sz="32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বলতে</a:t>
            </a:r>
            <a:r>
              <a:rPr lang="en-US" altLang="en-US" sz="32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পারবে</a:t>
            </a:r>
            <a:r>
              <a:rPr lang="en-US" altLang="en-US" sz="32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।</a:t>
            </a:r>
            <a:endParaRPr lang="en-US" altLang="en-US" sz="3200" b="1" dirty="0">
              <a:solidFill>
                <a:schemeClr val="tx1"/>
              </a:solidFill>
              <a:latin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2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২,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নতুন</a:t>
            </a:r>
            <a:r>
              <a:rPr lang="en-US" altLang="en-US" sz="32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শব্দগুলোর</a:t>
            </a:r>
            <a:r>
              <a:rPr lang="en-US" altLang="en-US" sz="32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অর্থ</a:t>
            </a:r>
            <a:r>
              <a:rPr lang="en-US" altLang="en-US" sz="32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বলতে</a:t>
            </a:r>
            <a:r>
              <a:rPr lang="en-US" altLang="en-US" sz="32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পারবে</a:t>
            </a:r>
            <a:r>
              <a:rPr lang="en-US" altLang="en-US" sz="32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3,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কর্তব্যপরায়ণতা 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নৈতিক চেতনা ব্যাখ্যা করতে পারবে।</a:t>
            </a:r>
            <a:endParaRPr lang="bn-BD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1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105809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লেখক-পরিচিতি</a:t>
            </a:r>
            <a:r>
              <a:rPr lang="bn-IN" sz="5400" dirty="0" smtClean="0">
                <a:solidFill>
                  <a:srgbClr val="FF0000"/>
                </a:solidFill>
              </a:rPr>
              <a:t>  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84218"/>
            <a:ext cx="3245153" cy="8098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বিভূতিভূষণ বন্দ্যোপাধ্যায়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2022" y="1058091"/>
            <a:ext cx="9069978" cy="1776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 পরিচয় : ১৮৯৪ সালের ১২ই সেপ্টম্বর চব্বিশ পরগনা জেলার মুরাতিপুর গ্রামে, মাতুলালয়ে জন্মগ্রহণ করেন। মাতার নাম মৃণালিনী দেবী। পিতা মহোনন্দ বন্দ্যোপাধ্যায়ের পেশা ছিল কথকথা ও পৌরোহিত্য।      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82834" y="2873829"/>
            <a:ext cx="9109166" cy="12017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 ও পেশা : কলকাতা বিশ্ববিদ্যালয়ে এম,এ পড়াকালে তাঁর প্রথম স্ত্রীর মৃত্যু ঘটলে শিক্ষা অসমাপ্ত থাকে। স্কুল শিখকতাসহ নানা পেশায় জীবন অতিবাহিত হয়।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8148" y="4101737"/>
            <a:ext cx="9043852" cy="1061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 সাধনা : ‘পথের প্যাঁচালী’,’অপারাজিতা’ উপন্যাস যেমন তাঁর শ্রেষ্ঠকীর্তি তেমনি বাংলা সাহিত্যে অমূল্য সম্পদ।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87337" y="5172891"/>
            <a:ext cx="9004663" cy="10319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রচনা : উপন্যাস; ‘আরণ্যক’ ‘ইছামতি’ গল্পগ্রন্থ : ‘মেঘমল্লার’ ‘মৌরীফুল ’ । কিশোর উপন্যাস : ‘চাঁদের পাহাড়’ ‘মিসমিদের কবচ’ ‘হীরামানিক জ্বলে’।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61211" y="6244046"/>
            <a:ext cx="9030789" cy="6139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জীবনাবসান : ১৯৫০ সালের ১লা নভেম্বর জীবনাবসান ঘটে।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5187"/>
            <a:ext cx="3101461" cy="31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2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86" y="621103"/>
            <a:ext cx="6438313" cy="62368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0"/>
            <a:ext cx="12192001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একক কাজ  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84406" y="787791"/>
            <a:ext cx="5655212" cy="5345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জ্ঞানমূলকপ্রশ্ন, সময় =২মিঃ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19794"/>
            <a:ext cx="5734594" cy="26125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বিভূতিভুষন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বন্দ্যোপাধ্যায়ের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</a:t>
            </a:r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 জন্মগ্রহণ করেন</a:t>
            </a:r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২, 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‘পথের পা</a:t>
            </a:r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চালী’ </a:t>
            </a:r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ধরনের রচনা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6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735602"/>
            <a:ext cx="5943600" cy="6122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66"/>
            <a:ext cx="6270171" cy="67404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70170" y="-104503"/>
            <a:ext cx="592182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85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46" y="0"/>
            <a:ext cx="640515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734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5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9" y="940526"/>
            <a:ext cx="3566159" cy="1240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26" y="2204355"/>
            <a:ext cx="3167760" cy="14532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05" y="5454150"/>
            <a:ext cx="2913034" cy="14038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0"/>
            <a:ext cx="12192001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800" b="1" dirty="0" err="1">
                <a:solidFill>
                  <a:schemeClr val="tx1"/>
                </a:solidFill>
                <a:latin typeface="NikoshBAN" panose="02000000000000000000" pitchFamily="2" charset="0"/>
              </a:rPr>
              <a:t>নতুন</a:t>
            </a:r>
            <a:r>
              <a:rPr lang="en-US" altLang="en-US" sz="4800" b="1" dirty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NikoshBAN" panose="02000000000000000000" pitchFamily="2" charset="0"/>
              </a:rPr>
              <a:t>শব্দের</a:t>
            </a:r>
            <a:r>
              <a:rPr lang="en-US" altLang="en-US" sz="4800" b="1" dirty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NikoshBAN" panose="02000000000000000000" pitchFamily="2" charset="0"/>
              </a:rPr>
              <a:t>অর্থ</a:t>
            </a:r>
            <a:endParaRPr lang="en-US" sz="4800" dirty="0"/>
          </a:p>
        </p:txBody>
      </p:sp>
      <p:sp>
        <p:nvSpPr>
          <p:cNvPr id="14" name="Rectangle 13"/>
          <p:cNvSpPr/>
          <p:nvPr/>
        </p:nvSpPr>
        <p:spPr>
          <a:xfrm>
            <a:off x="8242663" y="896983"/>
            <a:ext cx="3849187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খড়ের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স্তুপ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81851" y="2194560"/>
            <a:ext cx="3814354" cy="1240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দেবমন্দিরের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নাচ-গান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0" y="2325188"/>
            <a:ext cx="4310743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২,‘নাটমন্দির’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145177"/>
            <a:ext cx="4153989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‘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বিচুলীগাদা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42663" y="5146766"/>
            <a:ext cx="3949337" cy="16067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৪,হরিনাম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সংকীর্তন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বৈষ্ণব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3557452"/>
            <a:ext cx="4310743" cy="1240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গহনা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 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8294915" y="3709851"/>
            <a:ext cx="3779520" cy="1240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অলংকার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617028"/>
            <a:ext cx="4310743" cy="1240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বোষ্টম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D673518-2137-420D-B66B-CFA497E714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1" y="3773990"/>
            <a:ext cx="3435531" cy="154259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314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1432</Words>
  <Application>Microsoft Office PowerPoint</Application>
  <PresentationFormat>Widescreen</PresentationFormat>
  <Paragraphs>107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151</cp:revision>
  <dcterms:created xsi:type="dcterms:W3CDTF">2020-10-02T07:38:29Z</dcterms:created>
  <dcterms:modified xsi:type="dcterms:W3CDTF">2020-10-07T16:43:33Z</dcterms:modified>
</cp:coreProperties>
</file>