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7" r:id="rId10"/>
    <p:sldId id="269" r:id="rId11"/>
    <p:sldId id="271" r:id="rId12"/>
    <p:sldId id="272" r:id="rId13"/>
    <p:sldId id="273" r:id="rId14"/>
    <p:sldId id="275" r:id="rId15"/>
    <p:sldId id="281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5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60A0D-DF83-4AE7-B0CA-E679AA5A6F3E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2DC41-44DF-48E2-966E-A7EE02F96C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93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2DC41-44DF-48E2-966E-A7EE02F96C0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2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n-BD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2DC41-44DF-48E2-966E-A7EE02F96C0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jpeg"/><Relationship Id="rId5" Type="http://schemas.openxmlformats.org/officeDocument/2006/relationships/image" Target="../media/image6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352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0"/>
            <a:ext cx="9144000" cy="45815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46150" y="6448357"/>
            <a:ext cx="9190149" cy="4476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বুরাইয়া স্কুল এন্ড কলেজ, ছাতক, সুনামগঞ্জ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47500" lnSpcReduction="20000"/>
          </a:bodyPr>
          <a:lstStyle/>
          <a:p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 </a:t>
            </a:r>
            <a:endParaRPr lang="en-US" sz="29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9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 </a:t>
            </a:r>
            <a:r>
              <a:rPr lang="bn-BD" sz="29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রেখাচিত্রে বিশ্লেষণ </a:t>
            </a:r>
            <a:endParaRPr lang="en-US" sz="29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 </a:t>
            </a:r>
            <a:endParaRPr lang="en-US" sz="29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 </a:t>
            </a:r>
            <a:endParaRPr lang="en-US" sz="29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 </a:t>
            </a:r>
            <a:endParaRPr lang="en-US" sz="29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9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 Yদ্রব্য</a:t>
            </a:r>
            <a:endParaRPr lang="en-US" sz="29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 </a:t>
            </a:r>
            <a:r>
              <a:rPr lang="bn-BD" sz="2900" b="1" dirty="0" smtClean="0">
                <a:latin typeface="NikoshBAN" pitchFamily="2" charset="0"/>
                <a:cs typeface="NikoshBAN" pitchFamily="2" charset="0"/>
              </a:rPr>
              <a:t>         A</a:t>
            </a:r>
            <a:endParaRPr lang="en-US" sz="29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                                              </a:t>
            </a:r>
            <a:r>
              <a:rPr lang="en-US" sz="29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সুযোগ</a:t>
            </a:r>
            <a:r>
              <a:rPr lang="en-US" sz="29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ব্যয়</a:t>
            </a:r>
            <a:r>
              <a:rPr lang="en-US" sz="29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29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রেখা</a:t>
            </a:r>
            <a:endParaRPr lang="en-US" sz="29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          </a:t>
            </a:r>
            <a:endParaRPr lang="en-US" sz="29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900" b="1" dirty="0" smtClean="0">
                <a:latin typeface="NikoshBAN" pitchFamily="2" charset="0"/>
                <a:cs typeface="NikoshBAN" pitchFamily="2" charset="0"/>
              </a:rPr>
              <a:t>N </a:t>
            </a:r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 .                   </a:t>
            </a:r>
            <a:r>
              <a:rPr lang="bn-BD" sz="29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2900" b="1" dirty="0" smtClean="0">
                <a:latin typeface="NikoshBAN" pitchFamily="2" charset="0"/>
                <a:cs typeface="NikoshBAN" pitchFamily="2" charset="0"/>
              </a:rPr>
              <a:t>E</a:t>
            </a:r>
            <a:endParaRPr lang="en-US" sz="29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900" b="1" dirty="0" err="1" smtClean="0">
                <a:latin typeface="NikoshBAN" pitchFamily="2" charset="0"/>
                <a:cs typeface="NikoshBAN" pitchFamily="2" charset="0"/>
              </a:rPr>
              <a:t>ত্যাগ</a:t>
            </a:r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        Y</a:t>
            </a:r>
            <a:endParaRPr lang="en-US" sz="29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900" b="1" dirty="0" smtClean="0">
                <a:latin typeface="NikoshBAN" pitchFamily="2" charset="0"/>
                <a:cs typeface="NikoshBAN" pitchFamily="2" charset="0"/>
              </a:rPr>
              <a:t>N</a:t>
            </a:r>
            <a:r>
              <a:rPr lang="bn-BD" sz="2900" b="1" baseline="-250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 .</a:t>
            </a:r>
            <a:r>
              <a:rPr lang="bn-BD" sz="2900" b="1" dirty="0" smtClean="0">
                <a:latin typeface="NikoshBAN" pitchFamily="2" charset="0"/>
                <a:cs typeface="NikoshBAN" pitchFamily="2" charset="0"/>
              </a:rPr>
              <a:t>                               </a:t>
            </a:r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900" b="1" dirty="0" smtClean="0">
                <a:latin typeface="NikoshBAN" pitchFamily="2" charset="0"/>
                <a:cs typeface="NikoshBAN" pitchFamily="2" charset="0"/>
              </a:rPr>
              <a:t> F</a:t>
            </a:r>
            <a:endParaRPr lang="en-US" sz="29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          </a:t>
            </a:r>
            <a:endParaRPr lang="en-US" sz="29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                                       </a:t>
            </a:r>
            <a:r>
              <a:rPr lang="en-US" sz="2900" b="1" dirty="0" err="1" smtClean="0">
                <a:latin typeface="NikoshBAN" pitchFamily="2" charset="0"/>
                <a:cs typeface="NikoshBAN" pitchFamily="2" charset="0"/>
              </a:rPr>
              <a:t>প্রাপ্তি</a:t>
            </a:r>
            <a:endParaRPr lang="en-US" sz="29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                                            X         B</a:t>
            </a:r>
            <a:endParaRPr lang="en-US" sz="29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                                              </a:t>
            </a:r>
            <a:endParaRPr lang="en-US" sz="29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2900" b="1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29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2900" b="1" dirty="0" smtClean="0">
                <a:latin typeface="NikoshBAN" pitchFamily="2" charset="0"/>
                <a:cs typeface="NikoshBAN" pitchFamily="2" charset="0"/>
              </a:rPr>
              <a:t>M  </a:t>
            </a:r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2900" b="1" dirty="0" smtClean="0">
                <a:latin typeface="NikoshBAN" pitchFamily="2" charset="0"/>
                <a:cs typeface="NikoshBAN" pitchFamily="2" charset="0"/>
              </a:rPr>
              <a:t>M</a:t>
            </a:r>
            <a:r>
              <a:rPr lang="bn-BD" sz="2900" b="1" baseline="-250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                 X</a:t>
            </a:r>
            <a:endParaRPr lang="en-US" sz="29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900" b="1" dirty="0" smtClean="0">
                <a:latin typeface="NikoshBAN" pitchFamily="2" charset="0"/>
                <a:cs typeface="NikoshBAN" pitchFamily="2" charset="0"/>
              </a:rPr>
              <a:t>                                   X </a:t>
            </a:r>
            <a:r>
              <a:rPr lang="en-US" sz="2900" b="1" dirty="0" err="1" smtClean="0">
                <a:latin typeface="NikoshBAN" pitchFamily="2" charset="0"/>
                <a:cs typeface="NikoshBAN" pitchFamily="2" charset="0"/>
              </a:rPr>
              <a:t>দ্রব্য</a:t>
            </a:r>
            <a:endParaRPr lang="en-US" sz="29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-153194" y="3733800"/>
            <a:ext cx="289639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95400" y="51816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-609600" y="3352800"/>
            <a:ext cx="3810000" cy="3733800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95400" y="4267200"/>
            <a:ext cx="1676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95400" y="3810000"/>
            <a:ext cx="1295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515394" y="4723606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828800" y="4495800"/>
            <a:ext cx="1371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Isosceles Triangle 17"/>
          <p:cNvSpPr/>
          <p:nvPr/>
        </p:nvSpPr>
        <p:spPr>
          <a:xfrm>
            <a:off x="1981200" y="3962400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2590800" y="4953000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9"/>
          <p:cNvSpPr>
            <a:spLocks noGrp="1" noChangeArrowheads="1"/>
          </p:cNvSpPr>
          <p:nvPr>
            <p:ph sz="half" idx="2"/>
          </p:nvPr>
        </p:nvSpPr>
        <p:spPr bwMode="auto">
          <a:xfrm>
            <a:off x="4648200" y="1600201"/>
            <a:ext cx="4038600" cy="317009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 Y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দ্রব্যের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ত্যাগ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marR="0" lvl="0" indent="1190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Y (ON-ON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)=N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N</a:t>
            </a:r>
          </a:p>
          <a:p>
            <a:pPr marL="0" marR="0" lvl="0" indent="1190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marR="0" lvl="0" indent="1190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Xদ্রব্যের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প্রাপ্তি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</a:p>
          <a:p>
            <a:pPr marL="0" marR="0" lvl="0" indent="1190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X (OM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-OM)=MM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     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pPr marL="0" marR="0" lvl="0" indent="1190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              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                                             	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4800600" y="220980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4800600" y="3429000"/>
            <a:ext cx="3048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Vertical Scroll 15"/>
          <p:cNvSpPr/>
          <p:nvPr/>
        </p:nvSpPr>
        <p:spPr>
          <a:xfrm>
            <a:off x="381000" y="228600"/>
            <a:ext cx="8348472" cy="1295400"/>
          </a:xfrm>
          <a:prstGeom prst="verticalScroll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সুযোগ ব্যয়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Opportunity cost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Curve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057400" y="3429000"/>
            <a:ext cx="7620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796804"/>
              </p:ext>
            </p:extLst>
          </p:nvPr>
        </p:nvGraphicFramePr>
        <p:xfrm>
          <a:off x="4648200" y="4876800"/>
          <a:ext cx="4038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1371600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উৎপাদক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</a:rPr>
                        <a:t>যদি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n-BD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n-BD" sz="2400" b="1" baseline="0" dirty="0" smtClean="0">
                          <a:solidFill>
                            <a:schemeClr val="tx1"/>
                          </a:solidFill>
                        </a:rPr>
                        <a:t>Y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</a:rPr>
                        <a:t>দ্রব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</a:rPr>
                        <a:t>অপেক্ষা</a:t>
                      </a:r>
                      <a:r>
                        <a:rPr lang="bn-BD" sz="2400" b="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bn-BD" sz="2400" b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bn-BD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</a:rPr>
                        <a:t>দ্রবকে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</a:rPr>
                        <a:t>অধিক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</a:rPr>
                        <a:t>প্রয়োজন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</a:rPr>
                        <a:t>মনে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</a:rPr>
                        <a:t>করে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</a:rPr>
                        <a:t>তবে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</a:rPr>
                        <a:t>সে</a:t>
                      </a:r>
                      <a:r>
                        <a:rPr lang="bn-BD" sz="2400" b="1" baseline="0" dirty="0" smtClean="0">
                          <a:solidFill>
                            <a:schemeClr val="tx1"/>
                          </a:solidFill>
                        </a:rPr>
                        <a:t> E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</a:rPr>
                        <a:t>বিন্দু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</a:rPr>
                        <a:t>অপেক্ষা</a:t>
                      </a:r>
                      <a:r>
                        <a:rPr lang="bn-BD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n-BD" sz="2400" b="1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</a:rPr>
                        <a:t>বিন্দুতে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</a:rPr>
                        <a:t>উৎপাদন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</a:rPr>
                        <a:t>নির্ধারন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</a:rPr>
                        <a:t>করতে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</a:rPr>
                        <a:t>পারে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।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build="p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38600" cy="4876800"/>
          </a:xfr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Y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চিত্রে বিশ্লেষণ</a:t>
            </a:r>
            <a:endParaRPr lang="en-US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40 . A   R</a:t>
            </a:r>
          </a:p>
          <a:p>
            <a:pPr>
              <a:buNone/>
            </a:pP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35 .             S</a:t>
            </a:r>
          </a:p>
          <a:p>
            <a:pPr>
              <a:buNone/>
            </a:pP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30 .</a:t>
            </a: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IN" sz="1400" dirty="0" smtClean="0">
                <a:latin typeface="NikoshBAN" pitchFamily="2" charset="0"/>
                <a:cs typeface="NikoshBAN" pitchFamily="2" charset="0"/>
              </a:rPr>
              <a:t>ক্রমবর্ধ্মান সুযোগ ব্যয়</a:t>
            </a:r>
            <a:r>
              <a:rPr lang="bn-BD" sz="1400" dirty="0" smtClean="0">
                <a:latin typeface="NikoshBAN" pitchFamily="2" charset="0"/>
                <a:cs typeface="NikoshBAN" pitchFamily="2" charset="0"/>
              </a:rPr>
              <a:t> রেখা</a:t>
            </a:r>
            <a:r>
              <a:rPr lang="bn-IN" sz="1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4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25 .                     T</a:t>
            </a:r>
          </a:p>
          <a:p>
            <a:pPr>
              <a:buNone/>
            </a:pP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20 .</a:t>
            </a:r>
          </a:p>
          <a:p>
            <a:pPr>
              <a:buNone/>
            </a:pP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15 .                             Q</a:t>
            </a:r>
          </a:p>
          <a:p>
            <a:pPr>
              <a:buNone/>
            </a:pP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10 .</a:t>
            </a:r>
          </a:p>
          <a:p>
            <a:pPr>
              <a:buNone/>
            </a:pP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 5  .</a:t>
            </a:r>
          </a:p>
          <a:p>
            <a:pPr>
              <a:buNone/>
            </a:pP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     .      .      .      .      .      .B              X</a:t>
            </a:r>
          </a:p>
          <a:p>
            <a:pPr>
              <a:buNone/>
            </a:pP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    0    10   20  30  40   50</a:t>
            </a:r>
          </a:p>
          <a:p>
            <a:pPr>
              <a:buNone/>
            </a:pP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                X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দ্রব্য</a:t>
            </a:r>
            <a:endParaRPr lang="en-US" sz="2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438400"/>
          </a:xfrm>
          <a:blipFill>
            <a:blip r:embed="rId3"/>
            <a:tile tx="0" ty="0" sx="100000" sy="100000" flip="none" algn="tl"/>
          </a:blipFill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নির্দিষ্ট হারে কোন দ্রব্যের অতিরিক্ত একক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উৎপাদন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জন্য অপর দ্রব্যের ক্রমান্বয়ে বেশী পরিমান ত্যাগ করা হলে তাকে প্রথম দ্রব্যটির ক্রমবর্ধ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ন সুযোগ ব্যয় বলে </a:t>
            </a:r>
            <a:r>
              <a:rPr lang="hi-IN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5" name="Vertical Scroll 4"/>
          <p:cNvSpPr/>
          <p:nvPr/>
        </p:nvSpPr>
        <p:spPr>
          <a:xfrm>
            <a:off x="304800" y="304800"/>
            <a:ext cx="8424672" cy="1143000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424934"/>
            <a:ext cx="815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ক্রম</a:t>
            </a:r>
            <a:r>
              <a:rPr kumimoji="0" lang="bn-BD" sz="6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বর্ধমান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সুযোগ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ব্যয়</a:t>
            </a:r>
            <a:r>
              <a:rPr lang="bn-BD" sz="60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বিশ্লেষণ</a:t>
            </a:r>
            <a:endParaRPr kumimoji="0" lang="bn-IN" sz="6000" b="0" i="0" u="none" strike="noStrike" cap="none" normalizeH="0" baseline="0" dirty="0" smtClean="0">
              <a:ln>
                <a:noFill/>
              </a:ln>
              <a:effectLst/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rot="5400000" flipH="1" flipV="1">
            <a:off x="-647700" y="3619500"/>
            <a:ext cx="3429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1066800" y="5334000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1066800" y="42672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 flipH="1" flipV="1">
            <a:off x="2133600" y="4800600"/>
            <a:ext cx="1066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1066800" y="35052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 flipH="1" flipV="1">
            <a:off x="1295400" y="4419600"/>
            <a:ext cx="1828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 flipH="1" flipV="1">
            <a:off x="647700" y="4152900"/>
            <a:ext cx="2362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1066800" y="29718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5400000" flipH="1" flipV="1">
            <a:off x="76200" y="3962400"/>
            <a:ext cx="2743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1066800" y="25908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Freeform 129"/>
          <p:cNvSpPr/>
          <p:nvPr/>
        </p:nvSpPr>
        <p:spPr>
          <a:xfrm>
            <a:off x="1084881" y="2433234"/>
            <a:ext cx="1968285" cy="2929180"/>
          </a:xfrm>
          <a:custGeom>
            <a:avLst/>
            <a:gdLst>
              <a:gd name="connsiteX0" fmla="*/ 0 w 1968285"/>
              <a:gd name="connsiteY0" fmla="*/ 0 h 2929180"/>
              <a:gd name="connsiteX1" fmla="*/ 402956 w 1968285"/>
              <a:gd name="connsiteY1" fmla="*/ 185980 h 2929180"/>
              <a:gd name="connsiteX2" fmla="*/ 759417 w 1968285"/>
              <a:gd name="connsiteY2" fmla="*/ 557939 h 2929180"/>
              <a:gd name="connsiteX3" fmla="*/ 1224366 w 1968285"/>
              <a:gd name="connsiteY3" fmla="*/ 1208868 h 2929180"/>
              <a:gd name="connsiteX4" fmla="*/ 1611824 w 1968285"/>
              <a:gd name="connsiteY4" fmla="*/ 1875295 h 2929180"/>
              <a:gd name="connsiteX5" fmla="*/ 1968285 w 1968285"/>
              <a:gd name="connsiteY5" fmla="*/ 2929180 h 2929180"/>
              <a:gd name="connsiteX6" fmla="*/ 1968285 w 1968285"/>
              <a:gd name="connsiteY6" fmla="*/ 2929180 h 2929180"/>
              <a:gd name="connsiteX7" fmla="*/ 1968285 w 1968285"/>
              <a:gd name="connsiteY7" fmla="*/ 2929180 h 2929180"/>
              <a:gd name="connsiteX8" fmla="*/ 1968285 w 1968285"/>
              <a:gd name="connsiteY8" fmla="*/ 2929180 h 2929180"/>
              <a:gd name="connsiteX9" fmla="*/ 1968285 w 1968285"/>
              <a:gd name="connsiteY9" fmla="*/ 2929180 h 2929180"/>
              <a:gd name="connsiteX10" fmla="*/ 1968285 w 1968285"/>
              <a:gd name="connsiteY10" fmla="*/ 2929180 h 2929180"/>
              <a:gd name="connsiteX11" fmla="*/ 1968285 w 1968285"/>
              <a:gd name="connsiteY11" fmla="*/ 2929180 h 292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8285" h="2929180">
                <a:moveTo>
                  <a:pt x="0" y="0"/>
                </a:moveTo>
                <a:cubicBezTo>
                  <a:pt x="138193" y="46495"/>
                  <a:pt x="276387" y="92990"/>
                  <a:pt x="402956" y="185980"/>
                </a:cubicBezTo>
                <a:cubicBezTo>
                  <a:pt x="529525" y="278970"/>
                  <a:pt x="622515" y="387458"/>
                  <a:pt x="759417" y="557939"/>
                </a:cubicBezTo>
                <a:cubicBezTo>
                  <a:pt x="896319" y="728420"/>
                  <a:pt x="1082298" y="989309"/>
                  <a:pt x="1224366" y="1208868"/>
                </a:cubicBezTo>
                <a:cubicBezTo>
                  <a:pt x="1366434" y="1428427"/>
                  <a:pt x="1487838" y="1588576"/>
                  <a:pt x="1611824" y="1875295"/>
                </a:cubicBezTo>
                <a:cubicBezTo>
                  <a:pt x="1735811" y="2162014"/>
                  <a:pt x="1968285" y="2929180"/>
                  <a:pt x="1968285" y="2929180"/>
                </a:cubicBezTo>
                <a:lnTo>
                  <a:pt x="1968285" y="2929180"/>
                </a:lnTo>
                <a:lnTo>
                  <a:pt x="1968285" y="2929180"/>
                </a:lnTo>
                <a:lnTo>
                  <a:pt x="1968285" y="2929180"/>
                </a:lnTo>
                <a:lnTo>
                  <a:pt x="1968285" y="2929180"/>
                </a:lnTo>
                <a:lnTo>
                  <a:pt x="1968285" y="2929180"/>
                </a:lnTo>
                <a:lnTo>
                  <a:pt x="1968285" y="292918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Straight Arrow Connector 132"/>
          <p:cNvCxnSpPr/>
          <p:nvPr/>
        </p:nvCxnSpPr>
        <p:spPr>
          <a:xfrm>
            <a:off x="1981200" y="3124200"/>
            <a:ext cx="381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4648200" y="4191000"/>
            <a:ext cx="41148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6" name="Rectangle 92"/>
          <p:cNvSpPr>
            <a:spLocks noChangeArrowheads="1"/>
          </p:cNvSpPr>
          <p:nvPr/>
        </p:nvSpPr>
        <p:spPr bwMode="auto">
          <a:xfrm>
            <a:off x="4800600" y="4221778"/>
            <a:ext cx="3886200" cy="2246769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প্রদত্ত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রেখা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চিত্রে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দেখা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যায়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X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দ্রব্যের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প্রতিবারই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একই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পরিমান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উৎপাদন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বৃদ্ধির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জন্য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Y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দ্রব্যের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উৎপাদন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ক্রমশ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বেশী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পরিমান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ত্যাগ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করতে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হচ্ছে</a:t>
            </a:r>
            <a:r>
              <a:rPr kumimoji="0" lang="hi-IN" sz="2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।</a:t>
            </a:r>
            <a:endParaRPr kumimoji="0" lang="hi-IN" sz="2800" b="0" i="0" u="none" strike="noStrike" cap="none" normalizeH="0" baseline="0" dirty="0" smtClean="0">
              <a:ln>
                <a:noFill/>
              </a:ln>
              <a:effectLst/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028700" y="3238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952500" y="3924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524000" y="49530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905000" y="49530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286000" y="4953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1104900" y="2781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1025" grpId="0"/>
      <p:bldP spid="11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bn-BD" sz="2000" dirty="0" smtClean="0"/>
              <a:t>Y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দ্রব্য                   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রেখাচিত্রে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endParaRPr lang="bn-BD" sz="2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.</a:t>
            </a:r>
          </a:p>
          <a:p>
            <a:pPr>
              <a:buNone/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     </a:t>
            </a:r>
          </a:p>
          <a:p>
            <a:pPr>
              <a:buNone/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    16  .           A</a:t>
            </a:r>
          </a:p>
          <a:p>
            <a:pPr>
              <a:buNone/>
            </a:pPr>
            <a:endParaRPr lang="bn-BD" sz="24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     12  .            . R</a:t>
            </a:r>
          </a:p>
          <a:p>
            <a:pPr>
              <a:buNone/>
            </a:pPr>
            <a:endParaRPr lang="bn-BD" sz="24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      9 .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ক্র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মহ্রাসমান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সুযোগ ব্যয়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24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24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 6 .                       S</a:t>
            </a:r>
          </a:p>
          <a:p>
            <a:pPr>
              <a:buNone/>
            </a:pPr>
            <a:endParaRPr lang="bn-BD" sz="24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         3 .                              .   T                            </a:t>
            </a:r>
          </a:p>
          <a:p>
            <a:pPr>
              <a:buNone/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B</a:t>
            </a:r>
          </a:p>
          <a:p>
            <a:pPr>
              <a:buNone/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         .        .        .        .        .        .</a:t>
            </a:r>
          </a:p>
          <a:p>
            <a:pPr>
              <a:buNone/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        0        2       4       6       8     10</a:t>
            </a:r>
          </a:p>
          <a:p>
            <a:pPr>
              <a:buNone/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                            X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দ্রব্য</a:t>
            </a:r>
            <a:endParaRPr lang="bn-BD" sz="2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5029199"/>
          </a:xfr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 fontScale="62500" lnSpcReduction="20000"/>
          </a:bodyPr>
          <a:lstStyle/>
          <a:p>
            <a:pPr rtl="1"/>
            <a:r>
              <a:rPr lang="bn-IN" sz="6900" dirty="0" smtClean="0">
                <a:latin typeface="NikoshBAN" pitchFamily="2" charset="0"/>
                <a:cs typeface="NikoshBAN" pitchFamily="2" charset="0"/>
              </a:rPr>
              <a:t>নির্দিষ্ট হারে কোন দ্রব্যের অতিরিক্ত একক </a:t>
            </a:r>
            <a:r>
              <a:rPr lang="bn-BD" sz="6900" dirty="0" smtClean="0">
                <a:latin typeface="NikoshBAN" pitchFamily="2" charset="0"/>
                <a:cs typeface="NikoshBAN" pitchFamily="2" charset="0"/>
              </a:rPr>
              <a:t>উৎপাদনের </a:t>
            </a:r>
            <a:r>
              <a:rPr lang="bn-IN" sz="6900" dirty="0" smtClean="0">
                <a:latin typeface="NikoshBAN" pitchFamily="2" charset="0"/>
                <a:cs typeface="NikoshBAN" pitchFamily="2" charset="0"/>
              </a:rPr>
              <a:t>জন্য অপর দ্রব্যের ক্রমান্বয়ে </a:t>
            </a:r>
            <a:r>
              <a:rPr lang="bn-BD" sz="6900" dirty="0" smtClean="0">
                <a:latin typeface="NikoshBAN" pitchFamily="2" charset="0"/>
                <a:cs typeface="NikoshBAN" pitchFamily="2" charset="0"/>
              </a:rPr>
              <a:t>কম </a:t>
            </a:r>
            <a:r>
              <a:rPr lang="bn-IN" sz="6900" dirty="0" smtClean="0">
                <a:latin typeface="NikoshBAN" pitchFamily="2" charset="0"/>
                <a:cs typeface="NikoshBAN" pitchFamily="2" charset="0"/>
              </a:rPr>
              <a:t>পরিমান ত্যাগ করা হলে তাকে প্রথম দ্রব্যটির </a:t>
            </a:r>
            <a:r>
              <a:rPr lang="bn-IN" sz="4600" dirty="0" smtClean="0">
                <a:latin typeface="NikoshBAN" pitchFamily="2" charset="0"/>
                <a:cs typeface="NikoshBAN" pitchFamily="2" charset="0"/>
              </a:rPr>
              <a:t>ক্র</a:t>
            </a:r>
            <a:r>
              <a:rPr lang="bn-BD" sz="4600" dirty="0" smtClean="0">
                <a:latin typeface="NikoshBAN" pitchFamily="2" charset="0"/>
                <a:cs typeface="NikoshBAN" pitchFamily="2" charset="0"/>
              </a:rPr>
              <a:t>মহ্রাসমান </a:t>
            </a:r>
            <a:r>
              <a:rPr lang="bn-IN" sz="4600" dirty="0" smtClean="0">
                <a:latin typeface="NikoshBAN" pitchFamily="2" charset="0"/>
                <a:cs typeface="NikoshBAN" pitchFamily="2" charset="0"/>
              </a:rPr>
              <a:t>সুযোগ ব্যয় বলে </a:t>
            </a:r>
            <a:r>
              <a:rPr lang="hi-IN" sz="4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hi-IN" dirty="0" smtClean="0"/>
              <a:t> </a:t>
            </a:r>
            <a:endParaRPr lang="en-US" dirty="0"/>
          </a:p>
        </p:txBody>
      </p:sp>
      <p:sp>
        <p:nvSpPr>
          <p:cNvPr id="5" name="Vertical Scroll 4"/>
          <p:cNvSpPr/>
          <p:nvPr/>
        </p:nvSpPr>
        <p:spPr>
          <a:xfrm>
            <a:off x="457200" y="304800"/>
            <a:ext cx="8348472" cy="1143000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33400" y="471845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ক্রমহ্রাসমান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সুযোগ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ব্যয়</a:t>
            </a:r>
            <a:r>
              <a:rPr lang="bn-BD" sz="4800" dirty="0" smtClean="0">
                <a:latin typeface="Nirmala UI" pitchFamily="34" charset="0"/>
                <a:ea typeface="Calibri" pitchFamily="34" charset="0"/>
                <a:cs typeface="Nirmala UI" pitchFamily="34" charset="0"/>
              </a:rPr>
              <a:t> বিশ্লেষণ</a:t>
            </a:r>
            <a:endParaRPr kumimoji="0" lang="bn-IN" sz="4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724400" y="4961930"/>
            <a:ext cx="388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প্র</a:t>
            </a:r>
            <a:endParaRPr kumimoji="0" lang="hi-IN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4953000"/>
            <a:ext cx="2895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-419100" y="33909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685800" y="3962400"/>
            <a:ext cx="1981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43000" y="2971800"/>
            <a:ext cx="533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1714500" y="4457700"/>
            <a:ext cx="990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143000" y="3962400"/>
            <a:ext cx="1066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143000" y="4419600"/>
            <a:ext cx="152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2400300" y="4686300"/>
            <a:ext cx="533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 rot="10016009">
            <a:off x="1485943" y="-694063"/>
            <a:ext cx="3492792" cy="5456092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1981200" y="3505200"/>
            <a:ext cx="22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1066800" y="3505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257300" y="42291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828800" y="4724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362200" y="47244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রেখা চিত্রে বিশ্লেষণঃ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073525"/>
          </a:xfr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>
              <a:buNone/>
            </a:pP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Y দ্রব্য       A</a:t>
            </a:r>
          </a:p>
          <a:p>
            <a:pPr>
              <a:buNone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8  .           R</a:t>
            </a:r>
          </a:p>
          <a:p>
            <a:pPr>
              <a:buNone/>
            </a:pP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        </a:t>
            </a:r>
            <a:endParaRPr lang="en-US" sz="20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      6  .                     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 S</a:t>
            </a:r>
            <a:endParaRPr lang="bn-BD" sz="20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0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      4 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.                                    T</a:t>
            </a:r>
          </a:p>
          <a:p>
            <a:pPr>
              <a:buNone/>
            </a:pPr>
            <a:endParaRPr lang="en-US" sz="20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2  .                                      Q                                           </a:t>
            </a:r>
          </a:p>
          <a:p>
            <a:pPr>
              <a:buNone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B</a:t>
            </a:r>
          </a:p>
          <a:p>
            <a:pPr>
              <a:buNone/>
            </a:pP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          .        .        .         .        .  </a:t>
            </a:r>
          </a:p>
          <a:p>
            <a:pPr>
              <a:buNone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        0       2        4       6   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 8 X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দ্রব্য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ব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র্ণনা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092325"/>
          </a:xfrm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rtl="1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নির্দিষ্ট হারে কোন দ্রব্যের অতিরিক্ত একক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উৎপাদনের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জন্য অপর দ্রব্যের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একই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পরিমান ত্যাগ করা হলে তাকে প্রথম দ্রব্যটির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স্থির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সুযোগ ব্যয় বলে </a:t>
            </a:r>
            <a:r>
              <a:rPr lang="hi-IN" dirty="0" smtClean="0"/>
              <a:t>।</a:t>
            </a:r>
            <a:endParaRPr lang="en-US" dirty="0"/>
          </a:p>
        </p:txBody>
      </p:sp>
      <p:sp>
        <p:nvSpPr>
          <p:cNvPr id="7" name="Vertical Scroll 6"/>
          <p:cNvSpPr/>
          <p:nvPr/>
        </p:nvSpPr>
        <p:spPr>
          <a:xfrm>
            <a:off x="228600" y="228600"/>
            <a:ext cx="8610600" cy="12192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119390"/>
            <a:ext cx="8229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স্থির</a:t>
            </a:r>
            <a:r>
              <a:rPr kumimoji="0" lang="en-US" sz="8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8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সুযোগ</a:t>
            </a:r>
            <a:r>
              <a:rPr kumimoji="0" lang="en-US" sz="8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8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ব্যয়</a:t>
            </a:r>
            <a:endParaRPr kumimoji="0" lang="bn-IN" sz="8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95400" y="5715000"/>
            <a:ext cx="3048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-342900" y="4076700"/>
            <a:ext cx="327739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1638300" y="2857500"/>
            <a:ext cx="2438400" cy="2362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95400" y="5029200"/>
            <a:ext cx="2514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390106" y="5372100"/>
            <a:ext cx="686594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95400" y="4343400"/>
            <a:ext cx="1905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2438400" y="5029200"/>
            <a:ext cx="1371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95400" y="3733800"/>
            <a:ext cx="1295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1553705" y="4726983"/>
            <a:ext cx="1948912" cy="2712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609600" y="4419600"/>
            <a:ext cx="2590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295400" y="3124200"/>
            <a:ext cx="609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12606"/>
              </p:ext>
            </p:extLst>
          </p:nvPr>
        </p:nvGraphicFramePr>
        <p:xfrm>
          <a:off x="4724400" y="4419600"/>
          <a:ext cx="39624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</a:tblGrid>
              <a:tr h="1828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1" kern="1200" dirty="0" smtClean="0">
                          <a:solidFill>
                            <a:schemeClr val="lt1"/>
                          </a:solidFill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প্রদত্ত রেখা চিত্রে দেখা যায় , X দ্রব্যের প্রতিবারই একই পরিমান উৎপাদন বৃদ্ধির জন্য Y দ্রব্যের উৎপাদন ক্রমশ একই পরিমান ত্যাগ করতে হচ্ছে</a:t>
                      </a:r>
                      <a:r>
                        <a:rPr lang="hi-IN" sz="2800" b="1" kern="1200" dirty="0" smtClean="0">
                          <a:solidFill>
                            <a:schemeClr val="lt1"/>
                          </a:solidFill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 ।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latin typeface="NikoshBAN" pitchFamily="2" charset="0"/>
                        <a:ea typeface="+mn-ea"/>
                        <a:cs typeface="NikoshBAN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rot="5400000">
            <a:off x="1409700" y="34671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1409700" y="40767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1409700" y="4762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057400" y="5410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667000" y="5410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276600" y="5410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FC000"/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মূল্যায়ণ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txBody>
          <a:bodyPr>
            <a:normAutofit fontScale="85000" lnSpcReduction="20000"/>
          </a:bodyPr>
          <a:lstStyle/>
          <a:p>
            <a:endParaRPr lang="bn-BD" sz="33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বেকারত্ব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নির্দেশক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বিন্দুটি</a:t>
            </a:r>
            <a:r>
              <a:rPr lang="bn-BD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bn-BD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রেখার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3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0" indent="0">
              <a:buNone/>
            </a:pP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ডানদিকে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বাহিরে</a:t>
            </a:r>
            <a:r>
              <a:rPr lang="bn-BD" sz="33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খ)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রেখার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কৌণিক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3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রেখার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ভিতরে</a:t>
            </a:r>
            <a:endParaRPr lang="en-US" sz="33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 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রেখার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হ’ল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-ক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বিন্দুর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উত্তল</a:t>
            </a:r>
            <a:r>
              <a:rPr lang="bn-BD" sz="33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খ)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বিন্দুর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অবতল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নিম্নগামী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bn-BD" sz="33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ঘ)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ঊর্ধগামী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endParaRPr lang="en-US" sz="33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219200"/>
            <a:ext cx="8229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1295400"/>
            <a:ext cx="8229600" cy="707886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সাধারণ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বহুনির্বাচনি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প্রশ্ন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(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Simpl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MCQ)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10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সৃজনশীল প্রশ্ন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(CQ)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4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Y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দ্রব্য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A          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.  B</a:t>
            </a:r>
          </a:p>
          <a:p>
            <a:pPr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                               .   E</a:t>
            </a:r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b="1" dirty="0" smtClean="0">
                <a:latin typeface="NikoshBAN" pitchFamily="2" charset="0"/>
                <a:cs typeface="NikoshBAN" pitchFamily="2" charset="0"/>
              </a:rPr>
              <a:t>                             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.  C           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</a:t>
            </a: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.        .       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.       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  . D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0                         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X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দ্রব্য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blipFill>
            <a:blip r:embed="rId5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প্রশ্নগুলোর উত্তর দাওঃ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blipFill>
            <a:blip r:embed="rId6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উদ্ভব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উদ্দীপকে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বিন্দুগুলোর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তাৎপর্য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সাহায়্যে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ধারনাটি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-305594" y="3810000"/>
            <a:ext cx="259159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90600" y="5105400"/>
            <a:ext cx="3048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-1371600" y="3276600"/>
            <a:ext cx="4800600" cy="3581400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00600"/>
            <a:ext cx="9144000" cy="1371600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8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ধন্যবাদ</a:t>
            </a:r>
            <a:endParaRPr lang="en-US" sz="8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flipV="1">
            <a:off x="1792288" y="6172200"/>
            <a:ext cx="5486400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026" name="Picture 2" descr="C:\Users\pcmc\Pictures\Saved Pictures\images (26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2667" r="12667"/>
          <a:stretch>
            <a:fillRect/>
          </a:stretch>
        </p:blipFill>
        <p:spPr bwMode="auto">
          <a:xfrm>
            <a:off x="0" y="0"/>
            <a:ext cx="9144000" cy="472757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291841" y="2967335"/>
            <a:ext cx="2560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ধন্যবাদ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11803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362200"/>
            <a:ext cx="4495800" cy="4495800"/>
          </a:xfrm>
          <a:blipFill>
            <a:blip r:embed="rId2"/>
            <a:tile tx="0" ty="0" sx="100000" sy="100000" flip="none" algn="tl"/>
          </a:blip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মোঃহাবিবুর রহমান</a:t>
            </a:r>
          </a:p>
          <a:p>
            <a:pPr marL="0" indent="0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   সিনিয়র শিক্ষক</a:t>
            </a:r>
          </a:p>
          <a:p>
            <a:pPr marL="0" indent="0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বুরাইয়া স্কুল এন্ড কলেজ,ছাতক,সুনামগঞ্জ ।</a:t>
            </a:r>
          </a:p>
          <a:p>
            <a:pPr marL="0" indent="0">
              <a:buNone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E-mail:</a:t>
            </a:r>
          </a:p>
          <a:p>
            <a:pPr marL="0" indent="0">
              <a:buNone/>
            </a:pP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mdhabib10880@gmail.com</a:t>
            </a:r>
            <a:endParaRPr lang="bn-BD" sz="18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419600" cy="4495800"/>
          </a:xfrm>
          <a:solidFill>
            <a:srgbClr val="92D05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শ্রেণিঃএকাদশ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বিষয়ঃঅর্থনীতি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অধ্যায়ঃপ্রথম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মৌলিক অর্থনৈতিক সমস্যা এবং সমাধান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Basic Economic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Problms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and Remedies</a:t>
            </a:r>
          </a:p>
          <a:p>
            <a:endParaRPr lang="en-US" dirty="0"/>
          </a:p>
        </p:txBody>
      </p:sp>
      <p:sp>
        <p:nvSpPr>
          <p:cNvPr id="6" name="Vertical Scroll 5"/>
          <p:cNvSpPr/>
          <p:nvPr/>
        </p:nvSpPr>
        <p:spPr>
          <a:xfrm>
            <a:off x="-152400" y="228600"/>
            <a:ext cx="9296400" cy="1143000"/>
          </a:xfrm>
          <a:prstGeom prst="verticalScroll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371600"/>
            <a:ext cx="4495800" cy="990600"/>
          </a:xfrm>
          <a:prstGeom prst="rect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8200" y="1371600"/>
            <a:ext cx="4495800" cy="990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38400"/>
            <a:ext cx="7772400" cy="33305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57200"/>
            <a:ext cx="7772400" cy="15001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Vertical Scroll 3"/>
          <p:cNvSpPr/>
          <p:nvPr/>
        </p:nvSpPr>
        <p:spPr>
          <a:xfrm>
            <a:off x="609600" y="457200"/>
            <a:ext cx="7772400" cy="1447800"/>
          </a:xfrm>
          <a:prstGeom prst="verticalScroll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838200" y="2590800"/>
            <a:ext cx="7467600" cy="3124200"/>
          </a:xfrm>
          <a:prstGeom prst="bevel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উৎপাদন সম্ভাবনা রেখা   ও   সুযোগ ব্যয়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Vertical Scroll 3"/>
          <p:cNvSpPr/>
          <p:nvPr/>
        </p:nvSpPr>
        <p:spPr>
          <a:xfrm>
            <a:off x="-76200" y="304800"/>
            <a:ext cx="9220200" cy="1219200"/>
          </a:xfrm>
          <a:prstGeom prst="verticalScroll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/>
              <a:t>শিখন ফল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2851817" y="457200"/>
            <a:ext cx="3440365" cy="1323439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76400"/>
            <a:ext cx="9144000" cy="5181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পূর্ণ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নিয়োগ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বেকারত্ব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bn-BD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ত্যাগের পরিমান ও প্রাপ্তির পরিমান জানতে পার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বে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Wingdings" pitchFamily="2" charset="2"/>
              <a:buChar char="Ø"/>
            </a:pP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সীমিত উপকরনের মাধ্যমে কোন দ্রব্যের কি পরিমান উৎপাদন করা লাভজনক তা জানতে পার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733800" y="1082934"/>
            <a:ext cx="5410200" cy="452431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বিদ্যমান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প্রযুক্তি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নির্দির্ষ্ট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পরিমা</a:t>
            </a:r>
            <a:r>
              <a:rPr kumimoji="0" lang="bn-BD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ণ</a:t>
            </a:r>
            <a:r>
              <a:rPr kumimoji="0" lang="bn-BD" sz="2400" b="0" i="0" u="none" strike="noStrike" cap="none" normalizeH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সম্পদ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দ্বারা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উৎপাদিত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দুটি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দ্রব্যের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সম্ভাব্য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বিভিন্ন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সংমিশ্র</a:t>
            </a:r>
            <a:r>
              <a:rPr kumimoji="0" lang="bn-BD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ণ</a:t>
            </a:r>
            <a:r>
              <a:rPr kumimoji="0" lang="bn-BD" sz="2400" b="0" i="0" u="none" strike="noStrike" cap="none" normalizeH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রেখার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বিভিন্ন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বিন্দুতে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দে</a:t>
            </a:r>
            <a:r>
              <a:rPr lang="bn-BD" sz="24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খা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,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তাকে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উৎপাদন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সম্ভাবনা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রেখা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বলে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।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সম্পদের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দুস্প্রাপ্যতা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অভাবের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নির্বাচন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সমস্যা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দুটি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বিশ্লেষ</a:t>
            </a:r>
            <a:r>
              <a:rPr lang="bn-BD" sz="24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ণে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র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ক্ষেত্রে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উৎপাদন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সম্ভাবনা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রেখা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ব্যবহার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।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সমাজের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বিদ্যমান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অপ্রচুর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সম্পদ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দ্বারা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কোন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দ্রব্যের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পরিমান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উৎপাদন</a:t>
            </a:r>
            <a:r>
              <a:rPr kumimoji="0" lang="bn-BD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যায়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তাও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রেখার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সাহায্যে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দেখানো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যায়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।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এজন্য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রেখাকে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সীমান্ত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রেখাও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বলে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NikoshBAN" pitchFamily="2" charset="0"/>
              <a:cs typeface="NikoshBAN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সুতরাং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বলা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যায়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উৎপাদন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সম্ভাবনা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রেখা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হ’ল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এমন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একটি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রেখা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প্রতিটি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বিন্দুতে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নির্দিষ্ট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পরিমা</a:t>
            </a:r>
            <a:r>
              <a:rPr kumimoji="0" lang="bn-BD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্ণ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সম্পদ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চলতি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প্রযুক্তি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সাপেক্ষে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দুটি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উৎপন্ন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দ্রব্যের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সর্বোচ্চ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উৎপাদন</a:t>
            </a:r>
            <a:r>
              <a:rPr kumimoji="0" lang="bn-BD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-</a:t>
            </a:r>
            <a:r>
              <a:rPr lang="bn-BD" sz="24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এর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বিভিন্ন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সংমি</a:t>
            </a:r>
            <a:r>
              <a:rPr lang="bn-BD" sz="24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শ্রণ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নির্দেশ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pcmc\Pictures\download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90601"/>
            <a:ext cx="3429000" cy="3048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4" name="Picture 3" descr="C:\Users\pcmc\Downloads\download (1)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38600"/>
            <a:ext cx="3429000" cy="25908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উৎপাদন সম্ভাবনা রেখা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531620" y="3223101"/>
          <a:ext cx="6080760" cy="1280160"/>
        </p:xfrm>
        <a:graphic>
          <a:graphicData uri="http://schemas.openxmlformats.org/drawingml/2006/table">
            <a:tbl>
              <a:tblPr/>
              <a:tblGrid>
                <a:gridCol w="2026920"/>
                <a:gridCol w="2026920"/>
                <a:gridCol w="2026920"/>
              </a:tblGrid>
              <a:tr h="0"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সংমিশ্রন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X(ধান)/ দ্রব্য(একক)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Y(পাট)/ দ্রব্য(একক)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A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00একক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100 একক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C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50একক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90 একক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D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75একক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75একক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E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90একক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50একক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B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100একক</a:t>
                      </a:r>
                      <a:endParaRPr lang="en-US" sz="360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0" marR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dirty="0">
                          <a:solidFill>
                            <a:srgbClr val="C00000"/>
                          </a:solidFill>
                          <a:latin typeface="Nirmala UI"/>
                          <a:ea typeface="Calibri"/>
                        </a:rPr>
                        <a:t>00একক</a:t>
                      </a:r>
                      <a:endParaRPr lang="en-US" sz="3600" dirty="0">
                        <a:solidFill>
                          <a:srgbClr val="00B0F0"/>
                        </a:solidFill>
                        <a:latin typeface="Nirmala U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Vertical Scroll 3"/>
          <p:cNvSpPr/>
          <p:nvPr/>
        </p:nvSpPr>
        <p:spPr>
          <a:xfrm>
            <a:off x="457200" y="228600"/>
            <a:ext cx="8570890" cy="1219200"/>
          </a:xfrm>
          <a:prstGeom prst="vertic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0152" y="346968"/>
            <a:ext cx="90280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উৎপাদন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সম্ভাবনা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তালিকা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/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সূচীর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মাধ্যমে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দেখানো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হ’ল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631431"/>
              </p:ext>
            </p:extLst>
          </p:nvPr>
        </p:nvGraphicFramePr>
        <p:xfrm>
          <a:off x="90152" y="1447800"/>
          <a:ext cx="8229600" cy="510305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407778"/>
                <a:gridCol w="2827214"/>
                <a:gridCol w="2994608"/>
              </a:tblGrid>
              <a:tr h="871028"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সংমিশ্রন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X(ধান)/ দ্রব্য(একক)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Y(পাট)/ দ্রব্য(একক)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  <a:tr h="801154"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A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00একক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100 একক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  <a:tr h="801154"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C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50একক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90 একক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  <a:tr h="801154"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3600">
                          <a:latin typeface="NikoshBAN" pitchFamily="2" charset="0"/>
                          <a:cs typeface="NikoshBAN" pitchFamily="2" charset="0"/>
                        </a:rPr>
                        <a:t>D</a:t>
                      </a:r>
                      <a:endParaRPr lang="en-US" sz="3600">
                        <a:solidFill>
                          <a:schemeClr val="tx1"/>
                        </a:solidFill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75একক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75একক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  <a:tr h="801154"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3600">
                          <a:latin typeface="NikoshBAN" pitchFamily="2" charset="0"/>
                          <a:cs typeface="NikoshBAN" pitchFamily="2" charset="0"/>
                        </a:rPr>
                        <a:t>E</a:t>
                      </a:r>
                      <a:endParaRPr lang="en-US" sz="3600">
                        <a:solidFill>
                          <a:schemeClr val="tx1"/>
                        </a:solidFill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90একক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50একক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  <a:tr h="801154"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B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100একক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0" marR="0" lvl="0" indent="11874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3600" dirty="0">
                          <a:latin typeface="NikoshBAN" pitchFamily="2" charset="0"/>
                          <a:cs typeface="NikoshBAN" pitchFamily="2" charset="0"/>
                        </a:rPr>
                        <a:t>00একক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28600" y="-93821"/>
            <a:ext cx="8686800" cy="67403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প্রদত্ত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সূচীতে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দেখা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যায়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,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একটি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দেশের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সব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সম্পদ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ধান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বা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X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দ্রব্য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উৎপাদনে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নিয়োগ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করলে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100একক X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দ্রব্য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এবং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পাট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বা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Y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দ্রব্য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উৎপাদনে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নিয়োগ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করলে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100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একক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Y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দ্রব্য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উৎপাদন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সম্ভব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hi-IN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কিন্তু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দেশটির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জনগনের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উভয়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দ্রব্য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প্রয়োজন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hi-IN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তাই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আ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লোচ্য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দেশটি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তার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নির্দিষ্ট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পরিমান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সম্পদ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ও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বিদ্যমান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প্রযুক্তি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দ্বারা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সূচীর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যে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কোন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একটি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সমন্বয়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উৎপাদন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উৎপাদন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করতে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পারে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bn-BD" sz="48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</a:t>
            </a:r>
            <a:endParaRPr kumimoji="0" lang="hi-IN" sz="4800" b="0" i="0" u="none" strike="noStrike" cap="none" normalizeH="0" baseline="0" dirty="0" smtClean="0">
              <a:ln>
                <a:noFill/>
              </a:ln>
              <a:effectLst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381000" y="1600200"/>
            <a:ext cx="8686800" cy="45259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	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রেখাচিত্রে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বিশ্লেষণ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দ্রব্য (পাট)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100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                                	K.               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অ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-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অর্জন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যোগ্য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                                        C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90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.                . F                         	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সম্পদের কাংখিত ব্যবহার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হবে না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           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75                                             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                                                                    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উৎপাদ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ন  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সম্ভাবনা রেখা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50                                                               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 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                                                                    B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0          25            50         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75      90 100           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                            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দ্রব্য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(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ধান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495300" y="3619500"/>
            <a:ext cx="3200400" cy="762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66800" y="5257800"/>
            <a:ext cx="35052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-1524000" y="2362200"/>
            <a:ext cx="5334000" cy="6019800"/>
          </a:xfrm>
          <a:prstGeom prst="arc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066800" y="4267200"/>
            <a:ext cx="2514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66800" y="3581400"/>
            <a:ext cx="22098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401094" y="4381500"/>
            <a:ext cx="1675606" cy="76994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086100" y="4762500"/>
            <a:ext cx="990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1219200" y="3962400"/>
            <a:ext cx="2514600" cy="762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143000" y="2743200"/>
            <a:ext cx="1371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352800" y="2438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828800" y="3124200"/>
            <a:ext cx="1447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352800" y="3733800"/>
            <a:ext cx="533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Vertical Scroll 39"/>
          <p:cNvSpPr/>
          <p:nvPr/>
        </p:nvSpPr>
        <p:spPr>
          <a:xfrm>
            <a:off x="0" y="0"/>
            <a:ext cx="9144000" cy="1295400"/>
          </a:xfrm>
          <a:prstGeom prst="vertic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উৎপাদ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  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সম্ভাবনা রেখা চিত্রে বিশ্লেষণ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677345"/>
              </p:ext>
            </p:extLst>
          </p:nvPr>
        </p:nvGraphicFramePr>
        <p:xfrm>
          <a:off x="6019800" y="1600200"/>
          <a:ext cx="3276601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1"/>
              </a:tblGrid>
              <a:tr h="4445000"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প্রদত্ত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সুচীর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উপর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ভিত্তি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করে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উৎপাদন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সম্ভাবনা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রেখা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AB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অংকন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করা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হয়েছে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।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এই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রেখার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উপর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C, D ও  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বিন্দু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গুলো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X ও Y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দ্রব্যের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তিনটি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সংমিশ্রন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নির্দেশ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করে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।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উল্লেখ্য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যে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AB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উৎপাদন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সম্ভাবনা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রেখার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বাহিরে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K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বিন্দুতে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উৎপাদন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অ-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অর্জন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যোগ্য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।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কারন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সম্পদের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সীমাবদ্ধতার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জন্য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তা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সম্ভব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নয়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। F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বিন্দুতে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উৎপাদন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সম্ভব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তবে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এক্ষেত্রে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প্রাপ্ত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সম্পদের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পূর্ণ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ব্যবহার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হবে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না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NikoshBAN" pitchFamily="2" charset="0"/>
                          <a:ea typeface="Calibri" pitchFamily="34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03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143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Vertical Scroll 4"/>
          <p:cNvSpPr/>
          <p:nvPr/>
        </p:nvSpPr>
        <p:spPr>
          <a:xfrm>
            <a:off x="685800" y="457200"/>
            <a:ext cx="7738872" cy="762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228601"/>
            <a:ext cx="7772400" cy="129539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10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সুযোগ ব্যয়</a:t>
            </a:r>
            <a:r>
              <a:rPr kumimoji="0" lang="en-US" sz="10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/>
            </a:r>
            <a:br>
              <a:rPr kumimoji="0" lang="en-US" sz="10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kumimoji="0" lang="bn-BD" sz="10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Opportunity cost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Bevel 6"/>
          <p:cNvSpPr/>
          <p:nvPr/>
        </p:nvSpPr>
        <p:spPr>
          <a:xfrm>
            <a:off x="762000" y="1676400"/>
            <a:ext cx="7696200" cy="48768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219200" y="2379822"/>
            <a:ext cx="6705600" cy="34778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90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সম্পদের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দুস্প্রাপ্যতা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এবং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অভাবের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নির্বাচন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থেকে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সুযোগ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ব্যয়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ধারনাটির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উদ্ভব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।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একটি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দ্রব্যের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অতিরিক্ত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এক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একক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উৎপাদন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লাভের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জন্য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অন্য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দ্রব্যের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পরিমান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উৎপাদন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ছেড়ে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দিতে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সেটাই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প্রথম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দ্রব্যের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সুযোগ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ব্যয়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hi-IN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অর্থা</a:t>
            </a:r>
            <a:r>
              <a:rPr lang="en-US" sz="20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ৎ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ত্যাগকৃত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সুযোগই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সুযোগ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ব্যয়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hi-IN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মানুষ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তার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সব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কিছুই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একই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সাথে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পেতে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পারে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hi-IN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ও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সম্পদের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সল্পতা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পছন্দের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ক্ষেত্রে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বাধার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সৃষ্টি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hi-IN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একটি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পেতে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চাইলে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আর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একটি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হাত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ছাডা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হয়ে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যায়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hi-IN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NikoshBAN" pitchFamily="2" charset="0"/>
              <a:cs typeface="NikoshBAN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অতএব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বলা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যায়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একটি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পছন্দ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পূরন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করতে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গিয়ে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পরিবর্তে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সর্বোত্তম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যে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পছন্দটি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ত্যাগ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করতে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সেই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ত্যাগকৃত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পছন্দ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সুযোগকে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প্রথম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দ্রব্যটির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সুযোগ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ব্যয়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বলে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hi-IN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NikoshBAN" pitchFamily="2" charset="0"/>
              <a:cs typeface="NikoshBAN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উদাহরনঃ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এক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একর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জমিতে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ধান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চাষ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হলে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৪০মন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ধান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অথবা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তার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পরিবর্তে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পাট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চাষ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হলে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৩০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মন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পাট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উৎপাদিত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hi-IN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এক্ষেত্রে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ধান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চাষ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হলে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তার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সুযোগ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ব্যয়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হবে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৩০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মন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পাট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hi-IN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আবার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পাট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চাষ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করা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হলে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তার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সুযোগ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ব্যয়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হবে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৪০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মন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ধান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hi-IN" sz="20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</a:t>
            </a:r>
            <a:endParaRPr kumimoji="0" lang="hi-IN" sz="2000" b="0" i="0" u="none" strike="noStrike" cap="none" normalizeH="0" baseline="0" dirty="0" smtClean="0">
              <a:ln>
                <a:noFill/>
              </a:ln>
              <a:effectLst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457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979</Words>
  <Application>Microsoft Office PowerPoint</Application>
  <PresentationFormat>On-screen Show (4:3)</PresentationFormat>
  <Paragraphs>194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শুভেচ্ছা ও 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</vt:lpstr>
      <vt:lpstr>PowerPoint Presentation</vt:lpstr>
      <vt:lpstr>PowerPoint Presentation</vt:lpstr>
      <vt:lpstr> মূল্যায়ণ </vt:lpstr>
      <vt:lpstr> সৃজনশীল প্রশ্ন(CQ) 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ও স্বাগতম</dc:title>
  <dc:creator>pcmc</dc:creator>
  <cp:lastModifiedBy>D E L L</cp:lastModifiedBy>
  <cp:revision>136</cp:revision>
  <dcterms:created xsi:type="dcterms:W3CDTF">2006-08-16T00:00:00Z</dcterms:created>
  <dcterms:modified xsi:type="dcterms:W3CDTF">2020-10-08T04:57:52Z</dcterms:modified>
</cp:coreProperties>
</file>