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83" r:id="rId8"/>
    <p:sldId id="266" r:id="rId9"/>
    <p:sldId id="271" r:id="rId10"/>
    <p:sldId id="272" r:id="rId11"/>
    <p:sldId id="273" r:id="rId12"/>
    <p:sldId id="274" r:id="rId13"/>
    <p:sldId id="275" r:id="rId14"/>
    <p:sldId id="276" r:id="rId15"/>
    <p:sldId id="284" r:id="rId16"/>
    <p:sldId id="285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2475" autoAdjust="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59C70-2E2D-4F27-8A20-0C625FFD4768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9DE134-857A-4A82-AB4C-708DB9CDF118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বৃদ্ধির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 কী তা বলতে পার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B231FA-B5CB-491C-8E98-8532489145DC}" type="parTrans" cxnId="{BFDAE8C6-FD86-4BEE-A366-A778CCC9AA28}">
      <dgm:prSet/>
      <dgm:spPr/>
      <dgm:t>
        <a:bodyPr/>
        <a:lstStyle/>
        <a:p>
          <a:endParaRPr lang="en-US"/>
        </a:p>
      </dgm:t>
    </dgm:pt>
    <dgm:pt modelId="{C736129F-DE2B-43DE-82D2-AB92A565B774}" type="sibTrans" cxnId="{BFDAE8C6-FD86-4BEE-A366-A778CCC9AA28}">
      <dgm:prSet/>
      <dgm:spPr/>
      <dgm:t>
        <a:bodyPr/>
        <a:lstStyle/>
        <a:p>
          <a:endParaRPr lang="en-US"/>
        </a:p>
      </dgm:t>
    </dgm:pt>
    <dgm:pt modelId="{DB4907FC-EEF8-423D-940E-E1367EEB01C0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 সমাধানের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 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E65559-EFDA-4470-B3DB-279ECC43B35E}" type="parTrans" cxnId="{BD243C25-A058-40F8-8628-8EFC6D080A0A}">
      <dgm:prSet/>
      <dgm:spPr/>
      <dgm:t>
        <a:bodyPr/>
        <a:lstStyle/>
        <a:p>
          <a:endParaRPr lang="en-US"/>
        </a:p>
      </dgm:t>
    </dgm:pt>
    <dgm:pt modelId="{F2EB5171-B762-4D1C-AA2B-7CF8C2C2FE0A}" type="sibTrans" cxnId="{BD243C25-A058-40F8-8628-8EFC6D080A0A}">
      <dgm:prSet/>
      <dgm:spPr/>
      <dgm:t>
        <a:bodyPr/>
        <a:lstStyle/>
        <a:p>
          <a:endParaRPr lang="en-US"/>
        </a:p>
      </dgm:t>
    </dgm:pt>
    <dgm:pt modelId="{61936529-6B27-49A4-9171-C5D88F805C0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সমস্যা সমাধানে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নাগরিক হিসাবে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করণীয় ব্যাখ্যা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করতে পারব ।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294B94-FE50-457D-AD1A-C8C56D53C86A}" type="parTrans" cxnId="{9CE798D7-2BF1-4B2F-AA37-76B50E8E378B}">
      <dgm:prSet/>
      <dgm:spPr/>
      <dgm:t>
        <a:bodyPr/>
        <a:lstStyle/>
        <a:p>
          <a:endParaRPr lang="en-US"/>
        </a:p>
      </dgm:t>
    </dgm:pt>
    <dgm:pt modelId="{0F22773B-0C0B-4FD2-A206-E261CF55559D}" type="sibTrans" cxnId="{9CE798D7-2BF1-4B2F-AA37-76B50E8E378B}">
      <dgm:prSet/>
      <dgm:spPr/>
      <dgm:t>
        <a:bodyPr/>
        <a:lstStyle/>
        <a:p>
          <a:endParaRPr lang="en-US"/>
        </a:p>
      </dgm:t>
    </dgm:pt>
    <dgm:pt modelId="{2887A812-C287-4536-AEA9-6B22E6158E3C}" type="pres">
      <dgm:prSet presAssocID="{0CD59C70-2E2D-4F27-8A20-0C625FFD47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2700AB0-98A2-48D8-9DBF-D504E994BAE7}" type="pres">
      <dgm:prSet presAssocID="{0CD59C70-2E2D-4F27-8A20-0C625FFD4768}" presName="Name1" presStyleCnt="0"/>
      <dgm:spPr/>
    </dgm:pt>
    <dgm:pt modelId="{3CA93CF8-65AD-4C35-9C09-624066177508}" type="pres">
      <dgm:prSet presAssocID="{0CD59C70-2E2D-4F27-8A20-0C625FFD4768}" presName="cycle" presStyleCnt="0"/>
      <dgm:spPr/>
    </dgm:pt>
    <dgm:pt modelId="{D2A70F23-6D50-4F29-B52A-6351953E633F}" type="pres">
      <dgm:prSet presAssocID="{0CD59C70-2E2D-4F27-8A20-0C625FFD4768}" presName="srcNode" presStyleLbl="node1" presStyleIdx="0" presStyleCnt="3"/>
      <dgm:spPr/>
    </dgm:pt>
    <dgm:pt modelId="{B73F6744-60A4-47F5-8AD4-09CDC29FAD2B}" type="pres">
      <dgm:prSet presAssocID="{0CD59C70-2E2D-4F27-8A20-0C625FFD4768}" presName="conn" presStyleLbl="parChTrans1D2" presStyleIdx="0" presStyleCnt="1"/>
      <dgm:spPr/>
      <dgm:t>
        <a:bodyPr/>
        <a:lstStyle/>
        <a:p>
          <a:endParaRPr lang="en-US"/>
        </a:p>
      </dgm:t>
    </dgm:pt>
    <dgm:pt modelId="{65FDC887-1EF7-4E8E-9644-8D96860C8591}" type="pres">
      <dgm:prSet presAssocID="{0CD59C70-2E2D-4F27-8A20-0C625FFD4768}" presName="extraNode" presStyleLbl="node1" presStyleIdx="0" presStyleCnt="3"/>
      <dgm:spPr/>
    </dgm:pt>
    <dgm:pt modelId="{48157C0A-D18E-499F-8ED8-A33BB94BB4DC}" type="pres">
      <dgm:prSet presAssocID="{0CD59C70-2E2D-4F27-8A20-0C625FFD4768}" presName="dstNode" presStyleLbl="node1" presStyleIdx="0" presStyleCnt="3"/>
      <dgm:spPr/>
    </dgm:pt>
    <dgm:pt modelId="{30DAA0B9-1EAA-4F29-84B0-4BF91D1AF7E5}" type="pres">
      <dgm:prSet presAssocID="{FA9DE134-857A-4A82-AB4C-708DB9CDF118}" presName="text_1" presStyleLbl="node1" presStyleIdx="0" presStyleCnt="3" custLinFactNeighborX="1160" custLinFactNeighborY="13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171BF-3D09-49AD-896D-C1C65778C419}" type="pres">
      <dgm:prSet presAssocID="{FA9DE134-857A-4A82-AB4C-708DB9CDF118}" presName="accent_1" presStyleCnt="0"/>
      <dgm:spPr/>
    </dgm:pt>
    <dgm:pt modelId="{19679662-EBC6-4B54-9253-2E269F093C64}" type="pres">
      <dgm:prSet presAssocID="{FA9DE134-857A-4A82-AB4C-708DB9CDF118}" presName="accentRepeatNode" presStyleLbl="solidFgAcc1" presStyleIdx="0" presStyleCnt="3" custLinFactNeighborX="98" custLinFactNeighborY="1924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AB019726-6DF4-452D-BDA9-8AA70388C6DB}" type="pres">
      <dgm:prSet presAssocID="{DB4907FC-EEF8-423D-940E-E1367EEB01C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3B128-9DB7-44CF-9F33-BC952EC5CAD2}" type="pres">
      <dgm:prSet presAssocID="{DB4907FC-EEF8-423D-940E-E1367EEB01C0}" presName="accent_2" presStyleCnt="0"/>
      <dgm:spPr/>
    </dgm:pt>
    <dgm:pt modelId="{AE9DB740-958D-4D15-957F-E88896121B27}" type="pres">
      <dgm:prSet presAssocID="{DB4907FC-EEF8-423D-940E-E1367EEB01C0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15D9DA4A-EC80-4B64-ADB3-9E93ACA04B13}" type="pres">
      <dgm:prSet presAssocID="{61936529-6B27-49A4-9171-C5D88F805C0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2CE0-F235-4B86-9ABC-5E16F234E7C7}" type="pres">
      <dgm:prSet presAssocID="{61936529-6B27-49A4-9171-C5D88F805C05}" presName="accent_3" presStyleCnt="0"/>
      <dgm:spPr/>
    </dgm:pt>
    <dgm:pt modelId="{1A9E4463-F825-464C-8E36-9C61DFF3DA02}" type="pres">
      <dgm:prSet presAssocID="{61936529-6B27-49A4-9171-C5D88F805C05}" presName="accentRepeatNode" presStyleLbl="solidFgAcc1" presStyleIdx="2" presStyleCnt="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5959C0D-6C4C-4854-B59B-5062C1EBAC08}" type="presOf" srcId="{61936529-6B27-49A4-9171-C5D88F805C05}" destId="{15D9DA4A-EC80-4B64-ADB3-9E93ACA04B13}" srcOrd="0" destOrd="0" presId="urn:microsoft.com/office/officeart/2008/layout/VerticalCurvedList"/>
    <dgm:cxn modelId="{B2F69DAA-ABCD-4537-84A9-0E716F2BD3D3}" type="presOf" srcId="{C736129F-DE2B-43DE-82D2-AB92A565B774}" destId="{B73F6744-60A4-47F5-8AD4-09CDC29FAD2B}" srcOrd="0" destOrd="0" presId="urn:microsoft.com/office/officeart/2008/layout/VerticalCurvedList"/>
    <dgm:cxn modelId="{3979265C-A59E-43CD-AC10-A5FF3A3FDBCE}" type="presOf" srcId="{FA9DE134-857A-4A82-AB4C-708DB9CDF118}" destId="{30DAA0B9-1EAA-4F29-84B0-4BF91D1AF7E5}" srcOrd="0" destOrd="0" presId="urn:microsoft.com/office/officeart/2008/layout/VerticalCurvedList"/>
    <dgm:cxn modelId="{BD243C25-A058-40F8-8628-8EFC6D080A0A}" srcId="{0CD59C70-2E2D-4F27-8A20-0C625FFD4768}" destId="{DB4907FC-EEF8-423D-940E-E1367EEB01C0}" srcOrd="1" destOrd="0" parTransId="{17E65559-EFDA-4470-B3DB-279ECC43B35E}" sibTransId="{F2EB5171-B762-4D1C-AA2B-7CF8C2C2FE0A}"/>
    <dgm:cxn modelId="{BFDAE8C6-FD86-4BEE-A366-A778CCC9AA28}" srcId="{0CD59C70-2E2D-4F27-8A20-0C625FFD4768}" destId="{FA9DE134-857A-4A82-AB4C-708DB9CDF118}" srcOrd="0" destOrd="0" parTransId="{FCB231FA-B5CB-491C-8E98-8532489145DC}" sibTransId="{C736129F-DE2B-43DE-82D2-AB92A565B774}"/>
    <dgm:cxn modelId="{60AA0E7C-3036-41FE-8612-2E39069CCC89}" type="presOf" srcId="{DB4907FC-EEF8-423D-940E-E1367EEB01C0}" destId="{AB019726-6DF4-452D-BDA9-8AA70388C6DB}" srcOrd="0" destOrd="0" presId="urn:microsoft.com/office/officeart/2008/layout/VerticalCurvedList"/>
    <dgm:cxn modelId="{3B5052A7-29F2-4B3A-B147-273D46A17434}" type="presOf" srcId="{0CD59C70-2E2D-4F27-8A20-0C625FFD4768}" destId="{2887A812-C287-4536-AEA9-6B22E6158E3C}" srcOrd="0" destOrd="0" presId="urn:microsoft.com/office/officeart/2008/layout/VerticalCurvedList"/>
    <dgm:cxn modelId="{9CE798D7-2BF1-4B2F-AA37-76B50E8E378B}" srcId="{0CD59C70-2E2D-4F27-8A20-0C625FFD4768}" destId="{61936529-6B27-49A4-9171-C5D88F805C05}" srcOrd="2" destOrd="0" parTransId="{2E294B94-FE50-457D-AD1A-C8C56D53C86A}" sibTransId="{0F22773B-0C0B-4FD2-A206-E261CF55559D}"/>
    <dgm:cxn modelId="{BC0CEF32-8EBD-4DB0-8433-4BC718AAD37D}" type="presParOf" srcId="{2887A812-C287-4536-AEA9-6B22E6158E3C}" destId="{22700AB0-98A2-48D8-9DBF-D504E994BAE7}" srcOrd="0" destOrd="0" presId="urn:microsoft.com/office/officeart/2008/layout/VerticalCurvedList"/>
    <dgm:cxn modelId="{50133795-D3F8-4335-ABCE-F89C2344FF67}" type="presParOf" srcId="{22700AB0-98A2-48D8-9DBF-D504E994BAE7}" destId="{3CA93CF8-65AD-4C35-9C09-624066177508}" srcOrd="0" destOrd="0" presId="urn:microsoft.com/office/officeart/2008/layout/VerticalCurvedList"/>
    <dgm:cxn modelId="{7C74BF8F-0B91-4FBD-9BEE-F24DD2BAE0C0}" type="presParOf" srcId="{3CA93CF8-65AD-4C35-9C09-624066177508}" destId="{D2A70F23-6D50-4F29-B52A-6351953E633F}" srcOrd="0" destOrd="0" presId="urn:microsoft.com/office/officeart/2008/layout/VerticalCurvedList"/>
    <dgm:cxn modelId="{7232E7C9-DEE8-4076-8583-08FA605C1C67}" type="presParOf" srcId="{3CA93CF8-65AD-4C35-9C09-624066177508}" destId="{B73F6744-60A4-47F5-8AD4-09CDC29FAD2B}" srcOrd="1" destOrd="0" presId="urn:microsoft.com/office/officeart/2008/layout/VerticalCurvedList"/>
    <dgm:cxn modelId="{4053451C-CE0F-46AB-841E-9342DD2D7B7E}" type="presParOf" srcId="{3CA93CF8-65AD-4C35-9C09-624066177508}" destId="{65FDC887-1EF7-4E8E-9644-8D96860C8591}" srcOrd="2" destOrd="0" presId="urn:microsoft.com/office/officeart/2008/layout/VerticalCurvedList"/>
    <dgm:cxn modelId="{93DE9854-A4EE-4D9D-8423-C3F20D366CB7}" type="presParOf" srcId="{3CA93CF8-65AD-4C35-9C09-624066177508}" destId="{48157C0A-D18E-499F-8ED8-A33BB94BB4DC}" srcOrd="3" destOrd="0" presId="urn:microsoft.com/office/officeart/2008/layout/VerticalCurvedList"/>
    <dgm:cxn modelId="{D87D0D2B-4A22-443D-BF32-15620CA3ABC1}" type="presParOf" srcId="{22700AB0-98A2-48D8-9DBF-D504E994BAE7}" destId="{30DAA0B9-1EAA-4F29-84B0-4BF91D1AF7E5}" srcOrd="1" destOrd="0" presId="urn:microsoft.com/office/officeart/2008/layout/VerticalCurvedList"/>
    <dgm:cxn modelId="{80481C92-589B-4818-AD37-F40471F6EA41}" type="presParOf" srcId="{22700AB0-98A2-48D8-9DBF-D504E994BAE7}" destId="{F38171BF-3D09-49AD-896D-C1C65778C419}" srcOrd="2" destOrd="0" presId="urn:microsoft.com/office/officeart/2008/layout/VerticalCurvedList"/>
    <dgm:cxn modelId="{8EAA5B2A-233A-4012-A2FD-E5E87061B355}" type="presParOf" srcId="{F38171BF-3D09-49AD-896D-C1C65778C419}" destId="{19679662-EBC6-4B54-9253-2E269F093C64}" srcOrd="0" destOrd="0" presId="urn:microsoft.com/office/officeart/2008/layout/VerticalCurvedList"/>
    <dgm:cxn modelId="{68ACAC62-71E6-4360-BE16-5E23E5CAA622}" type="presParOf" srcId="{22700AB0-98A2-48D8-9DBF-D504E994BAE7}" destId="{AB019726-6DF4-452D-BDA9-8AA70388C6DB}" srcOrd="3" destOrd="0" presId="urn:microsoft.com/office/officeart/2008/layout/VerticalCurvedList"/>
    <dgm:cxn modelId="{1D066CC5-FDD8-40E8-AB17-158607CE4CE6}" type="presParOf" srcId="{22700AB0-98A2-48D8-9DBF-D504E994BAE7}" destId="{AC73B128-9DB7-44CF-9F33-BC952EC5CAD2}" srcOrd="4" destOrd="0" presId="urn:microsoft.com/office/officeart/2008/layout/VerticalCurvedList"/>
    <dgm:cxn modelId="{2B9C981F-0861-4206-B985-C03840631922}" type="presParOf" srcId="{AC73B128-9DB7-44CF-9F33-BC952EC5CAD2}" destId="{AE9DB740-958D-4D15-957F-E88896121B27}" srcOrd="0" destOrd="0" presId="urn:microsoft.com/office/officeart/2008/layout/VerticalCurvedList"/>
    <dgm:cxn modelId="{B7DB9A9B-D6EA-4DC1-B221-74CC2D5804BE}" type="presParOf" srcId="{22700AB0-98A2-48D8-9DBF-D504E994BAE7}" destId="{15D9DA4A-EC80-4B64-ADB3-9E93ACA04B13}" srcOrd="5" destOrd="0" presId="urn:microsoft.com/office/officeart/2008/layout/VerticalCurvedList"/>
    <dgm:cxn modelId="{9F0E67DB-1CEB-4830-8D88-29E1BFE5204E}" type="presParOf" srcId="{22700AB0-98A2-48D8-9DBF-D504E994BAE7}" destId="{69B62CE0-F235-4B86-9ABC-5E16F234E7C7}" srcOrd="6" destOrd="0" presId="urn:microsoft.com/office/officeart/2008/layout/VerticalCurvedList"/>
    <dgm:cxn modelId="{D76C1362-CE29-442E-9CC4-AE24A84EA5B0}" type="presParOf" srcId="{69B62CE0-F235-4B86-9ABC-5E16F234E7C7}" destId="{1A9E4463-F825-464C-8E36-9C61DFF3DA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F6744-60A4-47F5-8AD4-09CDC29FAD2B}">
      <dsp:nvSpPr>
        <dsp:cNvPr id="0" name=""/>
        <dsp:cNvSpPr/>
      </dsp:nvSpPr>
      <dsp:spPr>
        <a:xfrm>
          <a:off x="-4353990" y="-667869"/>
          <a:ext cx="5187303" cy="5187303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AA0B9-1EAA-4F29-84B0-4BF91D1AF7E5}">
      <dsp:nvSpPr>
        <dsp:cNvPr id="0" name=""/>
        <dsp:cNvSpPr/>
      </dsp:nvSpPr>
      <dsp:spPr>
        <a:xfrm>
          <a:off x="587748" y="492214"/>
          <a:ext cx="10098725" cy="7703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43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বৃদ্ধির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 কী তা বলতে পার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</a:t>
          </a: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7748" y="492214"/>
        <a:ext cx="10098725" cy="770313"/>
      </dsp:txXfrm>
    </dsp:sp>
    <dsp:sp modelId="{19679662-EBC6-4B54-9253-2E269F093C64}">
      <dsp:nvSpPr>
        <dsp:cNvPr id="0" name=""/>
        <dsp:cNvSpPr/>
      </dsp:nvSpPr>
      <dsp:spPr>
        <a:xfrm>
          <a:off x="55415" y="307393"/>
          <a:ext cx="962891" cy="962891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19726-6DF4-452D-BDA9-8AA70388C6DB}">
      <dsp:nvSpPr>
        <dsp:cNvPr id="0" name=""/>
        <dsp:cNvSpPr/>
      </dsp:nvSpPr>
      <dsp:spPr>
        <a:xfrm>
          <a:off x="815926" y="1540626"/>
          <a:ext cx="9818716" cy="7703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436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 সমাধানের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 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5926" y="1540626"/>
        <a:ext cx="9818716" cy="770313"/>
      </dsp:txXfrm>
    </dsp:sp>
    <dsp:sp modelId="{AE9DB740-958D-4D15-957F-E88896121B27}">
      <dsp:nvSpPr>
        <dsp:cNvPr id="0" name=""/>
        <dsp:cNvSpPr/>
      </dsp:nvSpPr>
      <dsp:spPr>
        <a:xfrm>
          <a:off x="334480" y="1444336"/>
          <a:ext cx="962891" cy="96289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9DA4A-EC80-4B64-ADB3-9E93ACA04B13}">
      <dsp:nvSpPr>
        <dsp:cNvPr id="0" name=""/>
        <dsp:cNvSpPr/>
      </dsp:nvSpPr>
      <dsp:spPr>
        <a:xfrm>
          <a:off x="535917" y="2696095"/>
          <a:ext cx="10098725" cy="7703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436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সমস্যা সমাধানে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নাগরিক হিসাবে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করণীয় ব্যাখ্যা</a:t>
          </a: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করতে পারব ।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917" y="2696095"/>
        <a:ext cx="10098725" cy="770313"/>
      </dsp:txXfrm>
    </dsp:sp>
    <dsp:sp modelId="{1A9E4463-F825-464C-8E36-9C61DFF3DA02}">
      <dsp:nvSpPr>
        <dsp:cNvPr id="0" name=""/>
        <dsp:cNvSpPr/>
      </dsp:nvSpPr>
      <dsp:spPr>
        <a:xfrm>
          <a:off x="54471" y="2599806"/>
          <a:ext cx="962891" cy="962891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91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72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81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55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98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01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27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13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42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87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77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CA35-92C7-4328-9B2D-DE933739A6F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4B3-DBA2-474F-A3B8-3359489B0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85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31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3451" y="816031"/>
            <a:ext cx="2372783" cy="2533424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9732" y="898611"/>
            <a:ext cx="2055688" cy="2727315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43107" y="763604"/>
            <a:ext cx="4006686" cy="34163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জন্য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বৃদ্ধি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হবে।এবং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পুনর্বন্টন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4472" y="763604"/>
            <a:ext cx="2958089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অভাব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আত্নসচেতন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5753" y="4292975"/>
            <a:ext cx="2378685" cy="2407088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3024" y="4619356"/>
            <a:ext cx="2738234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শিক্ষা প্রসার ও ছোট পরিবার গঠনের মাধ্যমে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8933" y="4274582"/>
            <a:ext cx="2943967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এতে জনসংখ্যা বৃদ্ধির হার কমিয়ে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457" y="4075895"/>
            <a:ext cx="2506650" cy="2631942"/>
            <a:chOff x="139685" y="4056950"/>
            <a:chExt cx="2841176" cy="27945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685" y="4079920"/>
              <a:ext cx="2841176" cy="2771549"/>
            </a:xfrm>
            <a:prstGeom prst="rect">
              <a:avLst/>
            </a:prstGeom>
            <a:ln w="3175"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4757" y="4056950"/>
              <a:ext cx="895773" cy="740396"/>
            </a:xfrm>
            <a:prstGeom prst="rect">
              <a:avLst/>
            </a:prstGeom>
            <a:ln w="3175"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3890226" y="-11001"/>
            <a:ext cx="5836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উপায়ঃ </a:t>
            </a:r>
          </a:p>
        </p:txBody>
      </p:sp>
    </p:spTree>
    <p:extLst>
      <p:ext uri="{BB962C8B-B14F-4D97-AF65-F5344CB8AC3E}">
        <p14:creationId xmlns:p14="http://schemas.microsoft.com/office/powerpoint/2010/main" xmlns="" val="24636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4345" y="904299"/>
            <a:ext cx="4182991" cy="2395473"/>
            <a:chOff x="1077685" y="249756"/>
            <a:chExt cx="4182991" cy="23954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7685" y="249756"/>
              <a:ext cx="2237015" cy="2395473"/>
            </a:xfrm>
            <a:prstGeom prst="rect">
              <a:avLst/>
            </a:prstGeom>
            <a:ln w="3175"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67743" y="249756"/>
              <a:ext cx="2092933" cy="2395473"/>
            </a:xfrm>
            <a:prstGeom prst="rect">
              <a:avLst/>
            </a:prstGeom>
            <a:ln w="3175"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2793" y="1908706"/>
            <a:ext cx="4256575" cy="2483952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325570" y="3282568"/>
            <a:ext cx="4568910" cy="2651760"/>
            <a:chOff x="180306" y="3146256"/>
            <a:chExt cx="3827472" cy="27646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0306" y="3146256"/>
              <a:ext cx="2073037" cy="2764687"/>
            </a:xfrm>
            <a:prstGeom prst="rect">
              <a:avLst/>
            </a:prstGeom>
            <a:ln w="3175"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6192" y="3146256"/>
              <a:ext cx="1811586" cy="2764687"/>
            </a:xfrm>
            <a:prstGeom prst="rect">
              <a:avLst/>
            </a:prstGeom>
            <a:ln w="3175"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5618473" y="1002235"/>
            <a:ext cx="2819644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 উন্নয়ন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2311" y="2444711"/>
            <a:ext cx="36714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যোগাযোগক্ষেত্রে উন্নয়ন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08038" y="4177906"/>
            <a:ext cx="252888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শিল্পক্ষেত্রে উন্নয়ন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932" y="4558436"/>
            <a:ext cx="3546685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জনসংখ্যা সমস্যা না হয়ে জনসম্পদে পরিণত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1184" y="48153"/>
            <a:ext cx="5836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উপায়ঃ </a:t>
            </a:r>
          </a:p>
        </p:txBody>
      </p:sp>
    </p:spTree>
    <p:extLst>
      <p:ext uri="{BB962C8B-B14F-4D97-AF65-F5344CB8AC3E}">
        <p14:creationId xmlns:p14="http://schemas.microsoft.com/office/powerpoint/2010/main" xmlns="" val="29085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6\Family-Planning-Banglad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54" y="966710"/>
            <a:ext cx="4081983" cy="2473325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50162" r="34242"/>
          <a:stretch/>
        </p:blipFill>
        <p:spPr>
          <a:xfrm>
            <a:off x="1221668" y="1426182"/>
            <a:ext cx="4138618" cy="2573438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4" t="23233" r="-1880" b="20606"/>
          <a:stretch/>
        </p:blipFill>
        <p:spPr>
          <a:xfrm>
            <a:off x="1996431" y="2115398"/>
            <a:ext cx="4470891" cy="2649274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819" y="2808403"/>
            <a:ext cx="4323719" cy="2536994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99714" y="1174712"/>
            <a:ext cx="496274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 গঠনে পরামর্শ দান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7186" y="1910210"/>
            <a:ext cx="476475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পরিকল্পনা কার্যক্রম গ্রহণ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6710" y="2695359"/>
            <a:ext cx="318660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গণসচেতনা বৃদ্ধি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2762" y="3753734"/>
            <a:ext cx="369918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ক্লিনিক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1911" y="4732492"/>
            <a:ext cx="3466754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ফলে উচ্চ জন্মহার রোধ করে জনসংখ্যা নিয়ন্ত্রণ করা সম্ভব।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0977" y="54782"/>
            <a:ext cx="5836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উপায়ঃ </a:t>
            </a:r>
          </a:p>
        </p:txBody>
      </p:sp>
    </p:spTree>
    <p:extLst>
      <p:ext uri="{BB962C8B-B14F-4D97-AF65-F5344CB8AC3E}">
        <p14:creationId xmlns:p14="http://schemas.microsoft.com/office/powerpoint/2010/main" xmlns="" val="38251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4294" y="989569"/>
            <a:ext cx="4432499" cy="2974723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151" y="1469983"/>
            <a:ext cx="4418796" cy="2724941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3442"/>
          <a:stretch/>
        </p:blipFill>
        <p:spPr bwMode="auto">
          <a:xfrm>
            <a:off x="3302328" y="2113588"/>
            <a:ext cx="4548405" cy="275162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955" y="3663736"/>
            <a:ext cx="4580720" cy="280126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27174" y="1329013"/>
            <a:ext cx="600960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ও পরিবার কল্যাণ সেবা পৌঁছে দেয়া।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6784" y="2223426"/>
            <a:ext cx="3971707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কিশোর-কিশোরীদের জন্মনিয়ন্ত্রণে সচেতন 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53" y="5001137"/>
            <a:ext cx="3193008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পরিকল্পনা কর্মসূচি ও প্রজনন স্বাস্থ্যসেবা জোরদার।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19468" y="4015083"/>
            <a:ext cx="2317309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 সমতা এবং নারীর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 নিশ্চিত করা।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7126" y="91806"/>
            <a:ext cx="5836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উপায়ঃ </a:t>
            </a:r>
          </a:p>
        </p:txBody>
      </p:sp>
    </p:spTree>
    <p:extLst>
      <p:ext uri="{BB962C8B-B14F-4D97-AF65-F5344CB8AC3E}">
        <p14:creationId xmlns:p14="http://schemas.microsoft.com/office/powerpoint/2010/main" xmlns="" val="16417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4192" y="380132"/>
            <a:ext cx="358274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1407" y="503242"/>
            <a:ext cx="23829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578" y="2776059"/>
            <a:ext cx="10745133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 সমাধানে কী কী পদক্ষেপ গ্রহণ করা যায় বলে তুমি মনে 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4778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39" y="1036768"/>
            <a:ext cx="806301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কুফল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839" y="1838975"/>
            <a:ext cx="1118199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39" y="2471380"/>
            <a:ext cx="1194716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জনসংখ্যা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অভিশাপ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839" y="3166316"/>
            <a:ext cx="11962150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09" y="116700"/>
            <a:ext cx="10901281" cy="90122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1436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সমাধানে</a:t>
            </a: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নাগরিক হিসাবে </a:t>
            </a:r>
            <a:r>
              <a:rPr lang="en-US" sz="48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endPara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839" y="5332383"/>
            <a:ext cx="927421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839" y="4557126"/>
            <a:ext cx="984384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332" y="325742"/>
            <a:ext cx="33452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87122" y="325742"/>
            <a:ext cx="2281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021" y="2207033"/>
            <a:ext cx="10745133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 নাগরিক হিসাবে তোমার করণীয় কাজ গুলি লেখ।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9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295" y="227432"/>
            <a:ext cx="33452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9516" y="1662754"/>
            <a:ext cx="8655160" cy="7859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.জনসংখ্যার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 ফলে কি কি সমস্যা হতে পারে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9516" y="5060921"/>
            <a:ext cx="8655160" cy="6382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.জনসংখ্যা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সমাধানে তোমার করণীয় কী?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5512" y="1261721"/>
            <a:ext cx="2411424" cy="13278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অভাব,চিকিৎস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অভাব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45512" y="2991868"/>
            <a:ext cx="2411424" cy="13278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প্রসার,কর্মসংস্থান বৃদ্ধি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9516" y="3213990"/>
            <a:ext cx="8655160" cy="6382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.জনসংখ্যা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সমাধানের দুটি উপায়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45512" y="4707138"/>
            <a:ext cx="2411424" cy="13278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 বৃদ্ধি, জনসংখ্যা বৃদ্ধির কুফল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67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1" grpId="0" animBg="1"/>
      <p:bldP spid="22" grpId="0" animBg="1"/>
      <p:bldP spid="1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050" y="2446875"/>
            <a:ext cx="10745133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একটি দেশের জন্য অভিশাপ না কী আর্ষিবাদ তোমার উত্তরের সপক্ষে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0037" y="163692"/>
            <a:ext cx="3254989" cy="1269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0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980" y="155210"/>
            <a:ext cx="56501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/>
          </a:p>
        </p:txBody>
      </p:sp>
      <p:pic>
        <p:nvPicPr>
          <p:cNvPr id="4" name="Picture 2" descr="ফুলের ছবি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806" y="1260971"/>
            <a:ext cx="9110121" cy="53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6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736" y="230811"/>
            <a:ext cx="3197104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336" y="2488524"/>
            <a:ext cx="6845870" cy="52629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মোঃআমান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উল্যাহ্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ফুলগাজী,ফেনী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Times New Roman" panose="02020603050405020304" pitchFamily="18" charset="0"/>
              </a:rPr>
              <a:t>মোবঃ01864131594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Mail-amanullahamanullah766@gmail.com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3840" y="3426781"/>
            <a:ext cx="4036834" cy="26545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</a:t>
            </a: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ও প্রতিকার।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অংশ)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019" y="323909"/>
            <a:ext cx="2258475" cy="257589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SST\Documents\FB_IMG_15532678597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212" y="247650"/>
            <a:ext cx="1985554" cy="1920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33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7469" y="254848"/>
            <a:ext cx="904676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ছবিগুলো নিবিড়ভাবে পর্যবেক্ষণ করি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082" y="1219939"/>
            <a:ext cx="5083797" cy="255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189" y="1169633"/>
            <a:ext cx="5109534" cy="260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17" descr="-P-2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59" y="3922704"/>
            <a:ext cx="5112846" cy="268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45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2672" y="565577"/>
            <a:ext cx="6319158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যা দেখলাম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অবস্থা হওয়ার কারণ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6336" y="842575"/>
            <a:ext cx="380606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 জনসংখ্যা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672" y="2454997"/>
            <a:ext cx="6988629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অধিক জনসংখ্যা একটি দেশের কি হতে পারে?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6018" y="2454996"/>
            <a:ext cx="18288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সমস্যা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553" y="3790418"/>
            <a:ext cx="1027826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তোমরা কী বলতে পার আজ আমরা কি বিষয় নিয়ে আলোচনা করব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1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010" y="223961"/>
            <a:ext cx="669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876" y="1261776"/>
            <a:ext cx="6985167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সমস্যা ও প্রতিকার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 result for বাংলাদেশের জনসংখ্যার ছব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520" y="2092773"/>
            <a:ext cx="5760523" cy="4531212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7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7869" y="300842"/>
            <a:ext cx="2454565" cy="8174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5125" y="1374073"/>
            <a:ext cx="733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29046607"/>
              </p:ext>
            </p:extLst>
          </p:nvPr>
        </p:nvGraphicFramePr>
        <p:xfrm>
          <a:off x="900874" y="2020404"/>
          <a:ext cx="10686474" cy="385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600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3F6744-60A4-47F5-8AD4-09CDC29FA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73F6744-60A4-47F5-8AD4-09CDC29FA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73F6744-60A4-47F5-8AD4-09CDC29FA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B73F6744-60A4-47F5-8AD4-09CDC29FA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79662-EBC6-4B54-9253-2E269F09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9679662-EBC6-4B54-9253-2E269F09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19679662-EBC6-4B54-9253-2E269F09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9679662-EBC6-4B54-9253-2E269F093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AA0B9-1EAA-4F29-84B0-4BF91D1A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0DAA0B9-1EAA-4F29-84B0-4BF91D1A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0DAA0B9-1EAA-4F29-84B0-4BF91D1A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0DAA0B9-1EAA-4F29-84B0-4BF91D1AF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9DB740-958D-4D15-957F-E88896121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AE9DB740-958D-4D15-957F-E88896121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AE9DB740-958D-4D15-957F-E88896121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E9DB740-958D-4D15-957F-E88896121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019726-6DF4-452D-BDA9-8AA70388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019726-6DF4-452D-BDA9-8AA70388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019726-6DF4-452D-BDA9-8AA70388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019726-6DF4-452D-BDA9-8AA70388C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9E4463-F825-464C-8E36-9C61DFF3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1A9E4463-F825-464C-8E36-9C61DFF3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A9E4463-F825-464C-8E36-9C61DFF3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A9E4463-F825-464C-8E36-9C61DFF3D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D9DA4A-EC80-4B64-ADB3-9E93ACA0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15D9DA4A-EC80-4B64-ADB3-9E93ACA0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15D9DA4A-EC80-4B64-ADB3-9E93ACA0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15D9DA4A-EC80-4B64-ADB3-9E93ACA04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622" y="1101855"/>
            <a:ext cx="4110623" cy="241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985" y="1799243"/>
            <a:ext cx="4163541" cy="247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810" y="2300198"/>
            <a:ext cx="4494925" cy="272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141" y="2800773"/>
            <a:ext cx="4758238" cy="281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193583" y="3272801"/>
            <a:ext cx="4675216" cy="2724223"/>
            <a:chOff x="1344169" y="4049486"/>
            <a:chExt cx="3971865" cy="21871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4169" y="4049486"/>
              <a:ext cx="2035846" cy="21871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49386" y="4049486"/>
              <a:ext cx="2066648" cy="21871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2733597" y="3797964"/>
            <a:ext cx="4392386" cy="2770386"/>
            <a:chOff x="1094014" y="2099797"/>
            <a:chExt cx="3331029" cy="14435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4014" y="2099797"/>
              <a:ext cx="1175657" cy="1443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2" name="Group 11"/>
            <p:cNvGrpSpPr/>
            <p:nvPr/>
          </p:nvGrpSpPr>
          <p:grpSpPr>
            <a:xfrm>
              <a:off x="2269671" y="2099797"/>
              <a:ext cx="2155372" cy="1443502"/>
              <a:chOff x="2269671" y="2099796"/>
              <a:chExt cx="2155372" cy="144350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69671" y="2099797"/>
                <a:ext cx="1327860" cy="14435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22861" y="2099796"/>
                <a:ext cx="1102182" cy="144350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5753226" y="1080726"/>
            <a:ext cx="274551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খাবারের অভাব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7522" y="1837678"/>
            <a:ext cx="274551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 অভাব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2" y="2611021"/>
            <a:ext cx="137275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অপুষ্টি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5847" y="3365108"/>
            <a:ext cx="274551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অভাব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0236" y="4272341"/>
            <a:ext cx="489635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বনভূমি কেটে বসতি গড়ে উঠছে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3375" y="5336802"/>
            <a:ext cx="418223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খাল-বিল ভরাট হয়ে যাচ্ছে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6260" y="111567"/>
            <a:ext cx="378051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6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259" y="403231"/>
            <a:ext cx="378051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7280" y="680230"/>
            <a:ext cx="347472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২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932" y="2557877"/>
            <a:ext cx="995716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ফলে কী কী সমস্যার সম্মুখীন হতে হয়- ব্যাখ্যা কর।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3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045" y="131466"/>
            <a:ext cx="6309361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উপায়ঃ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70" r="-505" b="11515"/>
          <a:stretch/>
        </p:blipFill>
        <p:spPr>
          <a:xfrm>
            <a:off x="213142" y="1008556"/>
            <a:ext cx="2144879" cy="260344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02393" y="1372079"/>
            <a:ext cx="4974894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 অনুসারে জনসংখ্যাকে সরিয়ে নেয়ার মাধ্যমে জনসংখ্যাকে পুনবন্টন করতে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14" y="3931920"/>
            <a:ext cx="2144879" cy="2795916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8472" y="1047852"/>
            <a:ext cx="2043934" cy="252485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603591" y="1406514"/>
            <a:ext cx="2462783" cy="175432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এতে জনগণের জীবনযাত্রার মান বৃদ্ধি পাবে।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173" y="3931920"/>
            <a:ext cx="2153266" cy="2734631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33987" y="4020929"/>
            <a:ext cx="3654089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ও দক্ষতাভিত্তিক প্রশিক্ষণ দিয়ে বিদেশে জনশক্তি রপ্তানি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6061" y="4020929"/>
            <a:ext cx="3280313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এতে বৈদেশিক মুদ্রায় আয় বাড়বে এবং বেকারত্ব দূর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6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504</Words>
  <Application>Microsoft Office PowerPoint</Application>
  <PresentationFormat>Custom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SST</cp:lastModifiedBy>
  <cp:revision>380</cp:revision>
  <dcterms:created xsi:type="dcterms:W3CDTF">2020-09-23T06:09:45Z</dcterms:created>
  <dcterms:modified xsi:type="dcterms:W3CDTF">2020-10-05T11:52:38Z</dcterms:modified>
</cp:coreProperties>
</file>