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94" r:id="rId3"/>
    <p:sldId id="257" r:id="rId4"/>
    <p:sldId id="295" r:id="rId5"/>
    <p:sldId id="266" r:id="rId6"/>
    <p:sldId id="271" r:id="rId7"/>
    <p:sldId id="296" r:id="rId8"/>
    <p:sldId id="259" r:id="rId9"/>
    <p:sldId id="283" r:id="rId10"/>
    <p:sldId id="287" r:id="rId11"/>
    <p:sldId id="286" r:id="rId12"/>
    <p:sldId id="284" r:id="rId13"/>
    <p:sldId id="288" r:id="rId14"/>
    <p:sldId id="290" r:id="rId15"/>
    <p:sldId id="291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71C9D-C3F9-470E-88D1-78837A181565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1D405-4593-466D-847A-DC99E63B6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2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 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7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7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5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6781800" cy="4891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0343" y="35593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685" t="3125" r="4539" b="6250"/>
          <a:stretch>
            <a:fillRect/>
          </a:stretch>
        </p:blipFill>
        <p:spPr bwMode="auto">
          <a:xfrm>
            <a:off x="404884" y="4038600"/>
            <a:ext cx="2590800" cy="2514600"/>
          </a:xfrm>
          <a:prstGeom prst="wedgeEllipseCallout">
            <a:avLst>
              <a:gd name="adj1" fmla="val 95838"/>
              <a:gd name="adj2" fmla="val 8675"/>
            </a:avLst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2013-06-15-09-41-36-51bc36d0b5504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121674"/>
            <a:ext cx="2590800" cy="2078726"/>
          </a:xfrm>
          <a:prstGeom prst="wedgeRoundRectCallout">
            <a:avLst>
              <a:gd name="adj1" fmla="val -19873"/>
              <a:gd name="adj2" fmla="val 82624"/>
              <a:gd name="adj3" fmla="val 16667"/>
            </a:avLst>
          </a:prstGeom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62001" y="1129903"/>
            <a:ext cx="2209799" cy="851297"/>
          </a:xfrm>
          <a:prstGeom prst="wedgeRoundRectCallou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ভোটার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124271"/>
            <a:ext cx="185286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 ভোট প্রদান  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257800" y="3788391"/>
            <a:ext cx="3543300" cy="2649140"/>
          </a:xfrm>
          <a:prstGeom prst="wedgeEllipseCallout">
            <a:avLst>
              <a:gd name="adj1" fmla="val 1791"/>
              <a:gd name="adj2" fmla="val -66781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62600" y="5562600"/>
            <a:ext cx="2743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মধ্যবর্তী প্রতিনিধি  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resid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04800"/>
            <a:ext cx="2667000" cy="2895600"/>
          </a:xfrm>
          <a:prstGeom prst="round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019800" y="1828800"/>
            <a:ext cx="2819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 প্রতিনিধি  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2971800" y="304800"/>
            <a:ext cx="2895600" cy="6096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পরোক্ষ নির্বাচন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1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" grpId="0" animBg="1"/>
      <p:bldP spid="4" grpId="0"/>
      <p:bldP spid="16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81000" y="304799"/>
            <a:ext cx="8153400" cy="681249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বাংলাদেশর প্রেসিডেন্ট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 পরোক্ষ নির্বাচনের উদাহরণ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867400"/>
            <a:ext cx="8458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প্রেসিডেন্ট </a:t>
            </a:r>
            <a:endParaRPr lang="en-US" sz="36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residen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143000"/>
            <a:ext cx="3657599" cy="4567449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2004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447800"/>
            <a:ext cx="8686800" cy="2209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প্রত্যেক বেঞ্চের চার জন ছাত্রের মধ্যে থেকে </a:t>
            </a:r>
            <a:r>
              <a:rPr lang="bn-BD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জন করে প্রতিনিধি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বাছাই কর। উক্ত প্রতিনিধিরা প্রত্যেকে আলাদাভাবে ভোট দিয়ে একজন </a:t>
            </a:r>
            <a:r>
              <a:rPr lang="bn-BD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প্রতিনিধি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 কর। 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 descr="C:\Users\BAROPAIKER GOR\Downloads\election 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810000"/>
            <a:ext cx="579120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23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381000"/>
            <a:ext cx="8077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2362200"/>
            <a:ext cx="8077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নির্বাচন পদ্ধতি প্রধানত কয় ধরনের?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836954" y="5721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" y="4191000"/>
            <a:ext cx="31242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পাঁচ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648200" y="4191000"/>
            <a:ext cx="27432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চার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33400" y="5791200"/>
            <a:ext cx="30480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তিন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572000" y="5791200"/>
            <a:ext cx="27432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দুই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8055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943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81000"/>
            <a:ext cx="2667000" cy="609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2000" y="457200"/>
            <a:ext cx="7315200" cy="472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 ভালো করে দেখে নিচের প্রশ্নটির উত্তর দাও।</a:t>
            </a: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চিত্রের মহামান্য ব্যক্তি যে পদে বহাল আছেন উক্ত পদে নির্বাচনের জন্য কয়টি ধাপ অতিক্রম করতে হয়?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5257800"/>
            <a:ext cx="24384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পাঁচ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5334000"/>
            <a:ext cx="21336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চার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838200" y="6019800"/>
            <a:ext cx="24384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তিন </a:t>
            </a:r>
            <a:endParaRPr lang="en-US" sz="28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334000" y="6019800"/>
            <a:ext cx="20574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দুই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514600" y="1371600"/>
            <a:ext cx="2362200" cy="3048000"/>
            <a:chOff x="2514600" y="1295400"/>
            <a:chExt cx="2362200" cy="3048000"/>
          </a:xfrm>
        </p:grpSpPr>
        <p:pic>
          <p:nvPicPr>
            <p:cNvPr id="18" name="Picture 17" descr="president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600" y="1295400"/>
              <a:ext cx="2362199" cy="2667000"/>
            </a:xfrm>
            <a:prstGeom prst="rect">
              <a:avLst/>
            </a:prstGeom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2514600" y="3943290"/>
              <a:ext cx="236220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বাংলাদেশের প্রেসিডেন্ট </a:t>
              </a:r>
              <a:endPara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BAB-159E-4634-ACB3-49F9AC11B798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505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252591"/>
            <a:ext cx="85344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ক্লাসে কিভাবে সরাসরি ভোট দিয়ে শ্রেণি প্রতিনিধি নির্বাচিত করতে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 তার বিবরণ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 descr="3612638-Copy.jpg"/>
          <p:cNvPicPr>
            <a:picLocks noChangeAspect="1"/>
          </p:cNvPicPr>
          <p:nvPr/>
        </p:nvPicPr>
        <p:blipFill>
          <a:blip r:embed="rId2"/>
          <a:srcRect l="5796" r="4958"/>
          <a:stretch>
            <a:fillRect/>
          </a:stretch>
        </p:blipFill>
        <p:spPr>
          <a:xfrm>
            <a:off x="1409699" y="1316380"/>
            <a:ext cx="6477001" cy="3880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81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:\Dilip\Dilip\New folder\images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38257"/>
            <a:ext cx="6510466" cy="500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233043">
            <a:off x="923029" y="732316"/>
            <a:ext cx="510267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1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3913" y="3513417"/>
            <a:ext cx="2169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ণীঃসপ্তম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60" y="3513417"/>
            <a:ext cx="5333999" cy="1750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75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রাজীবুর রহমান </a:t>
            </a:r>
          </a:p>
          <a:p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গিয়াস উদ্দীন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44" y="457200"/>
            <a:ext cx="3323456" cy="3056217"/>
          </a:xfrm>
          <a:prstGeom prst="rect">
            <a:avLst/>
          </a:prstGeom>
        </p:spPr>
      </p:pic>
      <p:sp>
        <p:nvSpPr>
          <p:cNvPr id="8" name="10-Point Star 7"/>
          <p:cNvSpPr/>
          <p:nvPr/>
        </p:nvSpPr>
        <p:spPr>
          <a:xfrm>
            <a:off x="331724" y="457200"/>
            <a:ext cx="2716276" cy="2743200"/>
          </a:xfrm>
          <a:prstGeom prst="star10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71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71600"/>
            <a:ext cx="3657600" cy="441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8188"/>
            <a:ext cx="5181599" cy="61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63" y="1390794"/>
            <a:ext cx="5334000" cy="407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1534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3200" b="1" u="sng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নির্বাচনের গুরুত্ব ও নির্বাচন পদ্ধতি</a:t>
            </a:r>
            <a:endParaRPr lang="en-US" sz="2800" b="1" u="sng" dirty="0" smtClean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36286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304800"/>
            <a:ext cx="3962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53340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34056" y="2057400"/>
            <a:ext cx="7037888" cy="1106589"/>
            <a:chOff x="1191712" y="76205"/>
            <a:chExt cx="7037888" cy="1106589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4157361" y="-2889444"/>
              <a:ext cx="1106589" cy="7037888"/>
            </a:xfrm>
            <a:prstGeom prst="round2Same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 Same Side Corner Rectangle 4"/>
            <p:cNvSpPr/>
            <p:nvPr/>
          </p:nvSpPr>
          <p:spPr>
            <a:xfrm>
              <a:off x="1191712" y="130224"/>
              <a:ext cx="6983869" cy="998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22860" rIns="22860" bIns="2286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3600" b="1" kern="1200" cap="none" spc="0" dirty="0" smtClean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নির্বাচন কী তা বলতে পারবে</a:t>
              </a:r>
              <a:endParaRPr lang="en-US" sz="3600" b="1" kern="1200" cap="none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59455" y="3308847"/>
            <a:ext cx="7037888" cy="1106589"/>
            <a:chOff x="1191712" y="1510977"/>
            <a:chExt cx="7037888" cy="1106589"/>
          </a:xfrm>
        </p:grpSpPr>
        <p:sp>
          <p:nvSpPr>
            <p:cNvPr id="10" name="Round Same Side Corner Rectangle 9"/>
            <p:cNvSpPr/>
            <p:nvPr/>
          </p:nvSpPr>
          <p:spPr>
            <a:xfrm rot="5400000">
              <a:off x="4157361" y="-1454672"/>
              <a:ext cx="1106589" cy="7037888"/>
            </a:xfrm>
            <a:prstGeom prst="round2SameRect">
              <a:avLst/>
            </a:prstGeom>
            <a:solidFill>
              <a:schemeClr val="accent5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 Same Side Corner Rectangle 4"/>
            <p:cNvSpPr/>
            <p:nvPr/>
          </p:nvSpPr>
          <p:spPr>
            <a:xfrm>
              <a:off x="1191712" y="1564996"/>
              <a:ext cx="6983869" cy="998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22860" rIns="22860" bIns="2286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3600" b="1" kern="1200" cap="none" spc="0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নির্বাচনের গুরুত্ব ব্যাখ্যা করতে পারবে</a:t>
              </a:r>
              <a:endParaRPr lang="en-US" sz="3600" b="1" kern="1200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44941" y="4724401"/>
            <a:ext cx="7037888" cy="1106589"/>
            <a:chOff x="1191712" y="3020388"/>
            <a:chExt cx="7037888" cy="1106589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4157361" y="54739"/>
              <a:ext cx="1106589" cy="7037888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 Same Side Corner Rectangle 4"/>
            <p:cNvSpPr/>
            <p:nvPr/>
          </p:nvSpPr>
          <p:spPr>
            <a:xfrm>
              <a:off x="1191712" y="3074408"/>
              <a:ext cx="6983869" cy="998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22860" rIns="22860" bIns="2286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3600" b="1" kern="1200" cap="none" spc="0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নির্বাচন পদ্ধতি বিশ্লেষণ করতে পারবে</a:t>
              </a:r>
              <a:endParaRPr lang="en-US" sz="3600" b="1" kern="1200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2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657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43" y="100919"/>
            <a:ext cx="14081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9357" y="1676400"/>
            <a:ext cx="86106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 হলো রাষ্ট্রের শাসন কাজ সুষ্ঠুভাবে পরিচালনার জন্য </a:t>
            </a:r>
            <a:r>
              <a:rPr lang="bn-BD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একাধিক প্রার্থীর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 থেকে নাগরিকগণ তাদের </a:t>
            </a:r>
            <a:r>
              <a:rPr lang="bn-BD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পছন্দের প্রতিনিধি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বেছে নেয়ার পদ্ধতি।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3200" y="1447800"/>
            <a:ext cx="5181600" cy="4648200"/>
            <a:chOff x="2895600" y="1447800"/>
            <a:chExt cx="5181600" cy="4648200"/>
          </a:xfrm>
        </p:grpSpPr>
        <p:pic>
          <p:nvPicPr>
            <p:cNvPr id="3" name="Picture 2" descr="CabinetmeetingatBangladeshSecretariat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1447800"/>
              <a:ext cx="5181600" cy="4648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971800" y="17526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শাসন পরিচালনা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362200" y="304800"/>
            <a:ext cx="64770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600" b="1" u="sng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 এই নির্বাচন? </a:t>
            </a:r>
            <a:endParaRPr lang="en-US" sz="3200" b="1" u="sng" cap="all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friendshelpingeachotherstudyforatestconvers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95400"/>
            <a:ext cx="5029200" cy="3608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5105400"/>
            <a:ext cx="8534400" cy="152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 করে উভয়ে </a:t>
            </a:r>
            <a:r>
              <a:rPr lang="en-US" sz="32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bn-BD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নির্বাচনের ৪টি গুরুত্ব লেখ।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685" t="3125" r="4539" b="6250"/>
          <a:stretch>
            <a:fillRect/>
          </a:stretch>
        </p:blipFill>
        <p:spPr bwMode="auto">
          <a:xfrm>
            <a:off x="2971800" y="4357254"/>
            <a:ext cx="3124200" cy="2272145"/>
          </a:xfrm>
          <a:prstGeom prst="wedgeEllipseCallout">
            <a:avLst>
              <a:gd name="adj1" fmla="val 71354"/>
              <a:gd name="adj2" fmla="val -76396"/>
            </a:avLst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66800"/>
            <a:ext cx="3276600" cy="2438400"/>
          </a:xfrm>
          <a:prstGeom prst="round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 descr="2013-06-15-09-41-36-51bc36d0b5504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088231"/>
            <a:ext cx="3352800" cy="2416969"/>
          </a:xfrm>
          <a:prstGeom prst="wedgeRoundRectCallout">
            <a:avLst>
              <a:gd name="adj1" fmla="val 43068"/>
              <a:gd name="adj2" fmla="val 85921"/>
              <a:gd name="adj3" fmla="val 16667"/>
            </a:avLst>
          </a:prstGeom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85800" y="1129903"/>
            <a:ext cx="2057400" cy="851297"/>
          </a:xfrm>
          <a:prstGeom prst="wedgeRoundRectCallou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ভোটার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50" y="4671978"/>
            <a:ext cx="264795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 ভোট প্রদান  </a:t>
            </a:r>
            <a:endParaRPr lang="en-US" sz="4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2971800"/>
            <a:ext cx="3505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 প্রতিনিধি  </a:t>
            </a:r>
            <a:endParaRPr lang="en-US" sz="4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2400300" y="313032"/>
            <a:ext cx="4267200" cy="6096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প্রত্যক্ষ নির্বাচন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254</Words>
  <Application>Microsoft Office PowerPoint</Application>
  <PresentationFormat>On-screen Show (4:3)</PresentationFormat>
  <Paragraphs>76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Mafidul</dc:creator>
  <cp:lastModifiedBy>HP</cp:lastModifiedBy>
  <cp:revision>79</cp:revision>
  <dcterms:created xsi:type="dcterms:W3CDTF">2006-08-16T00:00:00Z</dcterms:created>
  <dcterms:modified xsi:type="dcterms:W3CDTF">2020-10-06T06:16:10Z</dcterms:modified>
</cp:coreProperties>
</file>