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7" r:id="rId2"/>
    <p:sldMasterId id="2147483917" r:id="rId3"/>
  </p:sldMasterIdLst>
  <p:notesMasterIdLst>
    <p:notesMasterId r:id="rId23"/>
  </p:notesMasterIdLst>
  <p:sldIdLst>
    <p:sldId id="257" r:id="rId4"/>
    <p:sldId id="283" r:id="rId5"/>
    <p:sldId id="258" r:id="rId6"/>
    <p:sldId id="284" r:id="rId7"/>
    <p:sldId id="285" r:id="rId8"/>
    <p:sldId id="321" r:id="rId9"/>
    <p:sldId id="322" r:id="rId10"/>
    <p:sldId id="323" r:id="rId11"/>
    <p:sldId id="325" r:id="rId12"/>
    <p:sldId id="287" r:id="rId13"/>
    <p:sldId id="326" r:id="rId14"/>
    <p:sldId id="327" r:id="rId15"/>
    <p:sldId id="328" r:id="rId16"/>
    <p:sldId id="333" r:id="rId17"/>
    <p:sldId id="330" r:id="rId18"/>
    <p:sldId id="329" r:id="rId19"/>
    <p:sldId id="334" r:id="rId20"/>
    <p:sldId id="33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46907-9B34-4FCA-96CE-29879FD59C4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77290-0100-4BD7-A93F-1571FA23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227F-EC28-4AD1-B41C-89441DCEFA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3F3A-8F47-40FF-AED5-64803BD5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CC906-213F-4A24-89C1-2128E94A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73947-B191-4BF0-876C-1C811382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E565F-0A90-48C8-8506-2C4E777F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D547-D3E4-43E8-A8DF-3923E908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6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8CDA-7AE8-4C3D-BDC2-C38B973D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1E47B-4D59-4245-A1EB-46F901BE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FFBC0-4BB8-4EDB-BC60-7433F906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FC6D-EBB0-42CF-84AE-28FE0A43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CF9B-C842-4CDD-A115-00856E16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2B483-7D8C-44DD-A11E-E320A8A0A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36C6C-3A41-4AD4-B851-504A720B5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9F276-1C3E-419E-A4AA-610B2BC5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5CA6-5C5D-4C91-BA4B-700ADF97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AC04-89AB-41D1-A1BD-52B6993C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5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8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6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7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2479-1D92-471E-92E6-EDA069CC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48EE-4017-47E6-8EFA-D591923A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D9853-F49C-4C4F-8D96-D40FCA4C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2F68-487B-4A97-8617-48F0703B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B26E2-C665-4941-BCCE-CB5C22F6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8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9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34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465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2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17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6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427B-7B9A-498B-9360-553C663FAEC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98B9-FF18-48D0-8261-0F7FB5B9C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9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7BF3-1D37-460D-82F1-353ECEFA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A9BB0-B2C1-4E16-A211-5B52D9D9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B5506-73CC-4AD2-AF4E-949F69A9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B581-1C18-49BD-B304-4B879747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2ECA-7BC0-4A6C-8B0E-1E062152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5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97397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427B-7B9A-498B-9360-553C663FAEC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98B9-FF18-48D0-8261-0F7FB5B9C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87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33638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3714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427B-7B9A-498B-9360-553C663FAEC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98B9-FF18-48D0-8261-0F7FB5B9C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6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427B-7B9A-498B-9360-553C663FAEC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98B9-FF18-48D0-8261-0F7FB5B9C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8276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2283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2855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60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3508-309D-4EDA-90D1-534CFC16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55C2-50B3-4608-B1E6-6633AAFBE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65068-230B-4481-AA2F-717653201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9BEE0-DC34-47EF-9EAD-88F4BB5C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4516-ACF6-4165-B6A2-3BBC3781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52D99-CC6B-49FC-BB79-31C70F1B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2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039813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41811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79144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2278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3829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7372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D154-6688-40DB-840A-3345077A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B5886-5661-41CA-B39E-B4B5F0A4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E2751-AF9F-42B8-A4BC-448D64BAB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F50DD-1687-4C95-97E8-B02313FA8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838F9-6401-4A73-8BB3-29B59B53E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37186-D06B-4790-B69C-B58B546F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6B5C0-6AE6-485A-AFD1-D2FB3F73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811AD-6CE0-4F28-8128-0A03186C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6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01F0-076B-41E4-BF01-7FF9CFE0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59400-172E-4184-9273-DA571827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9DF38-3C09-4123-9418-15E0A5EC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48FA6-CF77-4A8E-96E7-B01A37D7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19594-F6B3-46C0-93AF-C28C90D7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EC6F0-B47F-4802-BDDD-A54A006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97E23-FB96-47C9-91DD-08D868C7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D517-4245-4F22-AD61-F80C45AC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B2A0A-4946-4689-8FD5-24D37D692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0D531-8321-4E83-B6B5-25CE3E4FA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CECDA-AD70-4E9C-9038-C390FA90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DFEDA-E10F-415D-86EA-F871C476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187C3-E1A4-447A-A10D-58D6A326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BD3D-0617-473D-A180-A3A8BCD5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D573D-4AAE-4986-80E8-A7190245E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A3D89-E565-4557-8D2A-BFD7CE3C2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7CE0B-87E1-48FC-B2CF-072A9ACA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985ED-9AED-4269-ABB0-2160759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9427C-87AD-496D-B18B-2359616E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BF527-DF36-46AB-92F1-D6400EE1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80BAC-72F8-47D3-851F-EF8938B92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D9BD-CA6F-4EEC-9703-FE72FA6CB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C88F8-43A4-4C20-8718-6FB6FFB13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CFA56-DDF5-4434-BCF1-8F16E9438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7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A2DD86-D87B-4D16-8E87-2B06426EF25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208C-4EDB-4494-993D-B3BE477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90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A910FC-DDFC-4A6F-BC2F-62040D5CF278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bn-IN"/>
              <a:t>রাজিব চন্দ্র নাথ,খাইয়ারা উচ্চ বিদ্যালয়, ফেনী সদর, ফেনী।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84ACE80-9447-47A2-9CA1-39F0FA8EC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59734-DD8B-4727-BCB1-9C7964FEE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818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D6426-6946-483D-AA70-B59EF54E80E2}"/>
              </a:ext>
            </a:extLst>
          </p:cNvPr>
          <p:cNvSpPr txBox="1"/>
          <p:nvPr/>
        </p:nvSpPr>
        <p:spPr>
          <a:xfrm>
            <a:off x="-1" y="3131860"/>
            <a:ext cx="117414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পাঠে সবাইকে স্বাগত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83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0" y="64008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04800"/>
            <a:ext cx="3440784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মূল্য নির্ণয়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5105400"/>
            <a:ext cx="2209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313" y="838200"/>
            <a:ext cx="11410121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১০% সুদে এখন কত টাকা ব্যাংকে রাখা হলে,২ বছর পর ব্যাংক</a:t>
            </a:r>
            <a:r>
              <a:rPr lang="bn-I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১২১ টাকা ফেরত দেবে?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নিম্নরূপে নির্ণয় করা যাবে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600" y="51054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১২১ 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343400" y="5484812"/>
            <a:ext cx="1447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72000" y="54864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4114800"/>
            <a:ext cx="3200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bn-BD" sz="40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2819400"/>
            <a:ext cx="5181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মুল্য= </a:t>
            </a:r>
            <a:endParaRPr lang="bn-BD" sz="4000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28194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ভবিষ্যৎ মুল্য 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343400" y="3427412"/>
            <a:ext cx="2362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95800" y="41910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১২১ </a:t>
            </a:r>
            <a:endParaRPr lang="en-US" sz="2800" dirty="0"/>
          </a:p>
        </p:txBody>
      </p:sp>
      <p:cxnSp>
        <p:nvCxnSpPr>
          <p:cNvPr id="25" name="Straight Connector 24"/>
          <p:cNvCxnSpPr>
            <a:endCxn id="18" idx="3"/>
          </p:cNvCxnSpPr>
          <p:nvPr/>
        </p:nvCxnSpPr>
        <p:spPr>
          <a:xfrm>
            <a:off x="4267200" y="4648200"/>
            <a:ext cx="1828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810000" y="57912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91000" y="47244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(১+০</a:t>
            </a:r>
            <a:r>
              <a:rPr lang="en-US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.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১০)</a:t>
            </a:r>
            <a:r>
              <a:rPr lang="bn-BD" sz="28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4343400" y="3581400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baseline="-2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(১+সুদের হার) </a:t>
            </a:r>
            <a:r>
              <a:rPr lang="bn-BD" sz="3600" b="1" baseline="2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0" name="Frame 29"/>
          <p:cNvSpPr/>
          <p:nvPr/>
        </p:nvSpPr>
        <p:spPr>
          <a:xfrm>
            <a:off x="0" y="76200"/>
            <a:ext cx="12085983" cy="6705600"/>
          </a:xfrm>
          <a:prstGeom prst="frame">
            <a:avLst>
              <a:gd name="adj1" fmla="val 2634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  <p:bldP spid="5" grpId="0"/>
      <p:bldP spid="5" grpId="1"/>
      <p:bldP spid="6" grpId="0"/>
      <p:bldP spid="6" grpId="1"/>
      <p:bldP spid="23" grpId="0"/>
      <p:bldP spid="23" grpId="1"/>
      <p:bldP spid="26" grpId="0"/>
      <p:bldP spid="26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BB419-73A1-4DE8-B1BE-B86546919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64" y="97643"/>
            <a:ext cx="7858584" cy="66627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86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0541A-57ED-4536-8329-BBDA81282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7" y="116627"/>
            <a:ext cx="9726586" cy="66247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0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BC98D-36C0-46D1-8BEF-6385A0B2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26" y="116130"/>
            <a:ext cx="8511901" cy="66257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0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393F52-96C4-461C-9662-0F347440334D}"/>
              </a:ext>
            </a:extLst>
          </p:cNvPr>
          <p:cNvSpPr txBox="1"/>
          <p:nvPr/>
        </p:nvSpPr>
        <p:spPr>
          <a:xfrm>
            <a:off x="0" y="0"/>
            <a:ext cx="12192000" cy="1890007"/>
          </a:xfrm>
          <a:prstGeom prst="rect">
            <a:avLst/>
          </a:prstGeom>
          <a:solidFill>
            <a:srgbClr val="54A021">
              <a:lumMod val="60000"/>
              <a:lumOff val="4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19128" tIns="59564" rIns="119128" bIns="5956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কাজঃ </a:t>
            </a:r>
            <a:endParaRPr kumimoji="0" lang="en-US" sz="1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752AB-A79D-411E-A311-1E3217A6076C}"/>
              </a:ext>
            </a:extLst>
          </p:cNvPr>
          <p:cNvSpPr txBox="1"/>
          <p:nvPr/>
        </p:nvSpPr>
        <p:spPr>
          <a:xfrm>
            <a:off x="0" y="2491409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সামাদ একটি কম্পিউটার ক্রয়ের জন্য তার মামার কাছ থেকে ৪৫,০০০ টাকা পেল। সামাদ কম্পিউটার এখন ক্রয় না করে ৩ বছর পর ক্রয় করার চিন্তা-ভাবনা করছে। তাই প্রাপ্ত অর্থ সামাদ সোনালী ব্যাংকে ১১% হার সুদে জমা করে রাখে। </a:t>
            </a:r>
          </a:p>
          <a:p>
            <a:pPr algn="just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***** সামাদ ঐ অর্থ যদি ২ বছর পর পেত তাহলে ওই অর্থের বর্তমান মূল্য কত হবে?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9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4E7CB8-70D7-4A62-ABCD-AB052DA53932}"/>
              </a:ext>
            </a:extLst>
          </p:cNvPr>
          <p:cNvSpPr txBox="1"/>
          <p:nvPr/>
        </p:nvSpPr>
        <p:spPr>
          <a:xfrm>
            <a:off x="119269" y="162891"/>
            <a:ext cx="11767931" cy="186204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 সুদের হার </a:t>
            </a:r>
            <a:endParaRPr lang="en-US" sz="6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406A3-ECEB-43FB-8517-55DD235C8268}"/>
              </a:ext>
            </a:extLst>
          </p:cNvPr>
          <p:cNvSpPr txBox="1"/>
          <p:nvPr/>
        </p:nvSpPr>
        <p:spPr>
          <a:xfrm>
            <a:off x="1398104" y="5055862"/>
            <a:ext cx="1048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EAR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Effictive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Annual Rate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216A6-0CE5-4A18-AC8A-F0E7B1961F1E}"/>
              </a:ext>
            </a:extLst>
          </p:cNvPr>
          <p:cNvSpPr txBox="1"/>
          <p:nvPr/>
        </p:nvSpPr>
        <p:spPr>
          <a:xfrm>
            <a:off x="1398104" y="2247739"/>
            <a:ext cx="10482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সুদের হারে যখন ১ বছরে একাধিকবার সুদ প্রদান করা হয় যা চক্রবৃদ্ধিকরণ করা হয় তখন তাকে প্রকৃত সুদ বলে।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9BB51AA-3494-4070-ACB2-BADDF6575516}"/>
              </a:ext>
            </a:extLst>
          </p:cNvPr>
          <p:cNvSpPr/>
          <p:nvPr/>
        </p:nvSpPr>
        <p:spPr>
          <a:xfrm>
            <a:off x="225287" y="2247739"/>
            <a:ext cx="1172817" cy="773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D1F475A-96E9-44A2-A529-2E025A6F26D8}"/>
              </a:ext>
            </a:extLst>
          </p:cNvPr>
          <p:cNvSpPr/>
          <p:nvPr/>
        </p:nvSpPr>
        <p:spPr>
          <a:xfrm>
            <a:off x="178907" y="4944559"/>
            <a:ext cx="1219197" cy="77375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8001F-4B28-4C5D-BB5D-102C5A67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9" y="135266"/>
            <a:ext cx="7415039" cy="65874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849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FB641D-0A14-4EB3-8444-DEC8D8A6697F}"/>
              </a:ext>
            </a:extLst>
          </p:cNvPr>
          <p:cNvSpPr txBox="1"/>
          <p:nvPr/>
        </p:nvSpPr>
        <p:spPr>
          <a:xfrm>
            <a:off x="66261" y="26504"/>
            <a:ext cx="12059478" cy="1890007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19128" tIns="59564" rIns="119128" bIns="5956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জোড়ায় </a:t>
            </a:r>
            <a:r>
              <a:rPr kumimoji="0" lang="bn-BD" sz="1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 </a:t>
            </a:r>
            <a:endParaRPr kumimoji="0" lang="en-US" sz="1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592C4-A729-480E-946A-A29C31A1B2E4}"/>
              </a:ext>
            </a:extLst>
          </p:cNvPr>
          <p:cNvSpPr txBox="1"/>
          <p:nvPr/>
        </p:nvSpPr>
        <p:spPr>
          <a:xfrm>
            <a:off x="0" y="2491409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করিম এ বছর তার ক্ষেতে ভুট্টা চাষ করতে চান। তিনি স্থানীয় মহাজন থেকে সাপ্তাহিক ১% হারে চক্রবৃদ্ধি সুদে ঋণ গ্রহণ করলেন। মহাজন তাকে বলল এতে বার্ষিক সুদ হবে ৫২%।</a:t>
            </a:r>
          </a:p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*****জনাব করিমের ঋণের সুদ কত? নির্ণয় কর।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6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12646B-17BE-4F8D-B5CE-292FD9B9163A}"/>
              </a:ext>
            </a:extLst>
          </p:cNvPr>
          <p:cNvSpPr txBox="1"/>
          <p:nvPr/>
        </p:nvSpPr>
        <p:spPr>
          <a:xfrm>
            <a:off x="0" y="0"/>
            <a:ext cx="12192000" cy="1836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মুল্যায়ণ-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0542B-0928-4724-BAFA-DD87F9BF96C6}"/>
              </a:ext>
            </a:extLst>
          </p:cNvPr>
          <p:cNvSpPr txBox="1"/>
          <p:nvPr/>
        </p:nvSpPr>
        <p:spPr>
          <a:xfrm>
            <a:off x="1645920" y="2034922"/>
            <a:ext cx="5387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বাট্টাকরণ 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কী?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D2EF0-766B-41F3-9F92-C6B620540BE7}"/>
              </a:ext>
            </a:extLst>
          </p:cNvPr>
          <p:cNvSpPr txBox="1"/>
          <p:nvPr/>
        </p:nvSpPr>
        <p:spPr>
          <a:xfrm>
            <a:off x="1645916" y="3240240"/>
            <a:ext cx="10069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অর্থের</a:t>
            </a:r>
            <a:r>
              <a:rPr kumimoji="0" lang="bn-IN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বর্তমান মূল্যের সূত্রটি 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কী?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B823D-CB18-4937-82DE-2AF8233B5785}"/>
              </a:ext>
            </a:extLst>
          </p:cNvPr>
          <p:cNvSpPr txBox="1"/>
          <p:nvPr/>
        </p:nvSpPr>
        <p:spPr>
          <a:xfrm>
            <a:off x="1645917" y="4381841"/>
            <a:ext cx="83984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EAR </a:t>
            </a:r>
            <a:r>
              <a:rPr lang="bn-IN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342EF-5BE2-41AF-B51B-018BF5492DF6}"/>
              </a:ext>
            </a:extLst>
          </p:cNvPr>
          <p:cNvSpPr txBox="1"/>
          <p:nvPr/>
        </p:nvSpPr>
        <p:spPr>
          <a:xfrm>
            <a:off x="1645917" y="5479992"/>
            <a:ext cx="82999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</a:t>
            </a:r>
            <a:r>
              <a:rPr kumimoji="0" lang="bn-IN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সুদের 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সূত্রটি বল। 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A2FE732-AB14-4B3C-B5C0-5670F5ACCCCC}"/>
              </a:ext>
            </a:extLst>
          </p:cNvPr>
          <p:cNvSpPr/>
          <p:nvPr/>
        </p:nvSpPr>
        <p:spPr>
          <a:xfrm>
            <a:off x="576772" y="2164431"/>
            <a:ext cx="1069145" cy="559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E37AC3-4141-4A76-AAED-42B44E20903D}"/>
              </a:ext>
            </a:extLst>
          </p:cNvPr>
          <p:cNvSpPr/>
          <p:nvPr/>
        </p:nvSpPr>
        <p:spPr>
          <a:xfrm>
            <a:off x="576771" y="3390249"/>
            <a:ext cx="1069145" cy="559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501DA5D-B1A1-4D71-9087-DCE66418CE05}"/>
              </a:ext>
            </a:extLst>
          </p:cNvPr>
          <p:cNvSpPr/>
          <p:nvPr/>
        </p:nvSpPr>
        <p:spPr>
          <a:xfrm>
            <a:off x="576772" y="4561584"/>
            <a:ext cx="1069145" cy="559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AE88C2A-4313-4509-9C78-5E41A655B531}"/>
              </a:ext>
            </a:extLst>
          </p:cNvPr>
          <p:cNvSpPr/>
          <p:nvPr/>
        </p:nvSpPr>
        <p:spPr>
          <a:xfrm>
            <a:off x="576772" y="5612487"/>
            <a:ext cx="1069145" cy="559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32D96EBF-4D32-4C8F-A49A-D5EA4E1C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1555" y="6436603"/>
            <a:ext cx="629761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রাজিব চন্দ্র নাথ,খাইয়ারা উচ্চ বিদ্যালয়, ফেনী সদর, ফেনী</a:t>
            </a:r>
            <a:r>
              <a:rPr kumimoji="0" lang="bn-I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3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f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0"/>
            <a:ext cx="10635176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899851" y="261405"/>
            <a:ext cx="5941535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C42F1A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ধন্যবাদ </a:t>
            </a:r>
            <a:endParaRPr kumimoji="0" lang="en-US" sz="8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srgbClr val="C42F1A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4F399-BA9B-4952-B3C2-AACE9487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0610" y="6414032"/>
            <a:ext cx="629761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>
                <a:ln>
                  <a:noFill/>
                </a:ln>
                <a:solidFill>
                  <a:srgbClr val="E76618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রাজিব চন্দ্র নাথ,খাইয়ারা উচ্চ বিদ্যালয়, ফেনী সদর, ফেনী।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6618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 -0.02755 L 0.33021 0.3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371061" y="238539"/>
            <a:ext cx="10919791" cy="6091282"/>
          </a:xfrm>
          <a:prstGeom prst="horizontalScroll">
            <a:avLst>
              <a:gd name="adj" fmla="val 114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cap="all" dirty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6000" b="1" cap="all" dirty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রাজিব চন্দ্র নাথ </a:t>
            </a:r>
            <a:endParaRPr lang="bn-BD" sz="5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BD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bn-IN" sz="2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                     খাইয়ারা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                       ফেনী সদর, ফেনী। </a:t>
            </a:r>
            <a:endParaRPr lang="en-US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28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০১৮২৪</a:t>
            </a:r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১১৬</a:t>
            </a:r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  <a:p>
            <a:pPr algn="ctr"/>
            <a:r>
              <a:rPr lang="bn-IN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28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rajib03011985@gmail.com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634"/>
            </a:avLst>
          </a:prstGeom>
          <a:solidFill>
            <a:srgbClr val="0070C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D90B4-1511-4048-ACCC-04914134B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7" y="1784866"/>
            <a:ext cx="3021497" cy="2998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4B625-23AA-47E4-9B17-B1BB78B6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965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D22D2-4ABB-4105-BFD2-94507256140E}"/>
              </a:ext>
            </a:extLst>
          </p:cNvPr>
          <p:cNvSpPr txBox="1"/>
          <p:nvPr/>
        </p:nvSpPr>
        <p:spPr>
          <a:xfrm>
            <a:off x="5269651" y="151179"/>
            <a:ext cx="6922349" cy="65556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৯ম/</a:t>
            </a:r>
            <a:r>
              <a:rPr kumimoji="0" lang="bn-IN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kumimoji="0" lang="bn-IN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সময়মূল্য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7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পাঠ-৩) 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৩</a:t>
            </a:r>
            <a:r>
              <a:rPr kumimoji="0" 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kumimoji="0" lang="bn-IN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-৩৬</a:t>
            </a:r>
            <a:r>
              <a:rPr kumimoji="0" lang="bn-IN" sz="72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6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2677737-9D8C-407F-9216-24DCC762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4388" y="6249362"/>
            <a:ext cx="629761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রাজিব চন্দ্র নাথ,খাইয়ারা উচ্চ বিদ্যালয়, ফেনী সদর, ফেনী</a:t>
            </a:r>
            <a:r>
              <a:rPr kumimoji="0" lang="bn-I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Vrinda" panose="020B0502040204020203" pitchFamily="34" charset="0"/>
              </a:rPr>
              <a:t>।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08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64856-FAE9-45CB-9332-DA6944026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0B8374-0DA8-4294-AC2C-31F62FCDED74}"/>
              </a:ext>
            </a:extLst>
          </p:cNvPr>
          <p:cNvSpPr txBox="1"/>
          <p:nvPr/>
        </p:nvSpPr>
        <p:spPr>
          <a:xfrm>
            <a:off x="2842592" y="509177"/>
            <a:ext cx="61887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 ফল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23D3D-85A3-4BE6-B278-550F45ABB607}"/>
              </a:ext>
            </a:extLst>
          </p:cNvPr>
          <p:cNvSpPr txBox="1"/>
          <p:nvPr/>
        </p:nvSpPr>
        <p:spPr>
          <a:xfrm>
            <a:off x="3220278" y="1955727"/>
            <a:ext cx="612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বাট্টাকরণ কি তা বলতে পারবে।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6CD64-0BD6-4228-94C5-B4D12F9F5459}"/>
              </a:ext>
            </a:extLst>
          </p:cNvPr>
          <p:cNvSpPr txBox="1"/>
          <p:nvPr/>
        </p:nvSpPr>
        <p:spPr>
          <a:xfrm>
            <a:off x="1719469" y="2600931"/>
            <a:ext cx="87530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বর্তমান মূল্য নির্ণয়ের সূত্রটি ব্যাখ্যা করতে পারবে।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9D043-5432-4ADF-ABAC-10D9559E79FD}"/>
              </a:ext>
            </a:extLst>
          </p:cNvPr>
          <p:cNvSpPr txBox="1"/>
          <p:nvPr/>
        </p:nvSpPr>
        <p:spPr>
          <a:xfrm>
            <a:off x="762000" y="4110163"/>
            <a:ext cx="10349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৪।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 সুদের হার নির্ণয় করার পদ্ধতি বিশ্লেষণ করতে 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পারবে।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465B7-6FBF-49E5-9B46-C54104C9621A}"/>
              </a:ext>
            </a:extLst>
          </p:cNvPr>
          <p:cNvSpPr txBox="1"/>
          <p:nvPr/>
        </p:nvSpPr>
        <p:spPr>
          <a:xfrm>
            <a:off x="0" y="331754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বছরে একাধিকবার বাট্টাকরণের মাধ্যমে বর্তমান মূল্য নির্ণয় করতে 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পারবে।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19D5C4-8C9B-4F93-A258-7FBD3B67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46" y="6056449"/>
            <a:ext cx="630381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3D4FCE-657B-4921-998E-566E7E93BC02}"/>
              </a:ext>
            </a:extLst>
          </p:cNvPr>
          <p:cNvSpPr txBox="1"/>
          <p:nvPr/>
        </p:nvSpPr>
        <p:spPr>
          <a:xfrm>
            <a:off x="0" y="56272"/>
            <a:ext cx="12192000" cy="1862048"/>
          </a:xfrm>
          <a:prstGeom prst="rect">
            <a:avLst/>
          </a:prstGeom>
          <a:solidFill>
            <a:schemeClr val="accent2"/>
          </a:solidFill>
          <a:ln w="57150" cap="flat" cmpd="sng" algn="ctr">
            <a:solidFill>
              <a:srgbClr val="00B0F0"/>
            </a:solidFill>
            <a:prstDash val="soli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পূর্বজ্ঞান যাচাই </a:t>
            </a:r>
            <a:endParaRPr kumimoji="0" lang="en-US" sz="115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B87B3-AD4F-4ADF-9BCE-EC904D646B96}"/>
              </a:ext>
            </a:extLst>
          </p:cNvPr>
          <p:cNvSpPr txBox="1"/>
          <p:nvPr/>
        </p:nvSpPr>
        <p:spPr>
          <a:xfrm>
            <a:off x="0" y="1918320"/>
            <a:ext cx="12099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ঘটনা-১</a:t>
            </a: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জামাল ৪ বছর পর ৪০,০০০ টাকা পেতে চায়। অগ্রণী ব্যাংক তাকে ১২% হারে প্রস্তাব দিয়েছে। জামালের বন্ধু সুমন মাল্টিপারপাসের ব্যবসায় করে। সে জামালকে মাসিক ১১.৫% হারে টাকা জমা রাখার প্রস্তাব করে।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AE087-C4FC-4D37-B4AA-CC8CA070CAE8}"/>
              </a:ext>
            </a:extLst>
          </p:cNvPr>
          <p:cNvSpPr txBox="1"/>
          <p:nvPr/>
        </p:nvSpPr>
        <p:spPr>
          <a:xfrm>
            <a:off x="92765" y="4226644"/>
            <a:ext cx="118076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ঘটনা-২</a:t>
            </a:r>
            <a:endParaRPr kumimoji="0" lang="bn-IN" sz="36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আলামত মিয়া এ বছর তার ক্ষেতে তরমুজ চাষ করতে চান। তিনি মহাজন থেকে সাপ্তাহিক ১% হারে চক্রবৃদ্ধি সুদে ঋণ গ্রহণ করলেন। মহাজন তাকে বলল এতে বার্ষিক সুদ হবে ৫২%। </a:t>
            </a:r>
            <a:r>
              <a:rPr kumimoji="0" lang="bn-I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90F01AA-FFB6-43C6-996A-B5DDD731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9984" y="6304002"/>
            <a:ext cx="6297612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রাজিব চন্দ্র নাথ,খাইয়ারা উচ্চ বিদ্যালয়, ফেনী সদর, ফেনী।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00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70E19B-0C73-4D9C-9D3C-774FF164A385}"/>
              </a:ext>
            </a:extLst>
          </p:cNvPr>
          <p:cNvSpPr txBox="1"/>
          <p:nvPr/>
        </p:nvSpPr>
        <p:spPr>
          <a:xfrm>
            <a:off x="1817076" y="3503235"/>
            <a:ext cx="8557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479B464-1F55-4CE2-902D-2FA2D7C2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9984" y="6304002"/>
            <a:ext cx="6297612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রাজিব চন্দ্র নাথ,খাইয়ারা উচ্চ বিদ্যালয়, ফেনী সদর, ফেনী।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B9FAB-79A5-4E03-AA43-00EF257133A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800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</a:t>
            </a:r>
            <a:r>
              <a:rPr kumimoji="0" lang="bn-BD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br>
              <a:rPr kumimoji="0" lang="en-US" sz="96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 Cen MT" panose="020B0602020104020603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5160B2-74FC-461C-8960-229923E56CB0}"/>
              </a:ext>
            </a:extLst>
          </p:cNvPr>
          <p:cNvSpPr txBox="1">
            <a:spLocks/>
          </p:cNvSpPr>
          <p:nvPr/>
        </p:nvSpPr>
        <p:spPr>
          <a:xfrm>
            <a:off x="0" y="3640016"/>
            <a:ext cx="12192000" cy="1800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bn-IN" sz="8800" cap="none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মূল্য ও প্রকৃত সুদের হার</a:t>
            </a:r>
          </a:p>
        </p:txBody>
      </p:sp>
      <p:sp>
        <p:nvSpPr>
          <p:cNvPr id="7" name="Down Arrow 3">
            <a:extLst>
              <a:ext uri="{FF2B5EF4-FFF2-40B4-BE49-F238E27FC236}">
                <a16:creationId xmlns:a16="http://schemas.microsoft.com/office/drawing/2014/main" id="{CC0F1624-2812-4FC4-86BC-264C41E4BD7B}"/>
              </a:ext>
            </a:extLst>
          </p:cNvPr>
          <p:cNvSpPr/>
          <p:nvPr/>
        </p:nvSpPr>
        <p:spPr>
          <a:xfrm>
            <a:off x="4905600" y="1800665"/>
            <a:ext cx="2169763" cy="18393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63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D1715-E929-4D78-BCE7-671C4285F8AD}"/>
              </a:ext>
            </a:extLst>
          </p:cNvPr>
          <p:cNvSpPr txBox="1"/>
          <p:nvPr/>
        </p:nvSpPr>
        <p:spPr>
          <a:xfrm>
            <a:off x="3048000" y="299038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বাট্টাকরণ</a:t>
            </a:r>
            <a:endParaRPr lang="en-US" sz="13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53E51-9AF4-4EEA-B94D-F4C7E890F767}"/>
              </a:ext>
            </a:extLst>
          </p:cNvPr>
          <p:cNvSpPr txBox="1"/>
          <p:nvPr/>
        </p:nvSpPr>
        <p:spPr>
          <a:xfrm>
            <a:off x="198783" y="2782957"/>
            <a:ext cx="118739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 ভবিষ্যৎ সুদাসলকে সুদের হার দিয়ে ভাগ করলে বর্তমান মূল্য নির্ধারণ করাই বাট্টাকরণ।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2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cuments\images (6).jpg">
            <a:extLst>
              <a:ext uri="{FF2B5EF4-FFF2-40B4-BE49-F238E27FC236}">
                <a16:creationId xmlns:a16="http://schemas.microsoft.com/office/drawing/2014/main" id="{BA69E87E-5682-43FE-A029-B2B0C568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696" y="1200329"/>
            <a:ext cx="9369286" cy="544204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9B633-CB50-4E7C-BFD9-C4389DC913E4}"/>
              </a:ext>
            </a:extLst>
          </p:cNvPr>
          <p:cNvSpPr txBox="1"/>
          <p:nvPr/>
        </p:nvSpPr>
        <p:spPr>
          <a:xfrm>
            <a:off x="0" y="0"/>
            <a:ext cx="10389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bn-IN" sz="7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বর্তমান মূল্য নির্ণয়ের সূত্র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71117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413708" y="592667"/>
            <a:ext cx="3440784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বর্তমান মূল্য নির্ণয়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93996" y="1689100"/>
            <a:ext cx="1752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PV</a:t>
            </a:r>
            <a:r>
              <a:rPr lang="en-US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=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000" y="2971800"/>
            <a:ext cx="5410200" cy="3581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FV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ভবিষ্যৎ মূল্য,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PV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বর্তমান মূল্য,</a:t>
            </a:r>
          </a:p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=বাৎসরিক সুদের হার,</a:t>
            </a:r>
          </a:p>
          <a:p>
            <a:r>
              <a:rPr lang="en-US" sz="4400" b="1" baseline="3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=মেয়াদ কাল/ বছর</a:t>
            </a:r>
          </a:p>
          <a:p>
            <a:endParaRPr lang="bn-BD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1333500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FV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0320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(1+i)</a:t>
            </a:r>
            <a:r>
              <a:rPr lang="en-US" sz="3600" b="1" baseline="30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n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46596" y="1981200"/>
            <a:ext cx="117520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1" y="1"/>
            <a:ext cx="12099234" cy="6858000"/>
          </a:xfrm>
          <a:prstGeom prst="frame">
            <a:avLst>
              <a:gd name="adj1" fmla="val 2634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8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519</Words>
  <Application>Microsoft Office PowerPoint</Application>
  <PresentationFormat>Widescreen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Nikosh</vt:lpstr>
      <vt:lpstr>NikoshBAN</vt:lpstr>
      <vt:lpstr>Times New Roman</vt:lpstr>
      <vt:lpstr>Trebuchet MS</vt:lpstr>
      <vt:lpstr>Tw Cen MT</vt:lpstr>
      <vt:lpstr>Wingdings 3</vt:lpstr>
      <vt:lpstr>Office Theme</vt:lpstr>
      <vt:lpstr>Ion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Rajib Chandra Nath</dc:creator>
  <cp:lastModifiedBy>Rajib Chandra Nath</cp:lastModifiedBy>
  <cp:revision>54</cp:revision>
  <dcterms:created xsi:type="dcterms:W3CDTF">2020-10-07T13:19:59Z</dcterms:created>
  <dcterms:modified xsi:type="dcterms:W3CDTF">2020-10-08T03:37:27Z</dcterms:modified>
</cp:coreProperties>
</file>