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79" r:id="rId2"/>
    <p:sldId id="280" r:id="rId3"/>
    <p:sldId id="290" r:id="rId4"/>
    <p:sldId id="298" r:id="rId5"/>
    <p:sldId id="299" r:id="rId6"/>
    <p:sldId id="270" r:id="rId7"/>
    <p:sldId id="289" r:id="rId8"/>
    <p:sldId id="297" r:id="rId9"/>
    <p:sldId id="268" r:id="rId10"/>
    <p:sldId id="291" r:id="rId11"/>
    <p:sldId id="300" r:id="rId12"/>
    <p:sldId id="274" r:id="rId13"/>
    <p:sldId id="292" r:id="rId14"/>
    <p:sldId id="275" r:id="rId15"/>
    <p:sldId id="282" r:id="rId16"/>
    <p:sldId id="293" r:id="rId17"/>
    <p:sldId id="283" r:id="rId18"/>
    <p:sldId id="294" r:id="rId19"/>
    <p:sldId id="295" r:id="rId20"/>
    <p:sldId id="296" r:id="rId21"/>
    <p:sldId id="26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>
        <p:scale>
          <a:sx n="81" d="100"/>
          <a:sy n="81" d="100"/>
        </p:scale>
        <p:origin x="-3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F7A21-3647-4324-A22C-A83DFA9EBE1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1C95-3F22-44C3-AC3B-843862CA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800F44-68D3-409E-9E9C-778D1183311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576078-5F4E-4E6D-97BA-8BA9416E8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6042" y="-396240"/>
            <a:ext cx="7117079" cy="18620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-1053"/>
          <a:stretch/>
        </p:blipFill>
        <p:spPr>
          <a:xfrm>
            <a:off x="1172309" y="1465808"/>
            <a:ext cx="9483968" cy="53509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7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22" y="0"/>
            <a:ext cx="1192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চৌম্বক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  স্থাপিত তড়িৎবাহী তারের উপর প্রযুক্ত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বল।  </a:t>
            </a:r>
            <a:endParaRPr lang="bn-IN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83" y="977479"/>
            <a:ext cx="116761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অভিমুখ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সাইনের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ফ্লাক্স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α sin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/>
                <a:ea typeface="Cambria Math"/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F  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α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l   , </a:t>
            </a: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  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α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i   ,   </a:t>
            </a: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F  </a:t>
            </a:r>
            <a:r>
              <a:rPr lang="el-GR" sz="3200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α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B , </a:t>
            </a:r>
          </a:p>
          <a:p>
            <a:pPr lvl="0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পাই,F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α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ilB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sin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/>
                <a:ea typeface="Cambria Math"/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  </a:t>
            </a:r>
            <a:r>
              <a:rPr lang="en-SG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KBilsin</a:t>
            </a:r>
            <a:r>
              <a:rPr lang="el-G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/>
                <a:ea typeface="Cambria Math"/>
                <a:cs typeface="NikoshBAN" pitchFamily="2" charset="0"/>
              </a:rPr>
              <a:t>θ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i  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l,B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F=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N, B 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T, i=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  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Cambria Math"/>
                <a:cs typeface="NikoshBAN" pitchFamily="2" charset="0"/>
              </a:rPr>
              <a:t>θ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90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K =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 ।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F =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Bil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11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46" y="0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গতিশীল চার্জ যে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 অনুভব করে ,তা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তড়িতবাহী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7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56" y="188516"/>
            <a:ext cx="11629293" cy="772013"/>
          </a:xfrm>
        </p:spPr>
        <p:txBody>
          <a:bodyPr>
            <a:noAutofit/>
          </a:bodyPr>
          <a:lstStyle/>
          <a:p>
            <a:r>
              <a:rPr lang="en-US" sz="4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তড়িতবাহী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4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ক্রিয়াশীল</a:t>
            </a:r>
            <a:r>
              <a:rPr lang="en-US" sz="4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বলঃ</a:t>
            </a:r>
            <a:r>
              <a:rPr lang="en-US" sz="4800" b="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48" y="1204016"/>
                <a:ext cx="10128737" cy="565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ধরি, PQ ও RS 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দুটি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তড়িতবাহী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তার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পরস্পর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সমান্তরালভাবে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a 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দূরত্বে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অবস্থিত।PQ</a:t>
                </a:r>
                <a:r>
                  <a:rPr lang="bn-IN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তারের</a:t>
                </a:r>
                <a:r>
                  <a:rPr lang="bn-IN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মধ্য</a:t>
                </a:r>
                <a:r>
                  <a:rPr lang="bn-IN" sz="2800" dirty="0" smtClean="0">
                    <a:latin typeface="Calibri" pitchFamily="34" charset="0"/>
                    <a:cs typeface="Calibri" pitchFamily="34" charset="0"/>
                  </a:rPr>
                  <a:t> দিয়ে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এবং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𝑅𝑆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তারের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মধ্য</m:t>
                    </m:r>
                    <m:r>
                      <a:rPr lang="bn-IN" sz="2800" b="0" i="1" smtClean="0">
                        <a:latin typeface="Cambria Math"/>
                      </a:rPr>
                      <m:t> </m:t>
                    </m:r>
                    <m:r>
                      <a:rPr lang="bn-IN" sz="2800" b="0" i="1" smtClean="0">
                        <a:latin typeface="Cambria Math"/>
                      </a:rPr>
                      <m:t>দিয়ে</m:t>
                    </m:r>
                    <m:r>
                      <a:rPr lang="bn-IN" sz="28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পরিমাণ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তড়িত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একই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দিকে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প্রবাহিত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endParaRPr lang="bn-IN" sz="2800" b="0" i="1" dirty="0" smtClean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হচ্ছে।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𝑃𝑄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তারে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র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মধ্য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দিয়ে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তড়িত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প্রবাহের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ফলে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RS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তারে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চৌম্বক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প্রাবল্য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এই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প্রাবল্যের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দিক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তারের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তলের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উপর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লম্বভাবে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ভেতরের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দিকে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।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চৌম্বক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প্রাবল্যের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জন্য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RS 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তারের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উপর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Calibri" pitchFamily="34" charset="0"/>
                  </a:rPr>
                  <a:t>ক্রিয়াশীল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 smtClean="0">
                    <a:latin typeface="Calibri" pitchFamily="34" charset="0"/>
                    <a:cs typeface="Calibri" pitchFamily="34" charset="0"/>
                  </a:rPr>
                  <a:t>বল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latin typeface="Cambria Math"/>
                      </a:rPr>
                      <m:t>𝑙𝐵𝑠𝑖𝑛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3600" dirty="0" err="1" smtClean="0">
                    <a:latin typeface="Calibri" pitchFamily="34" charset="0"/>
                    <a:cs typeface="Calibri" pitchFamily="34" charset="0"/>
                  </a:rPr>
                  <a:t>এখানে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𝜃</a:t>
                </a:r>
                <a:r>
                  <a:rPr lang="bn-IN" sz="36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= 90 </a:t>
                </a:r>
              </a:p>
              <a:p>
                <a:pPr algn="just"/>
                <a:r>
                  <a:rPr lang="en-US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600" dirty="0" smtClean="0">
                    <a:latin typeface="Calibri" pitchFamily="34" charset="0"/>
                    <a:cs typeface="Calibri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×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𝑠𝑖𝑛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  </a:t>
                </a:r>
                <a:endParaRPr lang="bn-IN" sz="3600" dirty="0" smtClean="0"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r>
                  <a:rPr lang="bn-IN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bn-IN" sz="3600" dirty="0" smtClean="0">
                    <a:latin typeface="Calibri" pitchFamily="34" charset="0"/>
                    <a:cs typeface="Calibri" pitchFamily="34" charset="0"/>
                  </a:rPr>
                  <a:t>             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……………………………….1 </a:t>
                </a:r>
              </a:p>
              <a:p>
                <a:pPr algn="just"/>
                <a:r>
                  <a:rPr lang="en-US" sz="36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8" y="1204016"/>
                <a:ext cx="10128737" cy="5653984"/>
              </a:xfrm>
              <a:prstGeom prst="rect">
                <a:avLst/>
              </a:prstGeom>
              <a:blipFill rotWithShape="1">
                <a:blip r:embed="rId2"/>
                <a:stretch>
                  <a:fillRect l="-1866" t="-1294" r="-2107" b="-32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310065" y="1231436"/>
            <a:ext cx="1691597" cy="1693989"/>
            <a:chOff x="8985076" y="3352800"/>
            <a:chExt cx="2326278" cy="2309446"/>
          </a:xfrm>
        </p:grpSpPr>
        <p:sp>
          <p:nvSpPr>
            <p:cNvPr id="6" name="TextBox 5"/>
            <p:cNvSpPr txBox="1"/>
            <p:nvPr/>
          </p:nvSpPr>
          <p:spPr>
            <a:xfrm>
              <a:off x="9895743" y="4507524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a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9425356" y="3352800"/>
              <a:ext cx="35169" cy="230944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10738341" y="3352800"/>
              <a:ext cx="35169" cy="230944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442939" y="4431322"/>
              <a:ext cx="48650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0193217" y="4431322"/>
              <a:ext cx="54512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85076" y="3534781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03511" y="528710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972800" y="353478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72800" y="524054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516129" y="3534781"/>
                  <a:ext cx="206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6128" y="3534781"/>
                  <a:ext cx="20665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465778" y="3534781"/>
                  <a:ext cx="2352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5777" y="3534781"/>
                  <a:ext cx="23521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6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23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3416" y="339967"/>
                <a:ext cx="11629292" cy="279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RS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তারের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একক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দৈর্ঘ্যে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বল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bn-IN" sz="36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lvl="0"/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………………2 </a:t>
                </a:r>
              </a:p>
              <a:p>
                <a:pPr lvl="0"/>
                <a:endPara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/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PQ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তারের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একক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দৈর্ঘ্যে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একই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বল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ক্রিয়া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করবে</a:t>
                </a:r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। 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6" y="339967"/>
                <a:ext cx="11629292" cy="2793137"/>
              </a:xfrm>
              <a:prstGeom prst="rect">
                <a:avLst/>
              </a:prstGeom>
              <a:blipFill rotWithShape="1">
                <a:blip r:embed="rId2"/>
                <a:stretch>
                  <a:fillRect l="-1626" b="-764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854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446" y="0"/>
            <a:ext cx="4689231" cy="713396"/>
          </a:xfrm>
        </p:spPr>
        <p:txBody>
          <a:bodyPr>
            <a:noAutofit/>
          </a:bodyPr>
          <a:lstStyle/>
          <a:p>
            <a:pPr algn="ctr"/>
            <a:r>
              <a:rPr lang="bn-IN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6000" b="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107" y="1199777"/>
            <a:ext cx="112658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80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cm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তড়িত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0.20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15107" y="3692767"/>
                <a:ext cx="11265878" cy="2645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Calibri" pitchFamily="34" charset="0"/>
                  </a:rPr>
                  <a:t>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25</m:t>
                        </m:r>
                        <m:r>
                          <a:rPr lang="en-US" sz="3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𝑚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0" smtClean="0">
                        <a:latin typeface="Cambria Math"/>
                      </a:rPr>
                      <m:t>ব্যবধানে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a:rPr lang="en-US" sz="3600" b="0" i="0" smtClean="0">
                        <a:latin typeface="Cambria Math"/>
                      </a:rPr>
                      <m:t>অবস্থিত</m:t>
                    </m:r>
                    <m:r>
                      <a:rPr lang="en-US" sz="3600" b="0" i="0" smtClean="0">
                        <a:latin typeface="Cambria Math"/>
                      </a:rPr>
                      <m:t>  </m:t>
                    </m:r>
                    <m:r>
                      <a:rPr lang="en-US" sz="3600" b="0" i="1" smtClean="0">
                        <a:latin typeface="Cambria Math"/>
                      </a:rPr>
                      <m:t>5</m:t>
                    </m:r>
                    <m:r>
                      <a:rPr lang="en-US" sz="3600" b="0" i="1" smtClean="0">
                        <a:latin typeface="Cambria Math"/>
                      </a:rPr>
                      <m:t>𝑚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দৈর্ঘ্যের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দুটি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তারের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latin typeface="Cambria Math"/>
                      </a:rPr>
                      <m:t>মধ্য</m:t>
                    </m:r>
                    <m:r>
                      <a:rPr lang="en-US" sz="36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3600" b="0" i="1" dirty="0" smtClean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দিয়ে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50</m:t>
                      </m:r>
                      <m:r>
                        <a:rPr lang="en-US" sz="3600" b="0" i="1" smtClean="0">
                          <a:latin typeface="Cambria Math"/>
                        </a:rPr>
                        <m:t>𝐴</m:t>
                      </m:r>
                      <m:r>
                        <a:rPr lang="en-US" sz="3600" b="0" i="1" smtClean="0">
                          <a:latin typeface="Cambria Math"/>
                        </a:rPr>
                        <m:t>  </m:t>
                      </m:r>
                      <m:r>
                        <a:rPr lang="en-US" sz="3600" b="0" i="1" smtClean="0">
                          <a:latin typeface="Cambria Math"/>
                        </a:rPr>
                        <m:t>বিদ্যুত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প্রবাহিত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হলে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এদের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মধ্যে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ক্রিয়াশীল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বলের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মান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নির্ণয়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কর।</m:t>
                      </m:r>
                      <m:r>
                        <a:rPr lang="en-US" sz="36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7" y="3692767"/>
                <a:ext cx="11265878" cy="2645340"/>
              </a:xfrm>
              <a:prstGeom prst="rect">
                <a:avLst/>
              </a:prstGeom>
              <a:blipFill rotWithShape="1">
                <a:blip r:embed="rId2"/>
                <a:stretch>
                  <a:fillRect l="-1623" t="-3456" r="-3680" b="-80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62" y="-82063"/>
            <a:ext cx="8546123" cy="1019909"/>
          </a:xfrm>
        </p:spPr>
        <p:txBody>
          <a:bodyPr>
            <a:noAutofit/>
          </a:bodyPr>
          <a:lstStyle/>
          <a:p>
            <a:pPr algn="ctr"/>
            <a:r>
              <a:rPr lang="bn-IN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হল প্রভাব ও হল বিভবের রাশিমালা। </a:t>
            </a:r>
            <a:endParaRPr lang="en-US" sz="6000" b="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615" y="1081851"/>
                <a:ext cx="1190642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Hall Effect(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):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তড়িতবাহী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পরিবাহীকে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চৌম্বকক্ষেত্রের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অভিলম্ব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বরাবর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চৌম্বকক্ষেত্র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উভয়ের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লম্বভাবে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তড়িচ্চালক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শক্তি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সৃস্টি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হয়।এই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ক্রিয়াকে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সৃস্টি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15" y="1081851"/>
                <a:ext cx="11906422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1331" t="-3835" r="-2151" b="-88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01" y="3208416"/>
                <a:ext cx="9026768" cy="2956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হল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বিভবের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রাশিমালাঃ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মনে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ACDG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ফলকে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সৃস্ট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তড়িতক্ষেত্র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E,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ফলকের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বেধ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d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দুই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প্রান্তে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bn-IN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বেধের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পার্থক্য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ই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ক্ষেত্রের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।          </a:t>
                </a:r>
                <a:endParaRPr lang="bn-IN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 প্রাবাল্য, 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E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……………………….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1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1" y="3208416"/>
                <a:ext cx="9026768" cy="2956066"/>
              </a:xfrm>
              <a:prstGeom prst="rect">
                <a:avLst/>
              </a:prstGeom>
              <a:blipFill rotWithShape="1">
                <a:blip r:embed="rId3"/>
                <a:stretch>
                  <a:fillRect l="-1688" t="-4124" r="-2903" b="-30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8604738" y="2395731"/>
            <a:ext cx="3636524" cy="2074192"/>
            <a:chOff x="8294751" y="2288026"/>
            <a:chExt cx="3897249" cy="2258858"/>
          </a:xfrm>
        </p:grpSpPr>
        <p:grpSp>
          <p:nvGrpSpPr>
            <p:cNvPr id="64" name="Group 63"/>
            <p:cNvGrpSpPr/>
            <p:nvPr/>
          </p:nvGrpSpPr>
          <p:grpSpPr>
            <a:xfrm>
              <a:off x="8294751" y="2288026"/>
              <a:ext cx="3897249" cy="2258858"/>
              <a:chOff x="8312588" y="2329766"/>
              <a:chExt cx="3897249" cy="2258858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8753782" y="2825460"/>
                <a:ext cx="2865275" cy="1053636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464988" y="2905389"/>
                <a:ext cx="405228" cy="42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964139" y="2948384"/>
                <a:ext cx="569993" cy="42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464988" y="3665584"/>
                <a:ext cx="423885" cy="42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1085405" y="3718137"/>
                <a:ext cx="420153" cy="42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1700923" y="2859690"/>
                <a:ext cx="0" cy="809315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1641575" y="2948383"/>
                <a:ext cx="379108" cy="42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983806" y="2738293"/>
                <a:ext cx="302616" cy="42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0818646" y="3444316"/>
                <a:ext cx="1202037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0349148" y="3444316"/>
                <a:ext cx="46949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9136585" y="3420504"/>
                <a:ext cx="1264127" cy="1353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10194656" y="2508739"/>
                <a:ext cx="151308" cy="17936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9715102" y="2431853"/>
                <a:ext cx="1268093" cy="17874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655171" y="4219292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Calibri" pitchFamily="34" charset="0"/>
                    <a:cs typeface="Calibri" pitchFamily="34" charset="0"/>
                  </a:rPr>
                  <a:t>B</a:t>
                </a:r>
                <a:endParaRPr lang="en-SG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349148" y="4129851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SG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685013" y="3220888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endParaRPr lang="en-SG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10885733" y="3083169"/>
                <a:ext cx="0" cy="3508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8312588" y="3434038"/>
                <a:ext cx="82399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9412361" y="3083169"/>
                <a:ext cx="0" cy="3373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9311448" y="3480918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</a:t>
                </a:r>
                <a:endParaRPr lang="en-SG" b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927387" y="3239084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SG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022311" y="23297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SG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558264" y="301050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SG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10675" y="297381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SG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654040" y="3480918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</a:t>
                </a:r>
                <a:endParaRPr lang="en-SG" b="1" dirty="0"/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10801203" y="3301402"/>
              <a:ext cx="179594" cy="1697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1" name="Oval 70"/>
            <p:cNvSpPr/>
            <p:nvPr/>
          </p:nvSpPr>
          <p:spPr>
            <a:xfrm>
              <a:off x="9304727" y="3315741"/>
              <a:ext cx="179594" cy="1697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0011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7571" y="316523"/>
                <a:ext cx="11617570" cy="636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সুতরাং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চার্জবাহী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eE</m:t>
                    </m:r>
                  </m:oMath>
                </a14:m>
                <a:endParaRPr lang="bn-IN" sz="3600" dirty="0">
                  <a:solidFill>
                    <a:srgbClr val="FF0000"/>
                  </a:solidFill>
                  <a:latin typeface="Cambria Math"/>
                </a:endParaRPr>
              </a:p>
              <a:p>
                <a:pPr lvl="0" algn="just"/>
                <a:r>
                  <a:rPr lang="bn-IN" sz="3600" dirty="0">
                    <a:solidFill>
                      <a:srgbClr val="FF0000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……………………..</a:t>
                </a:r>
                <a:r>
                  <a:rPr lang="en-US" sz="36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2 </a:t>
                </a:r>
              </a:p>
              <a:p>
                <a:pPr lvl="0"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চার্জবাহী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/>
                      </a:rPr>
                      <m:t>eE</m:t>
                    </m:r>
                  </m:oMath>
                </a14:m>
                <a:endParaRPr lang="bn-IN" sz="3600" dirty="0">
                  <a:solidFill>
                    <a:srgbClr val="FF0000"/>
                  </a:solidFill>
                  <a:latin typeface="Cambria Math"/>
                </a:endParaRPr>
              </a:p>
              <a:p>
                <a:pPr lvl="0" algn="just"/>
                <a:r>
                  <a:rPr lang="bn-IN" sz="3600" dirty="0">
                    <a:solidFill>
                      <a:srgbClr val="FF0000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……………………..</a:t>
                </a:r>
                <a:r>
                  <a:rPr lang="en-US" sz="3600" i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2 </a:t>
                </a:r>
              </a:p>
              <a:p>
                <a:pPr lvl="0" algn="just"/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চিত্র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CD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AG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ত্যেক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endPara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r>
                  <a:rPr lang="bn-IN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Bev</m:t>
                    </m:r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------------------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36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 algn="just"/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সাম্যবস্থায়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d</m:t>
                        </m:r>
                      </m:den>
                    </m:f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Bev</m:t>
                    </m:r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r>
                  <a:rPr lang="bn-IN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Bdv</m:t>
                    </m:r>
                    <m:r>
                      <a:rPr lang="en-US" sz="3600" i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</a:rPr>
                      <m:t>−−−−−−−−−−−−−−−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just"/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1" y="316523"/>
                <a:ext cx="11617570" cy="6364050"/>
              </a:xfrm>
              <a:prstGeom prst="rect">
                <a:avLst/>
              </a:prstGeom>
              <a:blipFill rotWithShape="1">
                <a:blip r:embed="rId2"/>
                <a:stretch>
                  <a:fillRect l="-1626" t="-1916" b="-26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1324" y="1044421"/>
                <a:ext cx="11312768" cy="5813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তাড়ন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v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 i =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nevA</a:t>
                </a:r>
                <a:endPara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n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আয়তনে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endPara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পরিবাহীর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প্রস্থচ্ছে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দের ক্ষেত্রফল = </a:t>
                </a:r>
                <a:r>
                  <a:rPr lang="en-SG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just"/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পরিবাহীর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পুরুত্ব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t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A = td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অতএব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 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nevtd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𝑛𝑒𝑡𝑑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𝑛𝐴𝑒</m:t>
                        </m:r>
                      </m:den>
                    </m:f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v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বসিয়ে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net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……………………….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B,i,t,e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ধ্রুব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কাজেই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𝐻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Calibri" pitchFamily="34" charset="0"/>
                      </a:rPr>
                      <m:t>𝛼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অয়াতনে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বাহকের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ব্যস্তানুপাতিক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24" y="1044421"/>
                <a:ext cx="11312768" cy="5813579"/>
              </a:xfrm>
              <a:prstGeom prst="rect">
                <a:avLst/>
              </a:prstGeom>
              <a:blipFill rotWithShape="1">
                <a:blip r:embed="rId2"/>
                <a:stretch>
                  <a:fillRect l="-1670" t="-1887" b="-30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4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9631" y="973014"/>
                <a:ext cx="1155895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একটি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ধাতব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পাতের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প্রস্থ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0.02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পুরুত্ব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0.001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m ।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পাতের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ইলেক্ট্রনের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তাড়ন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বেগ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8.4x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p>
                    </m:sSup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/>
                        <a:cs typeface="Calibri" pitchFamily="34" charset="0"/>
                      </a:rPr>
                      <m:t>s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।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পাতটি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T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সুষম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স্থাপিত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পাতে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সৃস্ট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হল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বিভব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নির্ণয়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36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IN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973014"/>
                <a:ext cx="11558954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582" t="-6272" r="-2637" b="-125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52092" y="-1"/>
            <a:ext cx="5248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678" y="2954215"/>
                <a:ext cx="901504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এখানে,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পাতের প্রস্থ 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d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0.02m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পাতের পুরুত্ব,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0.001m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তাড়নবেগ,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v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8.4x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p>
                    </m:sSup>
                    <m: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m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s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চৌম্বক ক্ষেত্র,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>4T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হল বিভব,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= ? </a:t>
                </a:r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8" y="2954215"/>
                <a:ext cx="9015046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2028" t="-2679" b="-6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9508" y="750277"/>
                <a:ext cx="889781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bn-IN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tx1"/>
                        </a:solidFill>
                        <a:latin typeface="Cambria Math"/>
                      </a:rPr>
                      <m:t>Bdv</m:t>
                    </m:r>
                  </m:oMath>
                </a14:m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        = </a:t>
                </a:r>
                <a:r>
                  <a:rPr lang="en-US" sz="3600" dirty="0" smtClean="0">
                    <a:latin typeface="Calibri" pitchFamily="34" charset="0"/>
                    <a:cs typeface="NikoshBAN" pitchFamily="2" charset="0"/>
                  </a:rPr>
                  <a:t>4x0.02x</a:t>
                </a:r>
                <a:r>
                  <a:rPr lang="en-US" sz="3600" dirty="0">
                    <a:solidFill>
                      <a:prstClr val="white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8.4x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 smtClean="0">
                  <a:latin typeface="Calibri" pitchFamily="34" charset="0"/>
                  <a:cs typeface="NikoshBAN" pitchFamily="2" charset="0"/>
                </a:endParaRPr>
              </a:p>
              <a:p>
                <a:r>
                  <a:rPr lang="en-US" sz="3600" dirty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NikoshBAN" pitchFamily="2" charset="0"/>
                  </a:rPr>
                  <a:t>                     =  6.72x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libri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cs typeface="Calibri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Calibri" pitchFamily="34" charset="0"/>
                    <a:cs typeface="NikoshBAN" pitchFamily="2" charset="0"/>
                  </a:rPr>
                  <a:t> volt</a:t>
                </a:r>
              </a:p>
              <a:p>
                <a:r>
                  <a:rPr lang="en-US" sz="3600" dirty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Calibri" pitchFamily="34" charset="0"/>
                    <a:cs typeface="NikoshBAN" pitchFamily="2" charset="0"/>
                  </a:rPr>
                  <a:t>                 </a:t>
                </a:r>
              </a:p>
              <a:p>
                <a:endParaRPr lang="en-SG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750277"/>
                <a:ext cx="8897815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055" t="-2679" b="-60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90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230" y="0"/>
            <a:ext cx="11582400" cy="838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4163"/>
            <a:ext cx="7694246" cy="4365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মোঃআসলাম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নন্দনগাছী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চারঘাট,রাজশাহী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96" y="1068754"/>
            <a:ext cx="4025412" cy="53672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72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0584" y="492369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709" y="1852245"/>
            <a:ext cx="104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*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লরেঞ্জ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246" y="0"/>
            <a:ext cx="3997569" cy="687816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err="1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000" b="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47091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একটি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তামার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পাতকে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 =1T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মানের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চৌম্বক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ক্ষেত্রে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স্থাপন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করা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হয়েছে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।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তামার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প্রতি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ঘন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মিটারে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ইলেক্ট্রন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সংখ্যা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29</m:t>
                        </m:r>
                      </m:sup>
                    </m:sSup>
                    <m:r>
                      <a:rPr lang="en-US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।</m:t>
                    </m:r>
                    <m:r>
                      <a:rPr lang="en-US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প্রতি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ইলেক্ট্রনের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চার্জ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.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 ,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তামার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পাতের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পুরুত্ব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t=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 ,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উক্ত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তারের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ভেতর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দিয়ে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10A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বিদ্য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ৎ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প্রবাহিত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হয়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ক)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হল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ভোল্টেজ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কত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? 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খ)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অর্ধ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পরিবাহীর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ইলেক্ট্রন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সংখ্যা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3600" dirty="0" err="1" smtClean="0">
                    <a:solidFill>
                      <a:schemeClr val="tx1"/>
                    </a:solidFill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হল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ভোল্টেজ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কত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গুণ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বৃদ্ধি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হ্রাস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পাবে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বিশ্লেষণ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কর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?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4709160"/>
              </a:xfrm>
              <a:blipFill rotWithShape="1">
                <a:blip r:embed="rId2"/>
                <a:stretch>
                  <a:fillRect l="-1667" t="-1943" r="-2722" b="-47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57098"/>
            <a:ext cx="8969996" cy="6718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4831" y="2266292"/>
            <a:ext cx="3856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SG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4" y="140677"/>
            <a:ext cx="4794738" cy="902677"/>
          </a:xfrm>
        </p:spPr>
        <p:txBody>
          <a:bodyPr>
            <a:noAutofit/>
          </a:bodyPr>
          <a:lstStyle/>
          <a:p>
            <a:r>
              <a:rPr lang="bn-IN" sz="6000" b="0" dirty="0" smtClean="0">
                <a:effectLst/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SG" sz="6000" b="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1436077"/>
            <a:ext cx="10972800" cy="4709160"/>
          </a:xfrm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উচ্চমাধ্যমিক পদার্থবিজ্ঞান ২য় পত্র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দ্বাদশ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৪র্থ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তড়িত প্রবাহের চৌম্বকীয় ক্রিয়া ও চুম্বকত্ব । </a:t>
            </a:r>
            <a:endParaRPr lang="en-SG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582400" cy="838200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" y="1192274"/>
            <a:ext cx="4829907" cy="2929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58" y="1167544"/>
            <a:ext cx="6581775" cy="292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257675"/>
            <a:ext cx="4806462" cy="2424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59" y="4257674"/>
            <a:ext cx="6581774" cy="24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80" y="1679955"/>
            <a:ext cx="2561125" cy="266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45" y="1820916"/>
            <a:ext cx="408463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877" y="4607170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তড়িতবাহী সমান্তরাল পরিবাহীর মধ্যে ক্রিয়াশীল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1693" y="460717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dirty="0">
                <a:latin typeface="NikoshBAN" pitchFamily="2" charset="0"/>
                <a:cs typeface="NikoshBAN" pitchFamily="2" charset="0"/>
              </a:rPr>
              <a:t>হল প্রভাব ও হল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বিভব</a:t>
            </a:r>
            <a:endParaRPr lang="en-SG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1" y="-105508"/>
            <a:ext cx="6628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লক্ষ্য করঃ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30" y="0"/>
            <a:ext cx="5251940" cy="9009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+mn-lt"/>
              </a:rPr>
              <a:t>পূর্ব</a:t>
            </a:r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+mn-lt"/>
              </a:rPr>
              <a:t>জ্ঞান</a:t>
            </a:r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  </a:t>
            </a:r>
            <a:endParaRPr lang="en-US" sz="6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2" y="1594341"/>
            <a:ext cx="8897819" cy="362243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বায়োট-স্যাভার্ট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 smtClean="0"/>
              <a:t>*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বায়োট-স্যাভার্ট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সূত্রে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প্রবেশ্যতার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টেসলা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169" y="-105508"/>
            <a:ext cx="5861538" cy="973015"/>
          </a:xfrm>
        </p:spPr>
        <p:txBody>
          <a:bodyPr>
            <a:noAutofit/>
          </a:bodyPr>
          <a:lstStyle/>
          <a:p>
            <a:r>
              <a:rPr lang="en-US" sz="6000" b="0" dirty="0" err="1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SG" sz="6000" b="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447799"/>
            <a:ext cx="10972800" cy="4709160"/>
          </a:xfrm>
        </p:spPr>
        <p:txBody>
          <a:bodyPr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লরেঞ্জ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চৌম্বক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ক্ষেত্রে  স্থাপিত তড়িৎবাহী তারের উপর প্রযুক্ত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তড়িতবাহী সমান্তরাল পরিবাহীর মধ্যে ক্রিয়াশীল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হল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হল বিভবের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রাশিমালা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791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5846"/>
            <a:ext cx="1158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লরেঞ্জ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তড়িতবাহী</a:t>
            </a:r>
            <a:r>
              <a:rPr lang="en-US" dirty="0" smtClean="0"/>
              <a:t> </a:t>
            </a:r>
            <a:r>
              <a:rPr lang="en-US" dirty="0" err="1" smtClean="0"/>
              <a:t>তারে</a:t>
            </a:r>
            <a:r>
              <a:rPr lang="en-US" dirty="0" smtClean="0"/>
              <a:t> </a:t>
            </a:r>
            <a:r>
              <a:rPr lang="en-US" dirty="0" err="1" smtClean="0"/>
              <a:t>প্রযুক্ত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তড়িতবাহী</a:t>
            </a:r>
            <a:r>
              <a:rPr lang="en-US" dirty="0" smtClean="0"/>
              <a:t> </a:t>
            </a:r>
            <a:r>
              <a:rPr lang="en-US" dirty="0" err="1" smtClean="0"/>
              <a:t>সমান্তরাল</a:t>
            </a:r>
            <a:r>
              <a:rPr lang="en-US" dirty="0" smtClean="0"/>
              <a:t> </a:t>
            </a:r>
            <a:r>
              <a:rPr lang="en-US" dirty="0" err="1" smtClean="0"/>
              <a:t>তারের</a:t>
            </a:r>
            <a:r>
              <a:rPr lang="en-US" dirty="0" smtClean="0"/>
              <a:t> </a:t>
            </a:r>
            <a:r>
              <a:rPr lang="en-US" dirty="0" err="1" smtClean="0"/>
              <a:t>প্রযুক্ত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প্রভাব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হল</a:t>
            </a:r>
            <a:r>
              <a:rPr lang="en-US" dirty="0" smtClean="0"/>
              <a:t> </a:t>
            </a:r>
            <a:r>
              <a:rPr lang="en-US" dirty="0" err="1" smtClean="0"/>
              <a:t>বিভব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endParaRPr lang="en-US" dirty="0" smtClean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521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1050832"/>
            <a:ext cx="11875478" cy="1598583"/>
          </a:xfrm>
        </p:spPr>
        <p:txBody>
          <a:bodyPr>
            <a:noAutofit/>
          </a:bodyPr>
          <a:lstStyle/>
          <a:p>
            <a:pPr algn="just"/>
            <a:r>
              <a:rPr lang="en-US" sz="3600" b="0" dirty="0" err="1" smtClean="0">
                <a:solidFill>
                  <a:srgbClr val="FF0000"/>
                </a:solidFill>
                <a:effectLst/>
                <a:latin typeface="+mn-lt"/>
              </a:rPr>
              <a:t>লরেঞ্জ</a:t>
            </a:r>
            <a:r>
              <a:rPr lang="en-US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600" b="0" dirty="0" err="1" smtClean="0">
                <a:solidFill>
                  <a:srgbClr val="FF0000"/>
                </a:solidFill>
                <a:effectLst/>
                <a:latin typeface="+mn-lt"/>
              </a:rPr>
              <a:t>বলঃ</a:t>
            </a:r>
            <a:r>
              <a:rPr lang="en-US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তড়িৎক্ষেত্র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চৌম্বকক্ষেত্র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লব্ধি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লরেঞ্জ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3200" b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369" y="30925"/>
            <a:ext cx="420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লরেঞ্জ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893" y="2696308"/>
                <a:ext cx="119927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মনে করি,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q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চার্জ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এমন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একটি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স্থানে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v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বেগে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গতিশীল</a:t>
                </a:r>
                <a:r>
                  <a:rPr lang="en-US" sz="2800" dirty="0">
                    <a:solidFill>
                      <a:prstClr val="white"/>
                    </a:solidFill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যেখানে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একই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সময়ে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তড়িত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ক্ষেত্র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E ও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চৌম্বকক্ষেত্র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B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বিদ্যমান,সুতরাং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চার্জটির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উপর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তড়িত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Calibri" pitchFamily="34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Calibri" pitchFamily="34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qE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…......i</a:t>
                </a:r>
              </a:p>
              <a:p>
                <a:pPr algn="just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অঞ্চলে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প্রযুক্ত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q(v X B )……………ii</a:t>
                </a:r>
              </a:p>
              <a:p>
                <a:pPr algn="just"/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চৌম্বক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সাথে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ক্রিয়াশীল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মোট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SG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</a:p>
              <a:p>
                <a:pPr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            =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qE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q(v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X B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</a:p>
              <a:p>
                <a:pPr lvl="0"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           =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q( E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+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v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X B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  <a:p>
                <a:pPr lvl="0" algn="ctr"/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ইহাই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লরেঞ্জ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বলের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রাশিমালা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  <a:endParaRPr lang="bn-I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 algn="ctr"/>
                <a:r>
                  <a:rPr lang="bn-I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বিঃদ্রঃস্থির চার্জের উপর চৌম্বক বল ক্রিয়া করে না ।  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3" y="2696308"/>
                <a:ext cx="11992708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1068" t="-1994" r="-1729" b="-33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1166</TotalTime>
  <Words>1324</Words>
  <Application>Microsoft Office PowerPoint</Application>
  <PresentationFormat>Custom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PowerPoint Presentation</vt:lpstr>
      <vt:lpstr>শিক্ষক পরিচিতি </vt:lpstr>
      <vt:lpstr>পাঠ পরিচিতি </vt:lpstr>
      <vt:lpstr>নিচের চিত্রগুলো লক্ষ্য করঃ </vt:lpstr>
      <vt:lpstr>PowerPoint Presentation</vt:lpstr>
      <vt:lpstr>পূর্ব জ্ঞান  </vt:lpstr>
      <vt:lpstr>আজকের পাঠ </vt:lpstr>
      <vt:lpstr>শিখনফল </vt:lpstr>
      <vt:lpstr>লরেঞ্জ বলঃ কোন স্থানে একই সময়ে একটি তড়িৎক্ষেত্র ও একটি চৌম্বকক্ষেত্র বিদ্যমান থাকলে সেখানে একটি গতিশীল চার্জ যে লব্ধি বল অনুভব করে তাকে লরেঞ্জ বল বলে। </vt:lpstr>
      <vt:lpstr>PowerPoint Presentation</vt:lpstr>
      <vt:lpstr>একক কাজ </vt:lpstr>
      <vt:lpstr>তড়িতবাহী সমান্তরাল পরিবাহীর মধ্যে ক্রিয়াশীল বলঃ </vt:lpstr>
      <vt:lpstr>PowerPoint Presentation</vt:lpstr>
      <vt:lpstr>দলীয়  কাজ </vt:lpstr>
      <vt:lpstr>হল প্রভাব ও হল বিভবের রাশিমালা।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232</cp:revision>
  <dcterms:created xsi:type="dcterms:W3CDTF">2016-08-22T06:42:12Z</dcterms:created>
  <dcterms:modified xsi:type="dcterms:W3CDTF">2020-10-07T14:08:30Z</dcterms:modified>
</cp:coreProperties>
</file>