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20" r:id="rId2"/>
    <p:sldId id="296" r:id="rId3"/>
    <p:sldId id="319" r:id="rId4"/>
    <p:sldId id="299" r:id="rId5"/>
    <p:sldId id="265" r:id="rId6"/>
    <p:sldId id="266" r:id="rId7"/>
    <p:sldId id="321" r:id="rId8"/>
    <p:sldId id="303" r:id="rId9"/>
    <p:sldId id="323" r:id="rId10"/>
    <p:sldId id="304" r:id="rId11"/>
    <p:sldId id="324" r:id="rId12"/>
    <p:sldId id="305" r:id="rId13"/>
    <p:sldId id="325" r:id="rId14"/>
    <p:sldId id="306" r:id="rId15"/>
    <p:sldId id="327" r:id="rId16"/>
    <p:sldId id="307" r:id="rId17"/>
    <p:sldId id="308" r:id="rId18"/>
    <p:sldId id="309" r:id="rId19"/>
    <p:sldId id="316" r:id="rId20"/>
    <p:sldId id="315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457"/>
    <a:srgbClr val="207040"/>
    <a:srgbClr val="21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B83B5-C745-4893-A77D-6E5C061DDC44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B6EE-B99D-4DE4-9DE5-F0C51FB43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B6EE-B99D-4DE4-9DE5-F0C51FB43E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BB6EE-B99D-4DE4-9DE5-F0C51FB43E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2A1471-4941-4FDA-974D-AEC2AE9EA5E0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695315-8414-4483-ACC1-A25B5B0D4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4400" dirty="0" err="1"/>
              <a:t>আজকের</a:t>
            </a:r>
            <a:r>
              <a:rPr lang="en-US" sz="4400" dirty="0"/>
              <a:t> </a:t>
            </a:r>
            <a:r>
              <a:rPr lang="en-US" sz="4400" dirty="0" err="1"/>
              <a:t>ক্লাশে</a:t>
            </a:r>
            <a:r>
              <a:rPr lang="en-US" sz="4400" dirty="0"/>
              <a:t> </a:t>
            </a:r>
            <a:r>
              <a:rPr lang="en-US" sz="4400" dirty="0" err="1"/>
              <a:t>সবাইকে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129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আন্তরিক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অভিনন্দন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ও </a:t>
            </a:r>
            <a:r>
              <a:rPr lang="en-US" sz="3600" b="1" dirty="0" err="1">
                <a:solidFill>
                  <a:schemeClr val="bg2">
                    <a:lumMod val="50000"/>
                  </a:schemeClr>
                </a:solidFill>
              </a:rPr>
              <a:t>শুভেচ্ছা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5257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891" y="4343401"/>
            <a:ext cx="8915400" cy="137159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b="1" dirty="0" err="1" smtClean="0"/>
              <a:t>পারিবারিক</a:t>
            </a:r>
            <a:r>
              <a:rPr lang="en-US" b="1" dirty="0" smtClean="0"/>
              <a:t> </a:t>
            </a:r>
            <a:r>
              <a:rPr lang="as-IN" sz="2800" b="1" dirty="0" smtClean="0"/>
              <a:t>অর্থ</a:t>
            </a:r>
            <a:r>
              <a:rPr lang="en-US" sz="2800" b="1" dirty="0" err="1" smtClean="0"/>
              <a:t>ায়</a:t>
            </a:r>
            <a:r>
              <a:rPr lang="as-IN" sz="2800" b="1" dirty="0" smtClean="0"/>
              <a:t>ন</a:t>
            </a:r>
            <a:r>
              <a:rPr lang="en-US" sz="2800" b="1" dirty="0" smtClean="0"/>
              <a:t>ঃ</a:t>
            </a:r>
            <a:r>
              <a:rPr lang="en-US" sz="2800" dirty="0" smtClean="0"/>
              <a:t> </a:t>
            </a:r>
            <a:r>
              <a:rPr lang="en-US" sz="2400" dirty="0" err="1" smtClean="0"/>
              <a:t>পরিবারের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/>
              <a:t>পারিবারিক</a:t>
            </a:r>
            <a:r>
              <a:rPr lang="en-US" sz="2400" dirty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পারিবারিক</a:t>
            </a:r>
            <a:r>
              <a:rPr lang="en-US" sz="2400" dirty="0" smtClean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 smtClean="0"/>
              <a:t>ে </a:t>
            </a:r>
            <a:r>
              <a:rPr lang="en-US" sz="2400" dirty="0" err="1" smtClean="0"/>
              <a:t>প্রথমে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ব্যয়ের</a:t>
            </a:r>
            <a:r>
              <a:rPr lang="en-US" sz="2400" dirty="0"/>
              <a:t> </a:t>
            </a:r>
            <a:r>
              <a:rPr lang="en-US" sz="2400" dirty="0" err="1"/>
              <a:t>খাত</a:t>
            </a:r>
            <a:r>
              <a:rPr lang="en-US" sz="2400" dirty="0"/>
              <a:t> </a:t>
            </a:r>
            <a:r>
              <a:rPr lang="en-US" sz="2400" dirty="0" err="1" smtClean="0"/>
              <a:t>নির্ধারণ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400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133600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পরিবারের</a:t>
            </a:r>
            <a:r>
              <a:rPr lang="en-US" dirty="0" smtClean="0"/>
              <a:t> </a:t>
            </a:r>
            <a:r>
              <a:rPr lang="en-US" dirty="0" err="1" smtClean="0"/>
              <a:t>আয়</a:t>
            </a:r>
            <a:r>
              <a:rPr lang="en-US" dirty="0" smtClean="0"/>
              <a:t> ও </a:t>
            </a:r>
            <a:r>
              <a:rPr lang="en-US" dirty="0" err="1" smtClean="0"/>
              <a:t>ব্যয়ের</a:t>
            </a:r>
            <a:r>
              <a:rPr lang="en-US" dirty="0" smtClean="0"/>
              <a:t> </a:t>
            </a:r>
            <a:r>
              <a:rPr lang="en-US" dirty="0" err="1" smtClean="0"/>
              <a:t>খাতগুলো</a:t>
            </a:r>
            <a:r>
              <a:rPr lang="en-US" dirty="0" smtClean="0"/>
              <a:t> </a:t>
            </a:r>
            <a:r>
              <a:rPr lang="en-US" dirty="0" err="1" smtClean="0"/>
              <a:t>চিহ্নিত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124201"/>
            <a:ext cx="8534400" cy="2743199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en-US" sz="2800" b="1" dirty="0" err="1" smtClean="0"/>
              <a:t>সরকারি</a:t>
            </a:r>
            <a:r>
              <a:rPr lang="en-US" sz="2800" b="1" dirty="0" smtClean="0"/>
              <a:t> </a:t>
            </a:r>
            <a:r>
              <a:rPr lang="as-IN" sz="2800" b="1" dirty="0" smtClean="0"/>
              <a:t>অর্থ</a:t>
            </a:r>
            <a:r>
              <a:rPr lang="en-US" sz="2800" b="1" dirty="0" err="1"/>
              <a:t>ায়</a:t>
            </a:r>
            <a:r>
              <a:rPr lang="as-IN" sz="2800" b="1" dirty="0"/>
              <a:t>ন</a:t>
            </a:r>
            <a:r>
              <a:rPr lang="en-US" sz="2800" b="1" dirty="0"/>
              <a:t>ঃ</a:t>
            </a:r>
            <a:r>
              <a:rPr lang="en-US" sz="2800" dirty="0"/>
              <a:t> </a:t>
            </a:r>
            <a:r>
              <a:rPr lang="en-US" sz="2800" dirty="0" err="1"/>
              <a:t>সরকারি</a:t>
            </a:r>
            <a:r>
              <a:rPr lang="en-US" sz="2800" dirty="0"/>
              <a:t> </a:t>
            </a:r>
            <a:r>
              <a:rPr lang="as-IN" sz="2800" dirty="0"/>
              <a:t>অর্থ</a:t>
            </a:r>
            <a:r>
              <a:rPr lang="en-US" sz="2800" dirty="0" err="1"/>
              <a:t>ায়</a:t>
            </a:r>
            <a:r>
              <a:rPr lang="as-IN" sz="2800" dirty="0" smtClean="0"/>
              <a:t>ন</a:t>
            </a:r>
            <a:r>
              <a:rPr lang="en-US" sz="2800" dirty="0" smtClean="0"/>
              <a:t>ে </a:t>
            </a:r>
            <a:r>
              <a:rPr lang="en-US" sz="2800" dirty="0" err="1" smtClean="0"/>
              <a:t>প্রথমে</a:t>
            </a:r>
            <a:r>
              <a:rPr lang="en-US" sz="2800" dirty="0"/>
              <a:t> </a:t>
            </a:r>
            <a:r>
              <a:rPr lang="en-US" sz="2800" dirty="0" err="1"/>
              <a:t>ব্যয়ের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</a:t>
            </a:r>
            <a:r>
              <a:rPr lang="en-US" sz="2800" dirty="0" smtClean="0"/>
              <a:t> </a:t>
            </a:r>
            <a:r>
              <a:rPr lang="en-US" sz="2800" dirty="0" err="1"/>
              <a:t>নির্ধারণ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পরে</a:t>
            </a:r>
            <a:r>
              <a:rPr lang="en-US" sz="2800" dirty="0"/>
              <a:t> </a:t>
            </a:r>
            <a:r>
              <a:rPr lang="en-US" sz="2800" dirty="0" err="1"/>
              <a:t>আয়ের</a:t>
            </a:r>
            <a:r>
              <a:rPr lang="en-US" sz="2800" dirty="0"/>
              <a:t> </a:t>
            </a:r>
            <a:r>
              <a:rPr lang="en-US" sz="2800" dirty="0" err="1" smtClean="0"/>
              <a:t>খাত</a:t>
            </a:r>
            <a:r>
              <a:rPr lang="en-US" sz="2800" dirty="0" smtClean="0"/>
              <a:t> </a:t>
            </a:r>
            <a:r>
              <a:rPr lang="en-US" sz="2800" dirty="0" err="1"/>
              <a:t>নির্ধারণ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বৈদিশিক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ঋণ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যেমনঃ</a:t>
            </a:r>
            <a:r>
              <a:rPr lang="en-US" sz="2800" dirty="0" smtClean="0"/>
              <a:t> </a:t>
            </a:r>
          </a:p>
          <a:p>
            <a:pPr marL="109728" indent="0" algn="just">
              <a:buNone/>
            </a:pPr>
            <a:r>
              <a:rPr lang="en-US" sz="2800" dirty="0" err="1" smtClean="0"/>
              <a:t>Asisn</a:t>
            </a:r>
            <a:r>
              <a:rPr lang="en-US" sz="2800" dirty="0" smtClean="0"/>
              <a:t> Development Bank (ADB),</a:t>
            </a:r>
          </a:p>
          <a:p>
            <a:pPr marL="109728" indent="0" algn="just">
              <a:buNone/>
            </a:pPr>
            <a:r>
              <a:rPr lang="en-US" sz="2800" dirty="0" smtClean="0"/>
              <a:t>Islamic Development Bank (IDB) </a:t>
            </a:r>
          </a:p>
          <a:p>
            <a:pPr marL="109728" indent="0" algn="just">
              <a:buNone/>
            </a:pPr>
            <a:r>
              <a:rPr lang="en-US" sz="2800" dirty="0" smtClean="0"/>
              <a:t>Public Private Partnership (PPP) (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বেসরকারি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যৌথ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উদ্যোগ</a:t>
            </a:r>
            <a:r>
              <a:rPr lang="en-US" sz="2800" dirty="0" smtClean="0"/>
              <a:t>)।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343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1143000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সরকারি</a:t>
            </a:r>
            <a:r>
              <a:rPr lang="en-US" dirty="0" smtClean="0"/>
              <a:t> </a:t>
            </a:r>
            <a:r>
              <a:rPr lang="en-US" dirty="0" err="1" smtClean="0"/>
              <a:t>অর্থায়নের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371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 err="1" smtClean="0"/>
              <a:t>আন্তর্জাতিক</a:t>
            </a:r>
            <a:r>
              <a:rPr lang="en-US" sz="2800" b="1" dirty="0" smtClean="0"/>
              <a:t> </a:t>
            </a:r>
            <a:r>
              <a:rPr lang="as-IN" sz="2800" b="1" dirty="0"/>
              <a:t>অর্থ</a:t>
            </a:r>
            <a:r>
              <a:rPr lang="en-US" sz="2800" b="1" dirty="0" err="1"/>
              <a:t>ায়</a:t>
            </a:r>
            <a:r>
              <a:rPr lang="as-IN" sz="2800" b="1" dirty="0"/>
              <a:t>ন</a:t>
            </a:r>
            <a:r>
              <a:rPr lang="en-US" sz="2800" b="1" dirty="0"/>
              <a:t>ঃ</a:t>
            </a:r>
            <a:r>
              <a:rPr lang="en-US" sz="2800" dirty="0"/>
              <a:t> </a:t>
            </a:r>
            <a:r>
              <a:rPr lang="en-US" sz="2800" dirty="0" err="1" smtClean="0"/>
              <a:t>আমদানি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রপ্তানির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জড়িত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ব্যবসায়</a:t>
            </a:r>
            <a:r>
              <a:rPr lang="en-US" sz="2800" dirty="0" smtClean="0"/>
              <a:t> </a:t>
            </a:r>
            <a:r>
              <a:rPr lang="as-IN" sz="2800" dirty="0"/>
              <a:t>অর্থ</a:t>
            </a:r>
            <a:r>
              <a:rPr lang="en-US" sz="2800" dirty="0" err="1"/>
              <a:t>ায়</a:t>
            </a:r>
            <a:r>
              <a:rPr lang="as-IN" sz="2800" dirty="0" smtClean="0"/>
              <a:t>ন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/>
              <a:t>আন্তর্জাতিক</a:t>
            </a:r>
            <a:r>
              <a:rPr lang="en-US" sz="2800" dirty="0"/>
              <a:t> </a:t>
            </a:r>
            <a:r>
              <a:rPr lang="as-IN" sz="2800" dirty="0"/>
              <a:t>অর্থ</a:t>
            </a:r>
            <a:r>
              <a:rPr lang="en-US" sz="2800" dirty="0" err="1"/>
              <a:t>ায়</a:t>
            </a:r>
            <a:r>
              <a:rPr lang="as-IN" sz="2800" dirty="0" smtClean="0"/>
              <a:t>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marL="393192" lvl="1" indent="0">
              <a:buNone/>
            </a:pPr>
            <a:r>
              <a:rPr lang="en-US" dirty="0" err="1" smtClean="0"/>
              <a:t>বাংলাদেশে</a:t>
            </a:r>
            <a:r>
              <a:rPr lang="en-US" dirty="0" smtClean="0"/>
              <a:t> </a:t>
            </a:r>
            <a:r>
              <a:rPr lang="en-US" dirty="0" err="1" smtClean="0"/>
              <a:t>আমদানি</a:t>
            </a:r>
            <a:r>
              <a:rPr lang="en-US" dirty="0" smtClean="0"/>
              <a:t> ও </a:t>
            </a:r>
            <a:r>
              <a:rPr lang="en-US" dirty="0" err="1" smtClean="0"/>
              <a:t>রপ্তানিকৃত</a:t>
            </a:r>
            <a:r>
              <a:rPr lang="en-US" dirty="0" smtClean="0"/>
              <a:t> </a:t>
            </a:r>
            <a:r>
              <a:rPr lang="en-US" dirty="0" err="1" smtClean="0"/>
              <a:t>পণ্যসামগ্রীর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182" y="4313238"/>
            <a:ext cx="8802325" cy="155416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US" sz="2400" b="1" dirty="0" err="1" smtClean="0"/>
              <a:t>অব্যবসায়ী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প্রতিষ্ঠানের</a:t>
            </a:r>
            <a:r>
              <a:rPr lang="en-US" sz="2400" b="1" dirty="0" smtClean="0"/>
              <a:t> </a:t>
            </a:r>
            <a:r>
              <a:rPr lang="as-IN" sz="2400" b="1" dirty="0"/>
              <a:t>অর্থ</a:t>
            </a:r>
            <a:r>
              <a:rPr lang="en-US" sz="2400" b="1" dirty="0" err="1"/>
              <a:t>ায়</a:t>
            </a:r>
            <a:r>
              <a:rPr lang="as-IN" sz="2400" b="1" dirty="0"/>
              <a:t>ন</a:t>
            </a:r>
            <a:r>
              <a:rPr lang="en-US" sz="2400" b="1" dirty="0" smtClean="0"/>
              <a:t>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মানবকল্যাণে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দরিদ্র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বঞ্চিতমানুষের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নিয়োজিত</a:t>
            </a:r>
            <a:r>
              <a:rPr lang="en-US" sz="2400" dirty="0" smtClean="0"/>
              <a:t> । </a:t>
            </a:r>
            <a:r>
              <a:rPr lang="en-US" sz="2400" dirty="0" err="1" smtClean="0"/>
              <a:t>এধরনের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প্রতিষ্ঠানকে</a:t>
            </a:r>
            <a:r>
              <a:rPr lang="en-US" sz="2400" dirty="0" smtClean="0"/>
              <a:t> </a:t>
            </a:r>
            <a:r>
              <a:rPr lang="en-US" sz="2400" dirty="0" err="1"/>
              <a:t>অব্যসায়ী</a:t>
            </a:r>
            <a:r>
              <a:rPr lang="en-US" sz="2400" dirty="0"/>
              <a:t> </a:t>
            </a:r>
            <a:r>
              <a:rPr lang="en-US" sz="2400" dirty="0" err="1"/>
              <a:t>প্রতিষ্ঠানের</a:t>
            </a:r>
            <a:r>
              <a:rPr lang="en-US" sz="2400" dirty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</a:t>
            </a:r>
            <a:r>
              <a:rPr lang="as-IN" sz="2400" dirty="0" smtClean="0"/>
              <a:t>ন</a:t>
            </a:r>
            <a:r>
              <a:rPr lang="en-US" sz="2400" dirty="0"/>
              <a:t> </a:t>
            </a:r>
            <a:r>
              <a:rPr lang="en-US" sz="2400" dirty="0" err="1" smtClean="0"/>
              <a:t>বলে</a:t>
            </a:r>
            <a:r>
              <a:rPr lang="en-US" sz="2400" dirty="0"/>
              <a:t> 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1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0"/>
            <a:ext cx="43433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4942703"/>
            <a:ext cx="8839200" cy="115329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800" b="1" dirty="0" err="1" smtClean="0"/>
              <a:t>ব্যবসায়</a:t>
            </a:r>
            <a:r>
              <a:rPr lang="en-US" sz="2800" b="1" dirty="0" smtClean="0"/>
              <a:t> </a:t>
            </a:r>
            <a:r>
              <a:rPr lang="as-IN" sz="2800" b="1" dirty="0" smtClean="0"/>
              <a:t>অর্থ</a:t>
            </a:r>
            <a:r>
              <a:rPr lang="en-US" sz="2800" b="1" dirty="0" err="1"/>
              <a:t>ায়</a:t>
            </a:r>
            <a:r>
              <a:rPr lang="as-IN" sz="2800" b="1" dirty="0"/>
              <a:t>ন</a:t>
            </a:r>
            <a:r>
              <a:rPr lang="en-US" sz="2800" b="1" dirty="0" smtClean="0"/>
              <a:t>ঃ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মুনাফা</a:t>
            </a:r>
            <a:r>
              <a:rPr lang="en-US" sz="2800" dirty="0" smtClean="0"/>
              <a:t> </a:t>
            </a:r>
            <a:r>
              <a:rPr lang="en-US" sz="2400" dirty="0" err="1" smtClean="0"/>
              <a:t>অর্জনের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উদ্দেশ্যে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লাভ-ক্ষতির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ঝুঁকি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সংগঠনকে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 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2544762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9175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4" y="0"/>
            <a:ext cx="43148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0" cy="388619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67200" cy="3886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1" y="4016276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en-US" sz="2400" b="1" dirty="0" err="1" smtClean="0"/>
              <a:t>ব্যাংক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আর্থিক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সোনালী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, </a:t>
            </a:r>
            <a:r>
              <a:rPr lang="en-US" sz="2400" dirty="0" err="1" smtClean="0"/>
              <a:t>রূপালী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, </a:t>
            </a:r>
            <a:r>
              <a:rPr lang="en-US" sz="2400" dirty="0" err="1" smtClean="0"/>
              <a:t>প্রাইম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, </a:t>
            </a:r>
            <a:r>
              <a:rPr lang="en-US" sz="2400" dirty="0" err="1" smtClean="0"/>
              <a:t>শাহজালাল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ছাড়াও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আর্থিক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- </a:t>
            </a:r>
            <a:r>
              <a:rPr lang="en-US" sz="2400" dirty="0" err="1" smtClean="0"/>
              <a:t>ইনভেস্টমেন্ট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কর্পোরেশন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বাংলাদেশ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আইসিবি</a:t>
            </a:r>
            <a:r>
              <a:rPr lang="en-US" sz="2400" dirty="0" smtClean="0"/>
              <a:t>),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গৃহ</a:t>
            </a:r>
            <a:r>
              <a:rPr lang="en-US" sz="2400" dirty="0" smtClean="0"/>
              <a:t> </a:t>
            </a:r>
            <a:r>
              <a:rPr lang="en-US" sz="2400" dirty="0" err="1" smtClean="0"/>
              <a:t>নর্মাণ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সংস্থা</a:t>
            </a:r>
            <a:r>
              <a:rPr lang="en-US" sz="2400" dirty="0" smtClean="0"/>
              <a:t>,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।</a:t>
            </a:r>
            <a:endParaRPr lang="as-IN" sz="2400" dirty="0"/>
          </a:p>
          <a:p>
            <a:pPr marL="109728" indent="0" algn="just">
              <a:buNone/>
            </a:pPr>
            <a:endParaRPr lang="as-IN" sz="2400" dirty="0"/>
          </a:p>
        </p:txBody>
      </p:sp>
    </p:spTree>
    <p:extLst>
      <p:ext uri="{BB962C8B-B14F-4D97-AF65-F5344CB8AC3E}">
        <p14:creationId xmlns:p14="http://schemas.microsoft.com/office/powerpoint/2010/main" val="14713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209800"/>
          </a:xfrm>
        </p:spPr>
        <p:txBody>
          <a:bodyPr/>
          <a:lstStyle/>
          <a:p>
            <a:pPr marL="109728" indent="0">
              <a:buNone/>
            </a:pPr>
            <a:r>
              <a:rPr lang="en-US" sz="2400" dirty="0" smtClean="0"/>
              <a:t>১। </a:t>
            </a:r>
            <a:r>
              <a:rPr lang="en-US" sz="2400" dirty="0" err="1" smtClean="0"/>
              <a:t>সরকারি</a:t>
            </a:r>
            <a:r>
              <a:rPr lang="en-US" sz="2400" dirty="0" smtClean="0"/>
              <a:t> </a:t>
            </a:r>
            <a:r>
              <a:rPr lang="as-IN" sz="2400" dirty="0"/>
              <a:t>অর্থ</a:t>
            </a:r>
            <a:r>
              <a:rPr lang="en-US" sz="2400" dirty="0" err="1" smtClean="0"/>
              <a:t>ায়নের</a:t>
            </a:r>
            <a:r>
              <a:rPr lang="en-US" sz="2400" dirty="0" smtClean="0"/>
              <a:t>  </a:t>
            </a:r>
            <a:r>
              <a:rPr lang="en-US" sz="2400" dirty="0" err="1"/>
              <a:t>ব্যয়ের</a:t>
            </a:r>
            <a:r>
              <a:rPr lang="en-US" sz="2400" dirty="0"/>
              <a:t> </a:t>
            </a:r>
            <a:r>
              <a:rPr lang="en-US" sz="2400" dirty="0" err="1" smtClean="0"/>
              <a:t>খাতগুলো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</a:p>
          <a:p>
            <a:pPr marL="109728" indent="0">
              <a:buNone/>
            </a:pPr>
            <a:r>
              <a:rPr lang="en-US" sz="2400" dirty="0" smtClean="0"/>
              <a:t>২। </a:t>
            </a:r>
            <a:r>
              <a:rPr lang="en-US" sz="2400" dirty="0" err="1"/>
              <a:t>সরকারি</a:t>
            </a:r>
            <a:r>
              <a:rPr lang="en-US" sz="2400" dirty="0"/>
              <a:t> </a:t>
            </a:r>
            <a:r>
              <a:rPr lang="as-IN" sz="2400" dirty="0"/>
              <a:t>অর্থ</a:t>
            </a:r>
            <a:r>
              <a:rPr lang="en-US" sz="2400" dirty="0" err="1"/>
              <a:t>ায়নের</a:t>
            </a:r>
            <a:r>
              <a:rPr lang="en-US" sz="2400" dirty="0"/>
              <a:t>  </a:t>
            </a:r>
            <a:r>
              <a:rPr lang="en-US" sz="2400" dirty="0" err="1" smtClean="0"/>
              <a:t>আয়ের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খাতগুলো</a:t>
            </a:r>
            <a:r>
              <a:rPr lang="en-US" sz="2400" dirty="0" smtClean="0"/>
              <a:t> </a:t>
            </a:r>
            <a:r>
              <a:rPr lang="en-US" sz="2400" dirty="0" err="1"/>
              <a:t>লিখ</a:t>
            </a:r>
            <a:r>
              <a:rPr lang="en-US" sz="2400" dirty="0" smtClean="0"/>
              <a:t>।</a:t>
            </a:r>
          </a:p>
          <a:p>
            <a:pPr marL="109728" indent="0">
              <a:buNone/>
            </a:pPr>
            <a:r>
              <a:rPr lang="en-US" sz="2400" dirty="0" smtClean="0"/>
              <a:t>৩। </a:t>
            </a:r>
            <a:r>
              <a:rPr lang="as-IN" sz="2400" dirty="0"/>
              <a:t>অব্যবসায়ী প্রতিষ্ঠান কিভাবে অর্থ সংগ্রহ করে?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৪। </a:t>
            </a:r>
            <a:r>
              <a:rPr lang="en-US" sz="2400" dirty="0" err="1" smtClean="0"/>
              <a:t>যৌথ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মূলধনি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কোম্পানির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প্রক্রিয়া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401762"/>
          </a:xfrm>
        </p:spPr>
        <p:txBody>
          <a:bodyPr/>
          <a:lstStyle/>
          <a:p>
            <a:pPr algn="ctr"/>
            <a:r>
              <a:rPr lang="as-IN" dirty="0" smtClean="0"/>
              <a:t>মূল্যায়</a:t>
            </a:r>
            <a:r>
              <a:rPr lang="en-US" dirty="0" smtClean="0"/>
              <a:t>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4141" y="1841156"/>
            <a:ext cx="3888259" cy="18164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শিউলী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আক্তার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প্রভাষক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বাদশা্হ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ফয়সল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ইনস্টিটিউট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স্কুল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এন্ড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কলেজ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0" y="1724891"/>
            <a:ext cx="5257800" cy="277090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শ্রেণিঃ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৯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ম 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বিষয়ঃ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ফিন্যান্স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ব্যাংকিং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অধ্যায়ঃ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অর্থায়ন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ব্যবসায়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অর্থায়ন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পাঠঃ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অর্থায়ন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শ্রেণি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বিভাগ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তারিখঃ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৫|১০|২০২০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743200"/>
            <a:ext cx="8229600" cy="1752600"/>
          </a:xfrm>
        </p:spPr>
        <p:txBody>
          <a:bodyPr/>
          <a:lstStyle/>
          <a:p>
            <a:pPr marL="109728" indent="0" algn="just">
              <a:buNone/>
            </a:pPr>
            <a:r>
              <a:rPr lang="as-IN" dirty="0" smtClean="0"/>
              <a:t>অব্যবসায়ী </a:t>
            </a:r>
            <a:r>
              <a:rPr lang="as-IN" dirty="0"/>
              <a:t>প্রতিষ্ঠানের </a:t>
            </a:r>
            <a:r>
              <a:rPr lang="as-IN" dirty="0" smtClean="0"/>
              <a:t>অর্থায়ন</a:t>
            </a:r>
            <a:r>
              <a:rPr lang="en-US" dirty="0" smtClean="0"/>
              <a:t>, </a:t>
            </a:r>
            <a:r>
              <a:rPr lang="as-IN" dirty="0"/>
              <a:t>ব্যবসায় প্রতিষ্ঠানের </a:t>
            </a:r>
            <a:r>
              <a:rPr lang="as-IN" dirty="0" smtClean="0"/>
              <a:t>অর্থায়ন</a:t>
            </a:r>
            <a:r>
              <a:rPr lang="en-US" dirty="0" smtClean="0"/>
              <a:t> ও </a:t>
            </a:r>
            <a:r>
              <a:rPr lang="as-IN" dirty="0" smtClean="0"/>
              <a:t>সরকারি </a:t>
            </a:r>
            <a:r>
              <a:rPr lang="as-IN" dirty="0"/>
              <a:t>প্রতিষ্ঠানের </a:t>
            </a:r>
            <a:r>
              <a:rPr lang="as-IN" dirty="0" smtClean="0"/>
              <a:t>অর্থায়ন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তুলনামূলক</a:t>
            </a:r>
            <a:r>
              <a:rPr lang="en-US" dirty="0" smtClean="0"/>
              <a:t> </a:t>
            </a:r>
            <a:r>
              <a:rPr lang="en-US" dirty="0" err="1" smtClean="0"/>
              <a:t>ছক</a:t>
            </a:r>
            <a:r>
              <a:rPr lang="en-US" dirty="0" smtClean="0"/>
              <a:t> </a:t>
            </a:r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as-IN" dirty="0"/>
              <a:t>বাড়ির </a:t>
            </a:r>
            <a:r>
              <a:rPr lang="as-IN" dirty="0" smtClean="0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843" y="1140211"/>
            <a:ext cx="8241957" cy="1145789"/>
          </a:xfrm>
        </p:spPr>
        <p:txBody>
          <a:bodyPr/>
          <a:lstStyle/>
          <a:p>
            <a:pPr algn="ctr"/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34" y="2438096"/>
            <a:ext cx="6206266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04"/>
            <a:ext cx="9144001" cy="54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5329"/>
            <a:ext cx="8572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395729"/>
            <a:ext cx="7391400" cy="2557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অর্থায়ন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            ও </a:t>
            </a:r>
          </a:p>
          <a:p>
            <a:pPr algn="ctr">
              <a:buNone/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অর্থায়নের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শ্রেণি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2">
                    <a:lumMod val="75000"/>
                  </a:schemeClr>
                </a:solidFill>
              </a:rPr>
              <a:t>বিভাগ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553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as-IN" sz="4900" dirty="0" smtClean="0">
                <a:solidFill>
                  <a:schemeClr val="tx2">
                    <a:lumMod val="50000"/>
                  </a:schemeClr>
                </a:solidFill>
              </a:rPr>
              <a:t>আজকের </a:t>
            </a:r>
            <a:r>
              <a:rPr lang="as-IN" sz="4900" dirty="0">
                <a:solidFill>
                  <a:schemeClr val="tx2">
                    <a:lumMod val="50000"/>
                  </a:schemeClr>
                </a:solidFill>
              </a:rPr>
              <a:t>পাঠের </a:t>
            </a:r>
            <a:r>
              <a:rPr lang="as-IN" sz="4900" dirty="0" smtClean="0">
                <a:solidFill>
                  <a:schemeClr val="tx2">
                    <a:lumMod val="50000"/>
                  </a:schemeClr>
                </a:solidFill>
              </a:rPr>
              <a:t>বিষয়</a:t>
            </a:r>
            <a:r>
              <a:rPr lang="en-US" sz="4900" dirty="0" smtClean="0">
                <a:solidFill>
                  <a:schemeClr val="tx2">
                    <a:lumMod val="50000"/>
                  </a:schemeClr>
                </a:solidFill>
              </a:rPr>
              <a:t>ঃ</a:t>
            </a:r>
            <a:r>
              <a:rPr lang="as-IN" sz="4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s-IN" sz="49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as-IN" sz="49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4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এই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পাঠ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শেষে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শিক্ষার্থীরা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...............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09600"/>
            <a:ext cx="35910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</a:rPr>
              <a:t>শিখনফল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690336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/>
              <a:t>১। অর্থায়ন </a:t>
            </a:r>
            <a:r>
              <a:rPr lang="en-US" sz="2800" dirty="0" smtClean="0"/>
              <a:t>ও </a:t>
            </a:r>
            <a:r>
              <a:rPr lang="en-US" sz="2800" dirty="0" err="1" smtClean="0"/>
              <a:t>ব্যবসায়</a:t>
            </a:r>
            <a:r>
              <a:rPr lang="en-US" sz="2800" dirty="0" smtClean="0"/>
              <a:t> </a:t>
            </a:r>
            <a:r>
              <a:rPr lang="as-IN" sz="2800" dirty="0"/>
              <a:t> </a:t>
            </a:r>
            <a:r>
              <a:rPr lang="as-IN" sz="2800" dirty="0" smtClean="0"/>
              <a:t>অর্থায়ন</a:t>
            </a:r>
            <a:r>
              <a:rPr lang="en-US" sz="2800" dirty="0" smtClean="0"/>
              <a:t> </a:t>
            </a:r>
            <a:r>
              <a:rPr lang="as-IN" sz="2800" dirty="0" smtClean="0"/>
              <a:t>কী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as-IN" sz="2800" dirty="0" smtClean="0"/>
              <a:t>বলতে </a:t>
            </a:r>
            <a:r>
              <a:rPr lang="as-IN" sz="2800" dirty="0"/>
              <a:t>পারবে।</a:t>
            </a:r>
          </a:p>
          <a:p>
            <a:r>
              <a:rPr lang="as-IN" sz="2800" dirty="0"/>
              <a:t>২। অর্থায়নের প্রকারভেদ উল্লেখ করতে পারবে।</a:t>
            </a:r>
          </a:p>
          <a:p>
            <a:r>
              <a:rPr lang="as-IN" sz="2800" dirty="0"/>
              <a:t>৩। </a:t>
            </a:r>
            <a:r>
              <a:rPr lang="en-US" sz="2800" dirty="0" smtClean="0"/>
              <a:t> </a:t>
            </a:r>
            <a:r>
              <a:rPr lang="as-IN" sz="2800" dirty="0" smtClean="0"/>
              <a:t>বিভিন্ন </a:t>
            </a:r>
            <a:r>
              <a:rPr lang="as-IN" sz="2800" dirty="0"/>
              <a:t>প্র্রকার অর্থায়নের মধ্যে পার্থক্য নির্নয়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914400"/>
          </a:xfrm>
        </p:spPr>
        <p:txBody>
          <a:bodyPr/>
          <a:lstStyle/>
          <a:p>
            <a:pPr marL="109728" indent="0" algn="just">
              <a:buNone/>
            </a:pPr>
            <a:r>
              <a:rPr lang="en-US" dirty="0" err="1" smtClean="0"/>
              <a:t>অর্থের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, </a:t>
            </a:r>
            <a:r>
              <a:rPr lang="en-US" dirty="0" err="1" smtClean="0"/>
              <a:t>সংস্থান</a:t>
            </a:r>
            <a:r>
              <a:rPr lang="en-US" dirty="0" smtClean="0"/>
              <a:t>, </a:t>
            </a:r>
            <a:r>
              <a:rPr lang="en-US" dirty="0" err="1" smtClean="0"/>
              <a:t>সংরক্ষণ,ব্যবহার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নিয়ন্ত্রণ</a:t>
            </a:r>
            <a:r>
              <a:rPr lang="en-US" dirty="0" smtClean="0"/>
              <a:t> </a:t>
            </a:r>
            <a:r>
              <a:rPr lang="en-US" dirty="0" err="1" smtClean="0"/>
              <a:t>সম্পর্কীয়</a:t>
            </a:r>
            <a:r>
              <a:rPr lang="en-US" dirty="0" smtClean="0"/>
              <a:t> </a:t>
            </a:r>
            <a:r>
              <a:rPr lang="en-US" dirty="0" err="1" smtClean="0"/>
              <a:t>যাবতীয়</a:t>
            </a:r>
            <a:r>
              <a:rPr lang="en-US" dirty="0" smtClean="0"/>
              <a:t> </a:t>
            </a:r>
            <a:r>
              <a:rPr lang="en-US" dirty="0" err="1" smtClean="0"/>
              <a:t>কার্যাবলিকে</a:t>
            </a:r>
            <a:r>
              <a:rPr lang="en-US" dirty="0" smtClean="0"/>
              <a:t> </a:t>
            </a:r>
            <a:r>
              <a:rPr lang="en-US" dirty="0" err="1" smtClean="0"/>
              <a:t>অর্থায়ন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12357"/>
            <a:ext cx="8991601" cy="850557"/>
          </a:xfrm>
        </p:spPr>
        <p:txBody>
          <a:bodyPr/>
          <a:lstStyle/>
          <a:p>
            <a:pPr algn="ctr"/>
            <a:r>
              <a:rPr lang="en-US" dirty="0" err="1" smtClean="0"/>
              <a:t>অর্থায়ন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38200"/>
            <a:ext cx="8839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724400"/>
            <a:ext cx="8305800" cy="1371600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অর্জনের</a:t>
            </a:r>
            <a:r>
              <a:rPr lang="en-US" dirty="0" smtClean="0"/>
              <a:t> </a:t>
            </a:r>
            <a:r>
              <a:rPr lang="en-US" dirty="0" err="1" smtClean="0"/>
              <a:t>উদ্দেশ্যে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ব্যবসা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অর্থের</a:t>
            </a:r>
            <a:r>
              <a:rPr lang="en-US" dirty="0" smtClean="0"/>
              <a:t> </a:t>
            </a:r>
            <a:r>
              <a:rPr lang="en-US" dirty="0" err="1"/>
              <a:t>পরিকল্পনা</a:t>
            </a:r>
            <a:r>
              <a:rPr lang="en-US" dirty="0"/>
              <a:t>, </a:t>
            </a:r>
            <a:r>
              <a:rPr lang="en-US" dirty="0" err="1"/>
              <a:t>সংস্থান</a:t>
            </a:r>
            <a:r>
              <a:rPr lang="en-US" dirty="0"/>
              <a:t>, </a:t>
            </a:r>
            <a:r>
              <a:rPr lang="en-US" dirty="0" err="1"/>
              <a:t>সংরক্ষণ,ব্যবহার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নিয়ন্ত্রণ</a:t>
            </a:r>
            <a:r>
              <a:rPr lang="en-US" dirty="0"/>
              <a:t> </a:t>
            </a:r>
            <a:r>
              <a:rPr lang="en-US" dirty="0" err="1"/>
              <a:t>সম্পর্কীয়</a:t>
            </a:r>
            <a:r>
              <a:rPr lang="en-US" dirty="0"/>
              <a:t> </a:t>
            </a:r>
            <a:r>
              <a:rPr lang="en-US" dirty="0" err="1"/>
              <a:t>যাবতীয়</a:t>
            </a:r>
            <a:r>
              <a:rPr lang="en-US" dirty="0"/>
              <a:t> </a:t>
            </a:r>
            <a:r>
              <a:rPr lang="en-US" dirty="0" err="1"/>
              <a:t>কার্যাবলিকে</a:t>
            </a:r>
            <a:r>
              <a:rPr lang="en-US" dirty="0"/>
              <a:t> </a:t>
            </a: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অর্থায়ন</a:t>
            </a:r>
            <a:r>
              <a:rPr lang="en-US" dirty="0" smtClean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  <a:p>
            <a:pPr marL="109728" indent="0"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838200"/>
          </a:xfrm>
        </p:spPr>
        <p:txBody>
          <a:bodyPr/>
          <a:lstStyle/>
          <a:p>
            <a:pPr algn="ctr"/>
            <a:r>
              <a:rPr lang="en-US" sz="4400" dirty="0" err="1"/>
              <a:t>ব্যবসায়</a:t>
            </a:r>
            <a:r>
              <a:rPr lang="en-US" sz="4400" dirty="0"/>
              <a:t> </a:t>
            </a:r>
            <a:r>
              <a:rPr lang="as-IN" sz="4400" dirty="0"/>
              <a:t> অর্থায়ন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5" y="1066800"/>
            <a:ext cx="800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04800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১। </a:t>
            </a:r>
            <a:r>
              <a:rPr lang="as-IN" dirty="0" smtClean="0"/>
              <a:t>পারিবারিক </a:t>
            </a:r>
            <a:r>
              <a:rPr lang="as-IN" dirty="0"/>
              <a:t>অর্থায়ন</a:t>
            </a:r>
          </a:p>
          <a:p>
            <a:pPr marL="109728" indent="0">
              <a:buNone/>
            </a:pPr>
            <a:r>
              <a:rPr lang="en-US" dirty="0" smtClean="0"/>
              <a:t>২। </a:t>
            </a:r>
            <a:r>
              <a:rPr lang="as-IN" dirty="0" smtClean="0"/>
              <a:t>সরকারি </a:t>
            </a:r>
            <a:r>
              <a:rPr lang="as-IN" dirty="0"/>
              <a:t>প্রতিষ্ঠানের অর্থায়ন</a:t>
            </a:r>
          </a:p>
          <a:p>
            <a:pPr marL="109728" indent="0">
              <a:buNone/>
            </a:pPr>
            <a:r>
              <a:rPr lang="en-US" dirty="0" smtClean="0"/>
              <a:t>৩। </a:t>
            </a:r>
            <a:r>
              <a:rPr lang="as-IN" dirty="0" smtClean="0"/>
              <a:t>আন্তর্জাতিক </a:t>
            </a:r>
            <a:r>
              <a:rPr lang="as-IN" dirty="0"/>
              <a:t>অর্থায়ন</a:t>
            </a:r>
          </a:p>
          <a:p>
            <a:pPr marL="109728" indent="0">
              <a:buNone/>
            </a:pPr>
            <a:r>
              <a:rPr lang="en-US" dirty="0" smtClean="0"/>
              <a:t>৪। </a:t>
            </a:r>
            <a:r>
              <a:rPr lang="as-IN" dirty="0" smtClean="0"/>
              <a:t>অব্যবসায়ী </a:t>
            </a:r>
            <a:r>
              <a:rPr lang="as-IN" dirty="0"/>
              <a:t>প্রতিষ্ঠানের অর্থায়ন</a:t>
            </a:r>
          </a:p>
          <a:p>
            <a:pPr marL="109728" indent="0">
              <a:buNone/>
            </a:pPr>
            <a:r>
              <a:rPr lang="en-US" dirty="0" smtClean="0"/>
              <a:t>৫। </a:t>
            </a:r>
            <a:r>
              <a:rPr lang="as-IN" dirty="0" smtClean="0"/>
              <a:t>ব্যবসায় </a:t>
            </a:r>
            <a:r>
              <a:rPr lang="as-IN" dirty="0"/>
              <a:t>প্রতিষ্ঠানের অর্থায়ন</a:t>
            </a:r>
          </a:p>
          <a:p>
            <a:pPr marL="109728" indent="0">
              <a:buNone/>
            </a:pPr>
            <a:r>
              <a:rPr lang="en-US" dirty="0" smtClean="0"/>
              <a:t>৬। </a:t>
            </a:r>
            <a:r>
              <a:rPr lang="as-IN" dirty="0" smtClean="0"/>
              <a:t>ব্যাংক </a:t>
            </a:r>
            <a:r>
              <a:rPr lang="as-IN" dirty="0"/>
              <a:t>ও আর্থিক </a:t>
            </a:r>
            <a:r>
              <a:rPr lang="as-IN" dirty="0" smtClean="0"/>
              <a:t>প্রতিষ্ঠান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sz="4400" dirty="0"/>
              <a:t>অর্থায়ন</a:t>
            </a:r>
            <a:r>
              <a:rPr lang="en-US" sz="4400" dirty="0" err="1"/>
              <a:t>ের</a:t>
            </a:r>
            <a:r>
              <a:rPr lang="en-US" sz="4400" dirty="0"/>
              <a:t> </a:t>
            </a:r>
            <a:r>
              <a:rPr lang="en-US" sz="4400" dirty="0" err="1" smtClean="0"/>
              <a:t>শ্রেণিবিভাগঃ</a:t>
            </a:r>
            <a:r>
              <a:rPr lang="en-US" sz="4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462</Words>
  <Application>Microsoft Office PowerPoint</Application>
  <PresentationFormat>On-screen Show (4:3)</PresentationFormat>
  <Paragraphs>60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Lucida Sans Unicode</vt:lpstr>
      <vt:lpstr>Verdana</vt:lpstr>
      <vt:lpstr>Vrinda</vt:lpstr>
      <vt:lpstr>Wingdings 2</vt:lpstr>
      <vt:lpstr>Wingdings 3</vt:lpstr>
      <vt:lpstr>Concourse</vt:lpstr>
      <vt:lpstr>আজকের ক্লাশে সবাইকে</vt:lpstr>
      <vt:lpstr>পরিচিতি</vt:lpstr>
      <vt:lpstr>এসো ছবিগুলো লক্ষ্য করি:</vt:lpstr>
      <vt:lpstr>PowerPoint Presentation</vt:lpstr>
      <vt:lpstr> আজকের পাঠের বিষয়ঃ  </vt:lpstr>
      <vt:lpstr>এই পাঠ শেষে শিক্ষার্থীরা...............</vt:lpstr>
      <vt:lpstr>অর্থায়ন</vt:lpstr>
      <vt:lpstr>ব্যবসায়  অর্থায়ন</vt:lpstr>
      <vt:lpstr>অর্থায়নের শ্রেণিবিভাগঃ </vt:lpstr>
      <vt:lpstr>PowerPoint Presentation</vt:lpstr>
      <vt:lpstr>একক কাজ</vt:lpstr>
      <vt:lpstr>PowerPoint Presentation</vt:lpstr>
      <vt:lpstr>একক কাজঃ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ধন্যবাদ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</dc:title>
  <dc:creator>Ahsanullah Khalid</dc:creator>
  <cp:lastModifiedBy>Ahsanullah Khalid</cp:lastModifiedBy>
  <cp:revision>367</cp:revision>
  <dcterms:created xsi:type="dcterms:W3CDTF">2020-04-02T13:47:45Z</dcterms:created>
  <dcterms:modified xsi:type="dcterms:W3CDTF">2020-10-06T18:09:03Z</dcterms:modified>
</cp:coreProperties>
</file>