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303" r:id="rId2"/>
    <p:sldId id="304" r:id="rId3"/>
    <p:sldId id="308" r:id="rId4"/>
    <p:sldId id="297" r:id="rId5"/>
    <p:sldId id="305" r:id="rId6"/>
    <p:sldId id="323" r:id="rId7"/>
    <p:sldId id="306" r:id="rId8"/>
    <p:sldId id="307" r:id="rId9"/>
    <p:sldId id="311" r:id="rId10"/>
    <p:sldId id="316" r:id="rId11"/>
    <p:sldId id="312" r:id="rId12"/>
    <p:sldId id="309" r:id="rId13"/>
    <p:sldId id="314" r:id="rId14"/>
    <p:sldId id="317" r:id="rId15"/>
    <p:sldId id="315" r:id="rId16"/>
    <p:sldId id="274" r:id="rId17"/>
    <p:sldId id="300" r:id="rId18"/>
    <p:sldId id="321" r:id="rId19"/>
    <p:sldId id="319" r:id="rId20"/>
    <p:sldId id="320" r:id="rId21"/>
    <p:sldId id="302" r:id="rId22"/>
    <p:sldId id="301" r:id="rId23"/>
    <p:sldId id="32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E8365-A026-49C6-A2BC-C4EF17FD109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2188-D03C-49E9-8A46-3C8FB7A7F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5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5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8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2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6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2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59CFE-18AD-49D4-84A7-B89A6CCE3D9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gif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1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1" y="210294"/>
            <a:ext cx="11946987" cy="64374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6291" y="326505"/>
            <a:ext cx="11858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আজকের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পাঠে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সবাইকে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শুভেচ্ছা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0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567" y="4377898"/>
            <a:ext cx="10612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মৌসুম অনুযায়ী বাংলাদেশের সবজিকে কয়টি শ্রেণিতে ভাগ করা যায়?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4388" y="5456244"/>
            <a:ext cx="10637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উত্তরঃ মৌসুম অনুযায়ী বাংলাদেশের সবজিকে তিন ভাগে ভাগ করা যায় যেমন- গ্রীষ্মকালীন সবজি, শীতকালীন সবজি এবং বারোমাসি সবজি।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04424" y="1439386"/>
            <a:ext cx="464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জোড়ায় 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53143"/>
            <a:ext cx="5588000" cy="33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7967" y="6204758"/>
            <a:ext cx="550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গ্রীষ্মকালে নানা রকম সবজি জন্মায়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529677" y="1875900"/>
            <a:ext cx="110856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এসো আমরা আরো কিছু সবজির ছবি দেখি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6" y="730492"/>
            <a:ext cx="3604132" cy="2240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2" b="12731"/>
          <a:stretch/>
        </p:blipFill>
        <p:spPr>
          <a:xfrm>
            <a:off x="4262347" y="740592"/>
            <a:ext cx="3604132" cy="22409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7731" y="207272"/>
            <a:ext cx="684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ছবিতে আমরা কি দেখতে পাচ্ছি?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49" y="756982"/>
            <a:ext cx="3689418" cy="2218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5" y="3510954"/>
            <a:ext cx="3594770" cy="2218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30" y="3524096"/>
            <a:ext cx="3604132" cy="2218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231" y="3522691"/>
            <a:ext cx="3467926" cy="22185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51722" y="3010181"/>
            <a:ext cx="103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পটল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080948" y="2987734"/>
            <a:ext cx="146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ঢেঁড়স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349572" y="5770508"/>
            <a:ext cx="223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কাঁকরোল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276953" y="5776971"/>
            <a:ext cx="108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ঝিঙা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220548" y="5752930"/>
            <a:ext cx="223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ধুন্দল</a:t>
            </a:r>
            <a:endParaRPr lang="en-GB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5312495" y="2981541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করলা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643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  <p:bldP spid="9" grpId="0"/>
      <p:bldP spid="15" grpId="0"/>
      <p:bldP spid="17" grpId="0"/>
      <p:bldP spid="19" grpId="0"/>
      <p:bldP spid="20" grpId="0"/>
      <p:bldP spid="21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9639" y="6077903"/>
            <a:ext cx="1143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গ্রীষ্মকালে বিভিন্ন শাক পাওয়া যায়।যেমন ডাঁটা শাক,পুঁইশাক ।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5" y="347777"/>
            <a:ext cx="3499429" cy="2240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96" y="339150"/>
            <a:ext cx="3499429" cy="2240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66" y="352639"/>
            <a:ext cx="3499429" cy="2217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8" y="3163575"/>
            <a:ext cx="3546841" cy="2240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96" y="3192967"/>
            <a:ext cx="3562147" cy="22409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66" y="3173041"/>
            <a:ext cx="3499429" cy="22641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3216" y="2640355"/>
            <a:ext cx="278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চিচিঙ্গা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04378" y="2669747"/>
            <a:ext cx="190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ডাঁটা শাক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923571" y="2640355"/>
            <a:ext cx="193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পুঁই শাক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373216" y="5525080"/>
            <a:ext cx="235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মিষ্টিকুমড়া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204378" y="5519251"/>
            <a:ext cx="25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চাল কুমড়া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035324" y="5519251"/>
            <a:ext cx="25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পানি কচু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9920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854" y="6062575"/>
            <a:ext cx="10908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শীতকালে যে সবজি পাওয়া যায় তাকে শীতকালীন সবজি বলে 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4" y="482799"/>
            <a:ext cx="3604132" cy="2240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3" y="3280692"/>
            <a:ext cx="3625856" cy="2240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00" y="3276404"/>
            <a:ext cx="3604132" cy="22738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0017" y="2757472"/>
            <a:ext cx="286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শিম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32449" y="2723204"/>
            <a:ext cx="166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মুলা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528313" y="2828517"/>
            <a:ext cx="163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লাউ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6267" y="5550902"/>
            <a:ext cx="265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টমেটো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466614" y="5574633"/>
            <a:ext cx="125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গাজর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223513" y="5612167"/>
            <a:ext cx="193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লেটুস</a:t>
            </a:r>
            <a:endParaRPr lang="en-GB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00" y="487883"/>
            <a:ext cx="3604132" cy="22409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850" y="470900"/>
            <a:ext cx="3604132" cy="22749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53" y="3292867"/>
            <a:ext cx="3604132" cy="224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8" y="390138"/>
            <a:ext cx="4641385" cy="2612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0138"/>
            <a:ext cx="4641385" cy="2612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8" y="3190071"/>
            <a:ext cx="4727945" cy="26122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18706"/>
            <a:ext cx="4641385" cy="24529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87861" y="5971419"/>
            <a:ext cx="936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শীতকালীন সবজির মধ্যে ফুলকপি, বাঁধাকপি অন্যতম।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50554" y="5930819"/>
            <a:ext cx="713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শাক এর মধ্যে রয়েছে পালং শাক ও লাল শাক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838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3483" y="5956026"/>
            <a:ext cx="100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সারা বছর যে সকল সবজি পাওয়া যায় তাকে বারোমাসি সবজি বলে 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1" y="621387"/>
            <a:ext cx="3604132" cy="2240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34" y="621387"/>
            <a:ext cx="3604132" cy="2240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55" y="621387"/>
            <a:ext cx="3604132" cy="2240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1" y="3376770"/>
            <a:ext cx="3604132" cy="209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55" y="3374136"/>
            <a:ext cx="3604132" cy="21437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34" y="3414825"/>
            <a:ext cx="3604132" cy="209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43598" y="5974106"/>
            <a:ext cx="990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এ জাতীয় সবজির মধ্যে রয়েছে পেঁপে, বেগুন ও কাঁচাকলা।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795069" y="5977223"/>
            <a:ext cx="8203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শাকের মধ্যে রয়েছে লালশাক, কলমি শাক ও কচু শাক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245934" y="5504825"/>
            <a:ext cx="321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লালশাক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418385" y="2860240"/>
            <a:ext cx="180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পেঁপে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334001" y="2846964"/>
            <a:ext cx="171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বেগুন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9166832" y="2889465"/>
            <a:ext cx="220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কাঁচাকলা</a:t>
            </a:r>
            <a:endParaRPr lang="en-GB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145745" y="5536569"/>
            <a:ext cx="212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কলমি শাক</a:t>
            </a:r>
            <a:endParaRPr lang="en-GB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9115927" y="5530113"/>
            <a:ext cx="220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কচু শাক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72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0" grpId="0"/>
      <p:bldP spid="20" grpId="1"/>
      <p:bldP spid="21" grpId="0"/>
      <p:bldP spid="22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37"/>
            <a:ext cx="12192000" cy="157316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58000">
                <a:srgbClr val="FFFF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0" y="6704892"/>
            <a:ext cx="12192000" cy="157316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58000">
                <a:srgbClr val="FFFF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2014746" y="169555"/>
            <a:ext cx="177254" cy="653533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58000">
                <a:srgbClr val="FFFF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637" y="169556"/>
            <a:ext cx="176909" cy="653533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58000">
                <a:srgbClr val="FFFF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945770" y="773170"/>
            <a:ext cx="33602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দলীয় কাজ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15953"/>
              </p:ext>
            </p:extLst>
          </p:nvPr>
        </p:nvGraphicFramePr>
        <p:xfrm>
          <a:off x="1286415" y="1702167"/>
          <a:ext cx="9619170" cy="361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588"/>
                <a:gridCol w="3196291"/>
                <a:gridCol w="3196291"/>
              </a:tblGrid>
              <a:tr h="775422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দলীয় কাজ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14000"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বেলী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কয়েকটি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গ্রীষ্মকালীন সবজির তালিকা তৈরি কর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 মিনিট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140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কয়েকটি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শীতকালীন সবজির তালিকা তৈরি কর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সময় ৫ মিনিট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68325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শিউলি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কয়েকটি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বারোমাসি সবজির তালিকা তৈরি কর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 ৫ মিনিট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5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9000">
                <a:schemeClr val="accent4">
                  <a:lumMod val="75000"/>
                </a:schemeClr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C000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19511"/>
            <a:ext cx="11829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পাঠের বিষয়বস্তু 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সংক্ষে</a:t>
            </a:r>
            <a:r>
              <a:rPr lang="en-SG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পে বর্ণনা কর ।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427" y="221627"/>
            <a:ext cx="33602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দলীয় কাজ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" y="1801567"/>
            <a:ext cx="8403771" cy="47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9000">
                <a:schemeClr val="accent4">
                  <a:lumMod val="75000"/>
                </a:schemeClr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C000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5044" y="471888"/>
            <a:ext cx="6131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/>
              <a:t>বই সংযোগ পৃষ্ঠা নং </a:t>
            </a:r>
            <a:r>
              <a:rPr lang="en-US" sz="4400" b="1" dirty="0"/>
              <a:t>৫০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11" y="1369238"/>
            <a:ext cx="3508501" cy="480127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47" y="1369238"/>
            <a:ext cx="3667637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00" y="712207"/>
            <a:ext cx="5552516" cy="41705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25851" y="5210249"/>
            <a:ext cx="53992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/>
              <a:t>শিক্ষার্থীর</a:t>
            </a:r>
            <a:r>
              <a:rPr lang="bn-IN" sz="4400" b="1" dirty="0" smtClean="0"/>
              <a:t> নিরব</a:t>
            </a:r>
            <a:r>
              <a:rPr lang="en-US" sz="4400" b="1" dirty="0" smtClean="0"/>
              <a:t> </a:t>
            </a:r>
            <a:r>
              <a:rPr lang="en-US" sz="4400" b="1" dirty="0" err="1"/>
              <a:t>পাঠ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3206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2453" y="958803"/>
            <a:ext cx="103436" cy="463425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997261" y="1733438"/>
            <a:ext cx="57029" cy="32604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463033" y="1645695"/>
            <a:ext cx="57029" cy="32604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05233" y="290790"/>
            <a:ext cx="3996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/>
              <a:t>শিক্ষক</a:t>
            </a:r>
            <a:r>
              <a:rPr lang="en-US" sz="4000" b="1" dirty="0"/>
              <a:t> </a:t>
            </a:r>
            <a:r>
              <a:rPr lang="en-US" sz="4000" b="1" dirty="0" err="1"/>
              <a:t>পরিচিতি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333830" y="2126409"/>
            <a:ext cx="55299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SG" sz="2800" dirty="0" smtClean="0"/>
          </a:p>
          <a:p>
            <a:endParaRPr lang="en-SG" sz="2800" dirty="0"/>
          </a:p>
          <a:p>
            <a:r>
              <a:rPr lang="en-SG" sz="2800" dirty="0" smtClean="0"/>
              <a:t>মোঃসাইফুল ইসলাম</a:t>
            </a:r>
            <a:endParaRPr lang="bn-IN" sz="2800" dirty="0"/>
          </a:p>
          <a:p>
            <a:r>
              <a:rPr lang="en-SG" sz="2800" dirty="0" smtClean="0"/>
              <a:t>সিনিয়র</a:t>
            </a:r>
            <a:r>
              <a:rPr lang="bn-IN" sz="2800" dirty="0" smtClean="0"/>
              <a:t> শিক্ষক</a:t>
            </a:r>
            <a:r>
              <a:rPr lang="en-SG" sz="2800" dirty="0" smtClean="0"/>
              <a:t>(গণিত)</a:t>
            </a:r>
            <a:endParaRPr lang="bn-IN" sz="2800" dirty="0"/>
          </a:p>
          <a:p>
            <a:r>
              <a:rPr lang="en-SG" sz="2800" dirty="0" smtClean="0"/>
              <a:t>গিধাউষা হাসন আলী উচ্চ বিদ্যালয়</a:t>
            </a:r>
            <a:endParaRPr lang="bn-IN" sz="2800" dirty="0"/>
          </a:p>
          <a:p>
            <a:r>
              <a:rPr lang="en-SG" sz="2800" dirty="0" smtClean="0"/>
              <a:t>গৌরিপুর ময়মনসিংহ</a:t>
            </a:r>
            <a:r>
              <a:rPr lang="bn-IN" sz="2800" dirty="0" smtClean="0"/>
              <a:t>।</a:t>
            </a:r>
            <a:endParaRPr lang="en-SG" sz="2800" dirty="0" smtClean="0"/>
          </a:p>
          <a:p>
            <a:r>
              <a:rPr lang="en-SG" sz="2800" dirty="0" smtClean="0"/>
              <a:t>মোবাইল-০১৭১৮১৯৩৮৬৫</a:t>
            </a:r>
          </a:p>
          <a:p>
            <a:r>
              <a:rPr lang="en-SG" sz="2800" dirty="0" smtClean="0">
                <a:latin typeface="Nikosh" pitchFamily="2" charset="0"/>
                <a:cs typeface="Nikosh" pitchFamily="2" charset="0"/>
              </a:rPr>
              <a:t>ইমেইল-sflislm69@gmail.com</a:t>
            </a:r>
          </a:p>
          <a:p>
            <a:endParaRPr lang="en-SG" sz="2800" dirty="0" smtClean="0"/>
          </a:p>
          <a:p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655593" y="6198815"/>
            <a:ext cx="20922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Email:sflislm</a:t>
            </a:r>
            <a:r>
              <a:rPr lang="en-US" sz="1000" dirty="0" smtClean="0">
                <a:latin typeface="Nikosh" pitchFamily="2" charset="0"/>
                <a:cs typeface="Nikosh" pitchFamily="2" charset="0"/>
              </a:rPr>
              <a:t>69</a:t>
            </a:r>
            <a:r>
              <a:rPr lang="en-US" sz="1000" dirty="0" smtClean="0"/>
              <a:t>@@gmail.com</a:t>
            </a:r>
            <a:endParaRPr lang="en-GB" sz="1000" dirty="0"/>
          </a:p>
        </p:txBody>
      </p:sp>
      <p:sp>
        <p:nvSpPr>
          <p:cNvPr id="12" name="Rectangle 11"/>
          <p:cNvSpPr/>
          <p:nvPr/>
        </p:nvSpPr>
        <p:spPr>
          <a:xfrm>
            <a:off x="6819021" y="290790"/>
            <a:ext cx="2985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/>
              <a:t>পাঠ পরিচিতি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6463033" y="1854972"/>
            <a:ext cx="62010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SG" sz="2800" dirty="0" smtClean="0"/>
          </a:p>
          <a:p>
            <a:endParaRPr lang="en-SG" sz="2800" dirty="0"/>
          </a:p>
          <a:p>
            <a:endParaRPr lang="en-SG" sz="2800" dirty="0" smtClean="0"/>
          </a:p>
          <a:p>
            <a:r>
              <a:rPr lang="bn-IN" sz="2800" dirty="0" smtClean="0"/>
              <a:t>শ্রেণিঃ</a:t>
            </a:r>
            <a:r>
              <a:rPr lang="en-US" sz="2800" dirty="0" smtClean="0"/>
              <a:t> অষ্টম</a:t>
            </a:r>
            <a:endParaRPr lang="en-US" sz="2800" dirty="0"/>
          </a:p>
          <a:p>
            <a:r>
              <a:rPr lang="bn-IN" sz="2800" dirty="0"/>
              <a:t> বিষয়ঃ </a:t>
            </a:r>
            <a:r>
              <a:rPr lang="en-US" sz="2800" dirty="0" smtClean="0"/>
              <a:t> </a:t>
            </a:r>
            <a:r>
              <a:rPr lang="en-US" sz="2800" dirty="0"/>
              <a:t>বিজ্ঞান</a:t>
            </a:r>
          </a:p>
          <a:p>
            <a:r>
              <a:rPr lang="bn-IN" sz="2800" dirty="0"/>
              <a:t>পাঠ </a:t>
            </a:r>
            <a:r>
              <a:rPr lang="bn-IN" sz="2800" dirty="0" smtClean="0"/>
              <a:t>শিরোনামঃ</a:t>
            </a:r>
            <a:r>
              <a:rPr lang="en-US" sz="2800" dirty="0" err="1" smtClean="0"/>
              <a:t>খাদ্য</a:t>
            </a:r>
            <a:endParaRPr lang="en-US" sz="2800" dirty="0" smtClean="0"/>
          </a:p>
          <a:p>
            <a:r>
              <a:rPr lang="en-US" sz="2800" dirty="0" err="1" smtClean="0"/>
              <a:t>পাঠ্যাংশঃ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সবজি</a:t>
            </a:r>
            <a:endParaRPr lang="bn-IN" sz="2800" dirty="0" smtClean="0"/>
          </a:p>
          <a:p>
            <a:r>
              <a:rPr lang="en-US" sz="2800" dirty="0" smtClean="0"/>
              <a:t>সময়ঃ৪০ </a:t>
            </a:r>
            <a:r>
              <a:rPr lang="en-US" sz="2800" dirty="0" err="1"/>
              <a:t>মিনিট</a:t>
            </a:r>
            <a:endParaRPr lang="en-US" sz="2800" dirty="0"/>
          </a:p>
          <a:p>
            <a:r>
              <a:rPr lang="en-US" sz="2800" dirty="0" smtClean="0"/>
              <a:t>তারিখঃ</a:t>
            </a:r>
            <a:r>
              <a:rPr lang="bn-IN" sz="2800" dirty="0" smtClean="0"/>
              <a:t>২০/০</a:t>
            </a:r>
            <a:r>
              <a:rPr lang="en-US" sz="2800" dirty="0"/>
              <a:t>৪</a:t>
            </a:r>
            <a:r>
              <a:rPr lang="bn-IN" sz="2800" dirty="0" smtClean="0"/>
              <a:t>/২০২০ </a:t>
            </a:r>
            <a:r>
              <a:rPr lang="bn-IN" sz="2800" dirty="0"/>
              <a:t>ইং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0" y="844878"/>
            <a:ext cx="1998303" cy="19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9000">
                <a:schemeClr val="accent4">
                  <a:lumMod val="75000"/>
                </a:schemeClr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C000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3975" y="974334"/>
            <a:ext cx="6612149" cy="274917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মূল্যায়ন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58" y="1403798"/>
            <a:ext cx="6581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নিচের প্রশ্নগুলোর উত্তর দাও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032" y="2455625"/>
            <a:ext cx="870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১। কয়েকটি মৌসুমী সবজির নাম বল?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8032" y="3267869"/>
            <a:ext cx="959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২।পুষ্টি অনুযায়ী মৌসুমী সবজিকে কয় শ্রেণিতে ভাগ করা যায়?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8032" y="4080113"/>
            <a:ext cx="996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৩। সারাবছর পাওয়া যায় এমন কয়েকটি সবজির নাম বল?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81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9000">
                <a:schemeClr val="accent4">
                  <a:lumMod val="75000"/>
                </a:schemeClr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C000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1672" y="694657"/>
            <a:ext cx="982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এসো আমরা উত্তর গুলো মিলিয়ে দেখি 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2478" y="1750078"/>
            <a:ext cx="10947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১। উত্তরঃ কয়েকটি মৌসুমী সবজির নাম হলো পটল, ঝিঙ্গা, শসা, লালশাক, পানিকচু, চালকুমড়া, বাঁধাকপি, বেগুন ইত্যাদি ।  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5305" y="3004633"/>
            <a:ext cx="9594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২। উত্তরঃপুষ্টি অনুযায়ী মৌসুমী সবজিকে তিনভাগে ভাগ করা যায় যথা- গ্রীষ্মকালীন সবজি, শীতকালীন সবজি এবং বারোমাসি সবজি।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5305" y="4454263"/>
            <a:ext cx="996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৩। উত্তরঃ সারাবছর পাওয়া যায় এমন কয়েকটি সবজি হলো পেঁপে, বেগুন, কাঁচকলা, লালশাক, কলমি শাক ইত্যাদি।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2769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9000">
                <a:srgbClr val="FFFF00"/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DD47E9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72019" y="1695551"/>
            <a:ext cx="5298505" cy="86734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পরিকল্পিত কাজ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5041" y="2562897"/>
            <a:ext cx="6581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তোমার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প্রিয়</a:t>
            </a:r>
            <a:r>
              <a:rPr lang="en-US" sz="3200" dirty="0" smtClean="0"/>
              <a:t> </a:t>
            </a:r>
            <a:r>
              <a:rPr lang="en-US" sz="3200" dirty="0" err="1" smtClean="0"/>
              <a:t>সবজি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অনুচ্ছেদ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লিখে</a:t>
            </a:r>
            <a:r>
              <a:rPr lang="en-US" sz="3200" dirty="0" smtClean="0"/>
              <a:t> </a:t>
            </a:r>
            <a:r>
              <a:rPr lang="en-US" sz="3200" smtClean="0"/>
              <a:t>আনবে</a:t>
            </a:r>
            <a:r>
              <a:rPr lang="bn-IN" sz="3200" smtClean="0"/>
              <a:t>।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4" b="12372"/>
          <a:stretch/>
        </p:blipFill>
        <p:spPr>
          <a:xfrm>
            <a:off x="441678" y="1389680"/>
            <a:ext cx="4207596" cy="28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9000">
                <a:srgbClr val="FFFF00"/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DD47E9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51" y="226503"/>
            <a:ext cx="6224588" cy="55858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49441" y="5396826"/>
            <a:ext cx="48734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সবাইকে ধন্যবাদ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52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9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203" y="1332169"/>
            <a:ext cx="9007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এসো আমরা কিছু ছবি দেখি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7875" y="152683"/>
            <a:ext cx="72298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ছবিতে আমরা কি দেখতে পাচ্ছি?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9443" y="6038818"/>
            <a:ext cx="1201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সবজিতে প্রচুর পরিমাণে ভিটামিন ও খনিজ লবণ রয়েছে 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8" y="751075"/>
            <a:ext cx="4388285" cy="25103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23" y="743398"/>
            <a:ext cx="4483002" cy="25180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7" y="3390336"/>
            <a:ext cx="4388285" cy="25195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23" y="3360145"/>
            <a:ext cx="4483002" cy="2543057"/>
          </a:xfrm>
          <a:prstGeom prst="rect">
            <a:avLst/>
          </a:prstGeom>
        </p:spPr>
      </p:pic>
      <p:sp>
        <p:nvSpPr>
          <p:cNvPr id="15" name="Diamond 14"/>
          <p:cNvSpPr/>
          <p:nvPr/>
        </p:nvSpPr>
        <p:spPr>
          <a:xfrm>
            <a:off x="9441900" y="2024713"/>
            <a:ext cx="2565611" cy="2473407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2">
                    <a:lumMod val="50000"/>
                  </a:schemeClr>
                </a:solidFill>
              </a:rPr>
              <a:t>সবজি </a:t>
            </a:r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9443" y="6032121"/>
            <a:ext cx="9298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নিয়মিত সবজি খেলে অসুখ বিসুখ থেকে রক্ষা পাওয়া যায়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389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11" grpId="0"/>
      <p:bldP spid="11" grpId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941850" y="173041"/>
            <a:ext cx="77273" cy="6426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2101848" y="45719"/>
            <a:ext cx="90152" cy="67403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146281" y="226668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58814"/>
            <a:ext cx="90152" cy="67403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37752" y="125340"/>
            <a:ext cx="11874321" cy="99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65827" y="6594532"/>
            <a:ext cx="11846246" cy="95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72877" y="224709"/>
            <a:ext cx="78160" cy="6398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67766" y="1214715"/>
            <a:ext cx="6880935" cy="2716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আমরা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পড়ব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9" name="Horizontal Scroll 28"/>
          <p:cNvSpPr/>
          <p:nvPr/>
        </p:nvSpPr>
        <p:spPr>
          <a:xfrm>
            <a:off x="4889654" y="2457914"/>
            <a:ext cx="4908314" cy="246282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সবজি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25509" y="1787694"/>
            <a:ext cx="3679066" cy="299036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6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3"/>
          <a:stretch/>
        </p:blipFill>
        <p:spPr>
          <a:xfrm>
            <a:off x="157862" y="1520628"/>
            <a:ext cx="3516144" cy="479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74006" y="1694257"/>
            <a:ext cx="5357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এই পাঠ শেষে </a:t>
            </a:r>
            <a:r>
              <a:rPr lang="en-US" sz="3600" dirty="0" smtClean="0"/>
              <a:t> </a:t>
            </a:r>
            <a:r>
              <a:rPr lang="en-US" sz="3600" dirty="0"/>
              <a:t>যা </a:t>
            </a:r>
            <a:r>
              <a:rPr lang="en-US" sz="3600" dirty="0" smtClean="0"/>
              <a:t>শিখবে----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4681398" y="727499"/>
            <a:ext cx="3248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শিখনফল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7943" y="3102179"/>
            <a:ext cx="8694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১ </a:t>
            </a:r>
            <a:r>
              <a:rPr lang="bn-IN" sz="2400" dirty="0" smtClean="0"/>
              <a:t>কী কী মৌসুমী ফল ও সবজি পাওয়া যায় তার নাম </a:t>
            </a:r>
            <a:r>
              <a:rPr lang="bn-IN" sz="2400" dirty="0" smtClean="0"/>
              <a:t>বলতে</a:t>
            </a:r>
            <a:r>
              <a:rPr lang="en-SG" sz="2400" dirty="0" smtClean="0"/>
              <a:t>   </a:t>
            </a:r>
            <a:r>
              <a:rPr lang="bn-IN" sz="2400" dirty="0" smtClean="0"/>
              <a:t>পারবে।</a:t>
            </a:r>
            <a:endParaRPr lang="en-SG" sz="2400" dirty="0" smtClean="0"/>
          </a:p>
          <a:p>
            <a:r>
              <a:rPr lang="bn-IN" sz="2400" dirty="0" smtClean="0"/>
              <a:t>২ </a:t>
            </a:r>
            <a:r>
              <a:rPr lang="bn-IN" sz="2400" dirty="0" smtClean="0"/>
              <a:t>পুষ্টি অনুযায়ী মৌসুমি ফল ও সবজির শ্রেণিকরণ করতে পারবে। </a:t>
            </a:r>
            <a:endParaRPr lang="en-SG" sz="2400" dirty="0" smtClean="0"/>
          </a:p>
          <a:p>
            <a:r>
              <a:rPr lang="bn-IN" sz="2400" dirty="0" smtClean="0"/>
              <a:t>৩ </a:t>
            </a:r>
            <a:r>
              <a:rPr lang="bn-IN" sz="2400" dirty="0" smtClean="0"/>
              <a:t>সারা বছর পাওয়া যায় এমন ফল ও সবজির নাম বলতে পারবে।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3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9884" y="1729116"/>
            <a:ext cx="891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এসো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আমরা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কিছু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দেখি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60" y="824251"/>
            <a:ext cx="4406132" cy="2602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62" y="824252"/>
            <a:ext cx="4457700" cy="2602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84" y="3526968"/>
            <a:ext cx="4451208" cy="2456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62" y="3526968"/>
            <a:ext cx="4457701" cy="24447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76160" y="202602"/>
            <a:ext cx="72298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ছবিতে আমরা কি দেখতে পাচ্ছি?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3099" y="6123054"/>
            <a:ext cx="696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আমরা প্রতিদিন নানা রকম সবজি খেয়ে থাকি 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683099" y="6104789"/>
            <a:ext cx="6825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সবজি আমাদের স্বাস্থ্যের জন্য খুব উপকারী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7610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5" grpId="0"/>
      <p:bldP spid="15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167" y="575814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একক কাজ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138" y="2167291"/>
            <a:ext cx="5992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/>
              <a:t>আমরা সবজি কেন খাই?</a:t>
            </a:r>
            <a:endParaRPr lang="en-GB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28510" y="3094820"/>
            <a:ext cx="99405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উত্তরঃ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সবজিতে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প্রচুর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পরিমাণে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ভিটামিন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খনিজ</a:t>
            </a:r>
            <a:r>
              <a:rPr lang="en-US" sz="2800" dirty="0" smtClean="0"/>
              <a:t> </a:t>
            </a:r>
            <a:r>
              <a:rPr lang="en-US" sz="2800" dirty="0" err="1" smtClean="0"/>
              <a:t>লবণ</a:t>
            </a:r>
            <a:r>
              <a:rPr lang="en-US" sz="2800" dirty="0" smtClean="0"/>
              <a:t> </a:t>
            </a:r>
            <a:r>
              <a:rPr lang="en-US" sz="2800" dirty="0" err="1" smtClean="0"/>
              <a:t>রয়েছে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নিয়মিত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সবজি</a:t>
            </a:r>
            <a:r>
              <a:rPr lang="en-US" sz="2800" dirty="0" smtClean="0"/>
              <a:t> </a:t>
            </a:r>
            <a:r>
              <a:rPr lang="en-US" sz="2800" dirty="0" err="1" smtClean="0"/>
              <a:t>খেলে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অসুখ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বিসুখ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রক্ষা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স্বাস্থ্য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সবজি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খাই</a:t>
            </a:r>
            <a:r>
              <a:rPr lang="en-US" sz="2800" dirty="0" smtClean="0"/>
              <a:t>।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9138" y="4521472"/>
            <a:ext cx="1064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আমরা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সবজি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খেয়ে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থাকি</a:t>
            </a:r>
            <a:r>
              <a:rPr lang="en-US" sz="3600" b="1" dirty="0" smtClean="0"/>
              <a:t>?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9138" y="5340314"/>
            <a:ext cx="9942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উত্তরঃ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ফুলকপি</a:t>
            </a:r>
            <a:r>
              <a:rPr lang="en-US" sz="2800" dirty="0" smtClean="0"/>
              <a:t>,</a:t>
            </a:r>
            <a:r>
              <a:rPr lang="bn-IN" sz="2800" dirty="0" smtClean="0"/>
              <a:t> </a:t>
            </a:r>
            <a:r>
              <a:rPr lang="en-US" sz="2800" dirty="0" err="1" smtClean="0"/>
              <a:t>গাজর</a:t>
            </a:r>
            <a:r>
              <a:rPr lang="en-US" sz="2800" dirty="0" smtClean="0"/>
              <a:t>,</a:t>
            </a:r>
            <a:r>
              <a:rPr lang="bn-IN" sz="2800" dirty="0" smtClean="0"/>
              <a:t> </a:t>
            </a:r>
            <a:r>
              <a:rPr lang="en-US" sz="2800" dirty="0" err="1" smtClean="0"/>
              <a:t>টমেটো</a:t>
            </a:r>
            <a:r>
              <a:rPr lang="en-US" sz="2800" dirty="0" smtClean="0"/>
              <a:t>, </a:t>
            </a:r>
            <a:r>
              <a:rPr lang="en-US" sz="2800" dirty="0" err="1" smtClean="0"/>
              <a:t>শিম</a:t>
            </a:r>
            <a:r>
              <a:rPr lang="en-US" sz="2800" dirty="0" smtClean="0"/>
              <a:t>,</a:t>
            </a:r>
            <a:r>
              <a:rPr lang="bn-IN" sz="2800" dirty="0"/>
              <a:t> </a:t>
            </a:r>
            <a:r>
              <a:rPr lang="en-US" sz="2800" dirty="0" err="1" smtClean="0"/>
              <a:t>করলা</a:t>
            </a:r>
            <a:r>
              <a:rPr lang="bn-IN" sz="2800" dirty="0" smtClean="0"/>
              <a:t>,প</a:t>
            </a:r>
            <a:r>
              <a:rPr lang="en-US" sz="2800" dirty="0" err="1" smtClean="0"/>
              <a:t>টল</a:t>
            </a:r>
            <a:r>
              <a:rPr lang="bn-IN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শসা</a:t>
            </a:r>
            <a:r>
              <a:rPr lang="en-US" sz="2800" dirty="0" smtClean="0"/>
              <a:t> </a:t>
            </a:r>
            <a:r>
              <a:rPr lang="bn-IN" sz="2800" dirty="0" smtClean="0"/>
              <a:t>ই</a:t>
            </a:r>
            <a:r>
              <a:rPr lang="en-US" sz="2800" dirty="0" err="1" smtClean="0"/>
              <a:t>ত্যাদি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সবজি</a:t>
            </a:r>
            <a:r>
              <a:rPr lang="en-US" sz="2800" dirty="0" smtClean="0"/>
              <a:t> </a:t>
            </a:r>
            <a:r>
              <a:rPr lang="en-US" sz="2800" dirty="0" err="1" smtClean="0"/>
              <a:t>খেয়ে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থাকি</a:t>
            </a:r>
            <a:r>
              <a:rPr lang="bn-IN" sz="2800" dirty="0" smtClean="0"/>
              <a:t>।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01" y="319314"/>
            <a:ext cx="4045519" cy="28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1238" y="264426"/>
            <a:ext cx="7894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ছবিটি লক্ষ্য করি</a:t>
            </a:r>
            <a:endParaRPr lang="en-GB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9821" y="6038889"/>
            <a:ext cx="1186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টমেটো, ফুলকপি, বাঁধাকপি, গাজর এরকম অনেক সবজি আমরা খেয়ে থাকি 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48" y="901163"/>
            <a:ext cx="4546242" cy="2405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883159"/>
            <a:ext cx="4570763" cy="2423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27" y="3464186"/>
            <a:ext cx="4570763" cy="2405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3475866"/>
            <a:ext cx="4570763" cy="24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054" y="6033091"/>
            <a:ext cx="1161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কিছু সবজি গ্রীষ্মকালে,</a:t>
            </a:r>
            <a:r>
              <a:rPr lang="en-US" sz="2800" smtClean="0"/>
              <a:t> </a:t>
            </a:r>
            <a:r>
              <a:rPr lang="bn-IN" sz="2800" smtClean="0"/>
              <a:t>কিছু </a:t>
            </a:r>
            <a:r>
              <a:rPr lang="bn-IN" sz="2800" dirty="0" smtClean="0"/>
              <a:t>শীতকালে আবার কিছু সারা বছরই পাওয়া যায়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6" y="593569"/>
            <a:ext cx="3606682" cy="2403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50" y="586076"/>
            <a:ext cx="3728913" cy="2403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06" y="593569"/>
            <a:ext cx="3728913" cy="2403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9" y="3327442"/>
            <a:ext cx="3728912" cy="2403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50" y="3327442"/>
            <a:ext cx="3728912" cy="2403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06" y="3319949"/>
            <a:ext cx="3728913" cy="24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567</Words>
  <Application>Microsoft Office PowerPoint</Application>
  <PresentationFormat>Custom</PresentationFormat>
  <Paragraphs>117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Saiful Islam</cp:lastModifiedBy>
  <cp:revision>306</cp:revision>
  <dcterms:created xsi:type="dcterms:W3CDTF">2020-04-05T16:07:52Z</dcterms:created>
  <dcterms:modified xsi:type="dcterms:W3CDTF">2020-09-30T13:03:20Z</dcterms:modified>
</cp:coreProperties>
</file>