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93" r:id="rId3"/>
    <p:sldId id="275" r:id="rId4"/>
    <p:sldId id="294" r:id="rId5"/>
    <p:sldId id="292" r:id="rId6"/>
    <p:sldId id="295" r:id="rId7"/>
    <p:sldId id="296" r:id="rId8"/>
    <p:sldId id="280" r:id="rId9"/>
    <p:sldId id="281" r:id="rId10"/>
    <p:sldId id="282" r:id="rId11"/>
    <p:sldId id="283" r:id="rId12"/>
    <p:sldId id="284" r:id="rId13"/>
    <p:sldId id="297" r:id="rId14"/>
    <p:sldId id="286" r:id="rId15"/>
    <p:sldId id="267" r:id="rId16"/>
    <p:sldId id="268" r:id="rId17"/>
    <p:sldId id="287" r:id="rId18"/>
    <p:sldId id="269" r:id="rId19"/>
    <p:sldId id="270" r:id="rId20"/>
    <p:sldId id="298" r:id="rId21"/>
    <p:sldId id="272" r:id="rId22"/>
    <p:sldId id="274" r:id="rId23"/>
    <p:sldId id="300" r:id="rId24"/>
    <p:sldId id="299" r:id="rId25"/>
    <p:sldId id="265" r:id="rId26"/>
    <p:sldId id="26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E6380-A194-5F4E-AABE-B1E4DB9F78DA}" type="datetimeFigureOut">
              <a:rPr lang="en-US"/>
              <a:t>10/8/2020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1C6A8-A311-DD46-8EA9-E1E10E1B98B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8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শিক্ষক পরিচিতি :</a:t>
            </a:r>
          </a:p>
          <a:p>
            <a:r>
              <a:rPr lang="en-US" b="1"/>
              <a:t>ফারহানা তাসমিন</a:t>
            </a:r>
          </a:p>
          <a:p>
            <a:r>
              <a:rPr lang="en-US" b="1"/>
              <a:t>প্রভাষক ( মনোবিজ্ঞান)</a:t>
            </a:r>
          </a:p>
          <a:p>
            <a:r>
              <a:rPr lang="en-US" b="1"/>
              <a:t>আব্দুল আউয়াল বিশ্ববিদ্যালয় কলেজ,আবদার,তেলিহাটী,শ্রীপুর, গাজীপুর।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7250B-16C4-E342-B6EB-B0A93D58CC48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59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D53A2-700E-2A4D-B5E2-D5DECE52E4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31D7AD-279E-194F-BABD-311342EBF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CB6C2-B8F2-F64B-A4FE-0AAEB538A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E9B4-10CB-8649-9432-27B6552B4B20}" type="datetimeFigureOut">
              <a:rPr lang="en-US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0EF2A-1C9D-6947-A545-C99B4EC0D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3581D-E3AD-2A46-8238-DE9925A6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013D-E689-1240-8FC6-9F93288A40C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20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8C95D-EF95-804E-BD2B-C24B736C5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71636F-0B3D-2842-BBC4-139C10195F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BACFB-9002-9C4F-A5C9-3AA4BF9CC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E9B4-10CB-8649-9432-27B6552B4B20}" type="datetimeFigureOut">
              <a:rPr lang="en-US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C998C-F5D8-4844-A989-36C73933F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2CC60-D263-FA43-8DF8-351EBA77F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013D-E689-1240-8FC6-9F93288A40C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1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13D13D-F687-D445-8A04-C241643A2C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1C1EFF-D23C-4A4C-AA93-3A92FE884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1EA4D-1AC2-BC4E-89A2-2542A8BB6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E9B4-10CB-8649-9432-27B6552B4B20}" type="datetimeFigureOut">
              <a:rPr lang="en-US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8A416-2A9A-434B-B8D1-74813804E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64347-4A6C-0244-A933-0A7E6B706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013D-E689-1240-8FC6-9F93288A40C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62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790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B67F8-0BBF-C043-9C2E-4CE4057EB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CFD60-D9AB-D844-AC3F-9303DC377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FD622-639C-044F-AD68-4CB827AC9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E9B4-10CB-8649-9432-27B6552B4B20}" type="datetimeFigureOut">
              <a:rPr lang="en-US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7D62F-ED41-8E4E-94E1-82BC10DF4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DE576-10A9-2A42-8D51-0C64FE9A5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013D-E689-1240-8FC6-9F93288A40C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34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0FA73-E99E-DE4F-966D-979CC1D81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5CBDC0-DCE8-7540-B18A-11F0EDFE9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9F2F4-66E7-4D46-ADEE-BD41C8D9B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E9B4-10CB-8649-9432-27B6552B4B20}" type="datetimeFigureOut">
              <a:rPr lang="en-US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E5B79-7A24-8240-AC0E-3E4A240B0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7E55C-2FBA-F247-8733-9EAA2001C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013D-E689-1240-8FC6-9F93288A40C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09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D019-9326-104C-AAD6-063D25735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74628-2A61-8E4D-9DE6-732C38D00B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89C70-603B-BC44-A4CB-D6780303D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1499D-1E22-AA41-A0AA-96D4E82DC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E9B4-10CB-8649-9432-27B6552B4B20}" type="datetimeFigureOut">
              <a:rPr lang="en-US"/>
              <a:t>10/8/2020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8FEB8-9A48-EF4C-8BA5-E404FFADC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D5DA17-E0A5-144A-98AB-1E2E54B4F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013D-E689-1240-8FC6-9F93288A40C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3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76E81-43B2-9D47-8BEA-FF3EF1F65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C6930-66B3-9044-85D2-34FC906C3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5B03F6-A08F-644B-A919-C0B9F4D32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171DF1-D4F7-BC46-9D3E-0AE423C693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302B5C-A15C-694A-8CE6-DFEF418925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0765D-2CB5-7E44-8243-39C76E848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E9B4-10CB-8649-9432-27B6552B4B20}" type="datetimeFigureOut">
              <a:rPr lang="en-US"/>
              <a:t>10/8/2020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7EC4B6-6297-8546-802F-6CAA73A3E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51FE70-C1AE-8742-A64D-6B30E0DF1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013D-E689-1240-8FC6-9F93288A40C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87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7A38D-44AE-564D-B14E-6D429DE23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A646B1-8D4C-4849-B8C3-117C52756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E9B4-10CB-8649-9432-27B6552B4B20}" type="datetimeFigureOut">
              <a:rPr lang="en-US"/>
              <a:t>10/8/2020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590C77-261F-084B-ABFE-781131023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F6AA4A-4320-A34F-BE38-DCE76802A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013D-E689-1240-8FC6-9F93288A40C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23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D49C39-87DF-AF4E-A098-40568691A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E9B4-10CB-8649-9432-27B6552B4B20}" type="datetimeFigureOut">
              <a:rPr lang="en-US"/>
              <a:t>10/8/2020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E0BAC1-66BB-1A44-B148-36E026E39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B57DE-97A1-D649-BF81-01F5DA49B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013D-E689-1240-8FC6-9F93288A40C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82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CB04D-3D98-E245-A3E0-F3ADCBE50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81FD3-2527-1C4E-8A01-4CDF14D7B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FBC9D3-2851-5B4B-B728-4F51B94F8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54F6CB-A968-A847-A530-BFB744A9C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E9B4-10CB-8649-9432-27B6552B4B20}" type="datetimeFigureOut">
              <a:rPr lang="en-US"/>
              <a:t>10/8/2020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AA0DC1-0F36-174A-AB21-1753199F7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0E86A3-4858-CB4C-82E0-B17BA3134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013D-E689-1240-8FC6-9F93288A40C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36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E9C8C-A3C1-4244-92B3-1919A8C1D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18853A-E5FB-454D-8F07-6DF197A4AE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294254-D6B8-EF4B-9051-E210CFA82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D0AD8-3ADA-8C47-8EA8-81270AAAB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E9B4-10CB-8649-9432-27B6552B4B20}" type="datetimeFigureOut">
              <a:rPr lang="en-US"/>
              <a:t>10/8/2020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2FF5FB-9B12-6F42-890A-983251EEB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2C445A-282B-CC49-B979-9F3B52AEE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013D-E689-1240-8FC6-9F93288A40C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09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E682A1-2658-E54E-A330-14EBD9EC9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2242E-7F7C-6F4E-9BF9-EB6AC1F42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25536-3759-2846-A527-60E25396BB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EE9B4-10CB-8649-9432-27B6552B4B20}" type="datetimeFigureOut">
              <a:rPr lang="en-US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FD024-6F55-DF41-8F4C-50A72EEAF4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5913B-BEB0-F54C-95EC-F08BBCF64E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C013D-E689-1240-8FC6-9F93288A40C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87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9.gif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1.jpeg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image" Target="../media/image27.gif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0.jpeg" /><Relationship Id="rId4" Type="http://schemas.openxmlformats.org/officeDocument/2006/relationships/image" Target="../media/image29.jpeg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6.jpeg" /><Relationship Id="rId5" Type="http://schemas.openxmlformats.org/officeDocument/2006/relationships/image" Target="../media/image5.jpeg" /><Relationship Id="rId4" Type="http://schemas.openxmlformats.org/officeDocument/2006/relationships/image" Target="../media/image4.gif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 /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6.jpeg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86C412-5210-4A99-B520-B404C2205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19" y="148856"/>
            <a:ext cx="11249246" cy="6230679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81CCFB63-5275-1C4C-A912-3FA07D144270}"/>
              </a:ext>
            </a:extLst>
          </p:cNvPr>
          <p:cNvSpPr/>
          <p:nvPr/>
        </p:nvSpPr>
        <p:spPr>
          <a:xfrm>
            <a:off x="7594490" y="148856"/>
            <a:ext cx="3890666" cy="1985964"/>
          </a:xfrm>
          <a:prstGeom prst="clou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সবাইকে ফুলেল শুভেচ্ছা  </a:t>
            </a:r>
          </a:p>
        </p:txBody>
      </p:sp>
    </p:spTree>
    <p:extLst>
      <p:ext uri="{BB962C8B-B14F-4D97-AF65-F5344CB8AC3E}">
        <p14:creationId xmlns:p14="http://schemas.microsoft.com/office/powerpoint/2010/main" val="1203169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F2005024-B335-5B4D-9C00-5A1250FEB3B3}"/>
              </a:ext>
            </a:extLst>
          </p:cNvPr>
          <p:cNvSpPr/>
          <p:nvPr/>
        </p:nvSpPr>
        <p:spPr>
          <a:xfrm>
            <a:off x="298536" y="1857375"/>
            <a:ext cx="7327417" cy="5000625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/>
              <a:t>মনোবিজ্ঞানে ব্যবহৃত প্রধান বৈজ্ঞানিক পদ্ধতিসমূহ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A1CAE2B-A6D8-6D4D-B58A-18C935BB98AD}"/>
              </a:ext>
            </a:extLst>
          </p:cNvPr>
          <p:cNvSpPr/>
          <p:nvPr/>
        </p:nvSpPr>
        <p:spPr>
          <a:xfrm>
            <a:off x="5786438" y="962620"/>
            <a:ext cx="6405562" cy="170914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১/ পরীক্ষণ পদ্ধতি (Experimental method)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00AEB9-AD46-084A-920B-D50FE6785111}"/>
              </a:ext>
            </a:extLst>
          </p:cNvPr>
          <p:cNvSpPr/>
          <p:nvPr/>
        </p:nvSpPr>
        <p:spPr>
          <a:xfrm>
            <a:off x="7161311" y="2680692"/>
            <a:ext cx="4566047" cy="239672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২/ নিয়মতান্ত্রিক পর্যবেক্ষণ  (Systematic Observation) 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FDE595F-B6E6-BC4C-918F-BB352F9953B3}"/>
              </a:ext>
            </a:extLst>
          </p:cNvPr>
          <p:cNvSpPr/>
          <p:nvPr/>
        </p:nvSpPr>
        <p:spPr>
          <a:xfrm>
            <a:off x="6696670" y="5077418"/>
            <a:ext cx="5254229" cy="178951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৩/ চিকিৎসা পদ্ধতি(Clinical method)  </a:t>
            </a:r>
          </a:p>
        </p:txBody>
      </p:sp>
    </p:spTree>
    <p:extLst>
      <p:ext uri="{BB962C8B-B14F-4D97-AF65-F5344CB8AC3E}">
        <p14:creationId xmlns:p14="http://schemas.microsoft.com/office/powerpoint/2010/main" val="1879623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0410CF9-FDC1-BF4A-A63E-E3E0D3793F92}"/>
              </a:ext>
            </a:extLst>
          </p:cNvPr>
          <p:cNvSpPr/>
          <p:nvPr/>
        </p:nvSpPr>
        <p:spPr>
          <a:xfrm>
            <a:off x="3089672" y="-108944"/>
            <a:ext cx="9102327" cy="325219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১/ পরীক্ষণ পদ্ধতি (Experimental method) :</a:t>
            </a:r>
            <a:r>
              <a:rPr lang="en-US" sz="2400" b="1"/>
              <a:t>কোনো বিশেষ উদ্দেশ্য নিয়ে কৃত্রিম পরিবেশ সৃষ্টি করে কোনো আচরণ ও মানসিক প্রক্রিয়াকে পরীক্ষণ করার যে পদ্ধতি তাকে পরীক্ষণ পদ্ধতি বলে।</a:t>
            </a:r>
          </a:p>
          <a:p>
            <a:pPr algn="ctr"/>
            <a:r>
              <a:rPr lang="en-US" sz="2400" b="1"/>
              <a:t>* গবেষণাগারে নিয়ন্ত্রিত পরিবেশে অনির্ভরশীল ও নির্ভরশীল চলের সম্পর্ক নির্ণয়ে বৈজ্ঞানিক কৌশলই হলো পরীক্ষণ পদ্ধতি।     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8292CDC2-B626-5E4A-9FF1-8AEB4738A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440" y="2987808"/>
            <a:ext cx="10091122" cy="3513006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96F90202-9F2E-C341-829D-ADBA82478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440" y="2987808"/>
            <a:ext cx="1073406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2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BBBB71EB-567C-8D43-95B5-EC90B1CD687E}"/>
              </a:ext>
            </a:extLst>
          </p:cNvPr>
          <p:cNvSpPr/>
          <p:nvPr/>
        </p:nvSpPr>
        <p:spPr>
          <a:xfrm>
            <a:off x="3385833" y="215203"/>
            <a:ext cx="8399866" cy="2217243"/>
          </a:xfrm>
          <a:prstGeom prst="downArrowCallout">
            <a:avLst>
              <a:gd name="adj1" fmla="val 25000"/>
              <a:gd name="adj2" fmla="val 25000"/>
              <a:gd name="adj3" fmla="val 23047"/>
              <a:gd name="adj4" fmla="val 64977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C00000"/>
                </a:solidFill>
              </a:rPr>
              <a:t>বৈজ্ঞানিক বা পরীক্ষণ পদ্ধতির বৈশিষ্ট্যসমূহ (Characteristics of Scientific or Experimental method)     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766A7955-5DF6-524A-A889-AC08613ADEEB}"/>
              </a:ext>
            </a:extLst>
          </p:cNvPr>
          <p:cNvSpPr/>
          <p:nvPr/>
        </p:nvSpPr>
        <p:spPr>
          <a:xfrm>
            <a:off x="-10419" y="2462809"/>
            <a:ext cx="3396252" cy="1434109"/>
          </a:xfrm>
          <a:prstGeom prst="fram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C00000"/>
                </a:solidFill>
              </a:rPr>
              <a:t>১/ নিয়মনীতি প্রয়োগ</a:t>
            </a:r>
          </a:p>
          <a:p>
            <a:pPr algn="ctr"/>
            <a:r>
              <a:rPr lang="en-US" sz="2400" b="1">
                <a:solidFill>
                  <a:srgbClr val="C00000"/>
                </a:solidFill>
              </a:rPr>
              <a:t>(</a:t>
            </a:r>
            <a:r>
              <a:rPr lang="en-US" sz="2400">
                <a:solidFill>
                  <a:srgbClr val="C00000"/>
                </a:solidFill>
                <a:effectLst/>
              </a:rPr>
              <a:t>Rules apply)</a:t>
            </a:r>
            <a:endParaRPr lang="en-US" sz="2400" b="1">
              <a:solidFill>
                <a:srgbClr val="C00000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579274F3-65DF-7943-9C0D-824FCAF3CEB9}"/>
              </a:ext>
            </a:extLst>
          </p:cNvPr>
          <p:cNvSpPr/>
          <p:nvPr/>
        </p:nvSpPr>
        <p:spPr>
          <a:xfrm rot="10800000" flipV="1">
            <a:off x="3150230" y="2329090"/>
            <a:ext cx="3609990" cy="1333868"/>
          </a:xfrm>
          <a:prstGeom prst="frame">
            <a:avLst>
              <a:gd name="adj1" fmla="val 7904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C00000"/>
                </a:solidFill>
              </a:rPr>
              <a:t>২/ নিয়ন্ত্রিত পরিবেশ (</a:t>
            </a:r>
            <a:r>
              <a:rPr lang="en-US" sz="2400">
                <a:solidFill>
                  <a:srgbClr val="C00000"/>
                </a:solidFill>
                <a:effectLst/>
              </a:rPr>
              <a:t>Controlled environment)</a:t>
            </a:r>
            <a:endParaRPr lang="en-US" sz="2400" b="1">
              <a:solidFill>
                <a:srgbClr val="C00000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9E87E835-E0F1-984D-AAF7-849D30DA682C}"/>
              </a:ext>
            </a:extLst>
          </p:cNvPr>
          <p:cNvSpPr/>
          <p:nvPr/>
        </p:nvSpPr>
        <p:spPr>
          <a:xfrm>
            <a:off x="9704466" y="2329087"/>
            <a:ext cx="2752727" cy="1492817"/>
          </a:xfrm>
          <a:prstGeom prst="fram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C00000"/>
                </a:solidFill>
              </a:rPr>
              <a:t>৪/সঠিক পরিকল্পনা</a:t>
            </a:r>
          </a:p>
          <a:p>
            <a:r>
              <a:rPr lang="en-US" sz="2400" b="1">
                <a:solidFill>
                  <a:srgbClr val="C00000"/>
                </a:solidFill>
              </a:rPr>
              <a:t>(</a:t>
            </a:r>
            <a:r>
              <a:rPr lang="en-US" sz="2400" b="0" i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The right plan)</a:t>
            </a:r>
            <a:br>
              <a:rPr lang="en-US" sz="2400">
                <a:solidFill>
                  <a:srgbClr val="C00000"/>
                </a:solidFill>
              </a:rPr>
            </a:br>
            <a:endParaRPr lang="en-US" sz="2400" b="1">
              <a:solidFill>
                <a:srgbClr val="C00000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B130201D-FDD0-C74D-B03A-E822E0F07B5C}"/>
              </a:ext>
            </a:extLst>
          </p:cNvPr>
          <p:cNvSpPr/>
          <p:nvPr/>
        </p:nvSpPr>
        <p:spPr>
          <a:xfrm>
            <a:off x="1689193" y="3680821"/>
            <a:ext cx="3102174" cy="1387674"/>
          </a:xfrm>
          <a:prstGeom prst="fram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C00000"/>
                </a:solidFill>
              </a:rPr>
              <a:t>৫/ব্যক্তি নিরপেক্ষতা(Objectivity)  </a:t>
            </a: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02770819-7705-2C4E-9595-4AF898B89934}"/>
              </a:ext>
            </a:extLst>
          </p:cNvPr>
          <p:cNvSpPr/>
          <p:nvPr/>
        </p:nvSpPr>
        <p:spPr>
          <a:xfrm rot="10800000" flipV="1">
            <a:off x="4544913" y="3685284"/>
            <a:ext cx="3102174" cy="1387674"/>
          </a:xfrm>
          <a:prstGeom prst="fram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C00000"/>
                </a:solidFill>
              </a:rPr>
              <a:t>৬/পুনরাবৃত্তি  (Repetition)  </a:t>
            </a: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66DD5E96-01D1-074F-B464-1BB804CDCB0A}"/>
              </a:ext>
            </a:extLst>
          </p:cNvPr>
          <p:cNvSpPr/>
          <p:nvPr/>
        </p:nvSpPr>
        <p:spPr>
          <a:xfrm>
            <a:off x="7571936" y="3662958"/>
            <a:ext cx="2786658" cy="1389459"/>
          </a:xfrm>
          <a:prstGeom prst="fram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C00000"/>
                </a:solidFill>
              </a:rPr>
              <a:t>৭/নির্ভরযোগ্যতা</a:t>
            </a:r>
          </a:p>
          <a:p>
            <a:pPr algn="ctr"/>
            <a:r>
              <a:rPr lang="en-US" sz="2400" b="1">
                <a:solidFill>
                  <a:srgbClr val="C00000"/>
                </a:solidFill>
              </a:rPr>
              <a:t>(</a:t>
            </a:r>
            <a:r>
              <a:rPr lang="en-US" sz="2400">
                <a:solidFill>
                  <a:srgbClr val="C00000"/>
                </a:solidFill>
                <a:effectLst/>
              </a:rPr>
              <a:t>Reliability</a:t>
            </a:r>
            <a:r>
              <a:rPr lang="en-US" sz="2400">
                <a:solidFill>
                  <a:srgbClr val="C00000"/>
                </a:solidFill>
              </a:rPr>
              <a:t>)</a:t>
            </a:r>
            <a:endParaRPr lang="en-US" sz="2400" b="1">
              <a:solidFill>
                <a:srgbClr val="C00000"/>
              </a:solidFill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64F61266-2F13-8547-B67F-CAD750755C1A}"/>
              </a:ext>
            </a:extLst>
          </p:cNvPr>
          <p:cNvSpPr/>
          <p:nvPr/>
        </p:nvSpPr>
        <p:spPr>
          <a:xfrm>
            <a:off x="2964656" y="4893469"/>
            <a:ext cx="2786658" cy="1375172"/>
          </a:xfrm>
          <a:prstGeom prst="fram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C00000"/>
                </a:solidFill>
              </a:rPr>
              <a:t>৮/যথার্থতা(Verification)    </a:t>
            </a:r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C8DA7C54-5507-1F46-9643-0407FFD3BD1E}"/>
              </a:ext>
            </a:extLst>
          </p:cNvPr>
          <p:cNvSpPr/>
          <p:nvPr/>
        </p:nvSpPr>
        <p:spPr>
          <a:xfrm rot="10800000" flipV="1">
            <a:off x="5540127" y="4880967"/>
            <a:ext cx="2786658" cy="1387674"/>
          </a:xfrm>
          <a:prstGeom prst="fram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C00000"/>
                </a:solidFill>
              </a:rPr>
              <a:t>৯/ সাধারণীকরণ(generalizations) 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66924064-963D-DB4D-A764-52E4BCBFDDA1}"/>
              </a:ext>
            </a:extLst>
          </p:cNvPr>
          <p:cNvSpPr/>
          <p:nvPr/>
        </p:nvSpPr>
        <p:spPr>
          <a:xfrm rot="10800000" flipV="1">
            <a:off x="3385834" y="6191849"/>
            <a:ext cx="4563663" cy="666151"/>
          </a:xfrm>
          <a:prstGeom prst="fram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C00000"/>
                </a:solidFill>
              </a:rPr>
              <a:t>১০/ প্রয়োগশীলতা  (Applicability) 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2E9C5CCF-B09A-CE44-BA99-7BDF6BBD4DD8}"/>
              </a:ext>
            </a:extLst>
          </p:cNvPr>
          <p:cNvSpPr/>
          <p:nvPr/>
        </p:nvSpPr>
        <p:spPr>
          <a:xfrm>
            <a:off x="6760221" y="2329089"/>
            <a:ext cx="3027024" cy="1567829"/>
          </a:xfrm>
          <a:prstGeom prst="fram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C00000"/>
                </a:solidFill>
              </a:rPr>
              <a:t>৩/ কার্যকরী সংজ্ঞা(Operational Definition)   </a:t>
            </a:r>
          </a:p>
        </p:txBody>
      </p:sp>
    </p:spTree>
    <p:extLst>
      <p:ext uri="{BB962C8B-B14F-4D97-AF65-F5344CB8AC3E}">
        <p14:creationId xmlns:p14="http://schemas.microsoft.com/office/powerpoint/2010/main" val="1296795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5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06FD8F0-47B5-A840-965D-7B6B724D2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180"/>
            <a:ext cx="11697891" cy="63900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970907-01E0-EA44-B4E8-BE6F63D34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09" y="2482454"/>
            <a:ext cx="11131791" cy="421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74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9E273936-8E87-8243-9CD5-B957888FF10C}"/>
              </a:ext>
            </a:extLst>
          </p:cNvPr>
          <p:cNvSpPr/>
          <p:nvPr/>
        </p:nvSpPr>
        <p:spPr>
          <a:xfrm rot="10800000" flipV="1">
            <a:off x="4536281" y="-150015"/>
            <a:ext cx="8018859" cy="2565867"/>
          </a:xfrm>
          <a:prstGeom prst="frame">
            <a:avLst>
              <a:gd name="adj1" fmla="val 15988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C00000"/>
                </a:solidFill>
              </a:rPr>
              <a:t>২/ নিয়ন্ত্রিত পরিবেশ (</a:t>
            </a:r>
            <a:r>
              <a:rPr lang="en-US" sz="2400">
                <a:solidFill>
                  <a:srgbClr val="C00000"/>
                </a:solidFill>
                <a:effectLst/>
              </a:rPr>
              <a:t>Controlled environment):</a:t>
            </a:r>
            <a:r>
              <a:rPr lang="en-US" sz="2400" b="1">
                <a:solidFill>
                  <a:srgbClr val="C00000"/>
                </a:solidFill>
                <a:effectLst/>
              </a:rPr>
              <a:t>পরীক্ষক সাধারণত একটি উদ্দীপক পরীক্ষণপাত্রের উপর প্রয়োগ করেন  এবং তার ফলাফল লক্ষ্য করেন।     পরীক্ষণে যাতে বাহ্যিক চলের প্রভাব না পরে সেজন্য গবেষক নিয়ন্ত্রিত পরিবেশে গবেষণা কাজ পরিচালনা করেন।       </a:t>
            </a:r>
            <a:endParaRPr lang="en-US" sz="2400" b="1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5311F4-DE59-2C4D-8C38-F8FDC6EC2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81" y="2565869"/>
            <a:ext cx="5190969" cy="405259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B0B1294-D08E-B64D-A891-69127AAC0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081" y="2265836"/>
            <a:ext cx="6147032" cy="4352621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C92D5AC6-3402-FE45-8593-727BBD9C4B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16" y="2265836"/>
            <a:ext cx="11308227" cy="435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47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986B33-839D-4818-9A0A-13E1DD35F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4" y="2571750"/>
            <a:ext cx="10840640" cy="4286250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EE85C98A-36F6-A545-AC87-0261AB4AAD45}"/>
              </a:ext>
            </a:extLst>
          </p:cNvPr>
          <p:cNvSpPr/>
          <p:nvPr/>
        </p:nvSpPr>
        <p:spPr>
          <a:xfrm>
            <a:off x="4180123" y="257403"/>
            <a:ext cx="7619999" cy="2010737"/>
          </a:xfrm>
          <a:prstGeom prst="fram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C00000"/>
                </a:solidFill>
              </a:rPr>
              <a:t>৩/ কার্যকরী সংজ্ঞা(Operational Definition): যে বিষয় নিয়ে গবেষণা করা হয় তা স্পষ্টভাবে চিহ্নিত করে সহজভাবে বর্ণনা করাই হলো কার্যকরী সংজ্ঞা।         </a:t>
            </a:r>
          </a:p>
        </p:txBody>
      </p:sp>
    </p:spTree>
    <p:extLst>
      <p:ext uri="{BB962C8B-B14F-4D97-AF65-F5344CB8AC3E}">
        <p14:creationId xmlns:p14="http://schemas.microsoft.com/office/powerpoint/2010/main" val="58060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FF23F8-3CBD-6247-9F0D-B4F3A0D1655C}"/>
              </a:ext>
            </a:extLst>
          </p:cNvPr>
          <p:cNvSpPr txBox="1"/>
          <p:nvPr/>
        </p:nvSpPr>
        <p:spPr>
          <a:xfrm>
            <a:off x="3049488" y="3244334"/>
            <a:ext cx="6098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rgbClr val="C00000"/>
                </a:solidFill>
              </a:rPr>
              <a:t>পরিকল্পনা</a:t>
            </a:r>
            <a:endParaRPr lang="en-US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074ECC99-0341-374A-A1B0-444A4650683F}"/>
              </a:ext>
            </a:extLst>
          </p:cNvPr>
          <p:cNvSpPr/>
          <p:nvPr/>
        </p:nvSpPr>
        <p:spPr>
          <a:xfrm>
            <a:off x="5643562" y="285750"/>
            <a:ext cx="6357938" cy="1768078"/>
          </a:xfrm>
          <a:prstGeom prst="frame">
            <a:avLst>
              <a:gd name="adj1" fmla="val 27013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C00000"/>
                </a:solidFill>
              </a:rPr>
              <a:t>৪/সঠিক পরিকল্পনা</a:t>
            </a:r>
          </a:p>
          <a:p>
            <a:r>
              <a:rPr lang="en-US" sz="2400" b="1">
                <a:solidFill>
                  <a:srgbClr val="C00000"/>
                </a:solidFill>
              </a:rPr>
              <a:t>(</a:t>
            </a:r>
            <a:r>
              <a:rPr lang="en-US" sz="2400" b="0" i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The right plan): </a:t>
            </a:r>
            <a:r>
              <a:rPr lang="en-US" sz="2400" b="1" i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পরিকল্পিতভাবে ও সঠিক নকশা অনুসরন করে গবেষণা পরিচালনা করলে ফলাফল নিরপেক্ষ হয়।     </a:t>
            </a:r>
            <a:br>
              <a:rPr lang="en-US" sz="2400">
                <a:solidFill>
                  <a:srgbClr val="C00000"/>
                </a:solidFill>
              </a:rPr>
            </a:br>
            <a:endParaRPr lang="en-US" sz="2400" b="1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683193-651F-3546-8FDA-7497413D0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45" y="2218134"/>
            <a:ext cx="10876567" cy="4354116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79285C8E-3EBC-EA49-8C1A-E8054BD1B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45" y="2218134"/>
            <a:ext cx="11090880" cy="447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09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0251346-D1EC-BD4E-9779-2DE31E2FB564}"/>
              </a:ext>
            </a:extLst>
          </p:cNvPr>
          <p:cNvSpPr/>
          <p:nvPr/>
        </p:nvSpPr>
        <p:spPr>
          <a:xfrm>
            <a:off x="3306948" y="35719"/>
            <a:ext cx="8283786" cy="2250282"/>
          </a:xfrm>
          <a:prstGeom prst="frame">
            <a:avLst>
              <a:gd name="adj1" fmla="val 1984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C00000"/>
                </a:solidFill>
              </a:rPr>
              <a:t>৫/ব্যক্তি নিরপেক্ষতা বা বস্তুনিষ্ঠতা (Objectivity)  : আচরণ সম্পর্কে কোন মনোবিজ্ঞানী যেভাবে তথ্য সংগ্রহ করতে পারেন অন্যরাও একইভাবে গবেষণা করতে পারেন।এখানে কোন ব্যক্তির পছন্দ-অপছন্দ বা ইচ্ছা অনিচ্ছার মূল্য নেই।বস্তুনিষ্ঠভাবে পরীক্ষণ কাজ পরিচালিতহয়।         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951D626-3D45-3344-B0AF-0FBA66011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63" y="2690810"/>
            <a:ext cx="5679280" cy="4167189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3CD6D1F1-58E3-014E-AC6C-17A284C0A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23" y="2582464"/>
            <a:ext cx="4554140" cy="427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10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21664E-1226-4D71-A8C5-025828BCA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67" y="2121537"/>
            <a:ext cx="10781762" cy="4593587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75BE45C4-7BF2-3F45-BA1D-FB71B2431F3C}"/>
              </a:ext>
            </a:extLst>
          </p:cNvPr>
          <p:cNvSpPr/>
          <p:nvPr/>
        </p:nvSpPr>
        <p:spPr>
          <a:xfrm rot="10800000" flipV="1">
            <a:off x="4544913" y="292003"/>
            <a:ext cx="6867228" cy="1440356"/>
          </a:xfrm>
          <a:prstGeom prst="fram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C00000"/>
                </a:solidFill>
              </a:rPr>
              <a:t>৬/পুনরাবৃত্তি  (Repetition) : বহুসংখ্যক পরীক্ষণের পুনরাবৃত্তি করে  তবেই কোন ফলাফল সম্পর্কে বিজ্ঞানী সিদ্ধান্ত গ্রহণ করেন।       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3C025D89-50D9-5848-804A-56D2B4BEE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969" y="4697015"/>
            <a:ext cx="3536958" cy="2018109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AE94663-9490-A744-9D05-1F9EDE338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861" y="3491507"/>
            <a:ext cx="3348931" cy="3286124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978DAD19-6FC1-9745-AB1F-7DE68D667D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255" y="2335536"/>
            <a:ext cx="4014787" cy="437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08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559ADC-D891-49FC-B715-95344AD3F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71" y="1860335"/>
            <a:ext cx="10310969" cy="4997665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77E92E31-C87A-064D-876B-DD8341999358}"/>
              </a:ext>
            </a:extLst>
          </p:cNvPr>
          <p:cNvSpPr/>
          <p:nvPr/>
        </p:nvSpPr>
        <p:spPr>
          <a:xfrm>
            <a:off x="5169693" y="285750"/>
            <a:ext cx="6813947" cy="1571625"/>
          </a:xfrm>
          <a:prstGeom prst="frame">
            <a:avLst>
              <a:gd name="adj1" fmla="val 9241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C00000"/>
                </a:solidFill>
              </a:rPr>
              <a:t>৭/নির্ভরযোগ্যতা</a:t>
            </a:r>
          </a:p>
          <a:p>
            <a:pPr algn="ctr"/>
            <a:r>
              <a:rPr lang="en-US" sz="2400" b="1">
                <a:solidFill>
                  <a:srgbClr val="C00000"/>
                </a:solidFill>
              </a:rPr>
              <a:t>(</a:t>
            </a:r>
            <a:r>
              <a:rPr lang="en-US" sz="2400">
                <a:solidFill>
                  <a:srgbClr val="C00000"/>
                </a:solidFill>
                <a:effectLst/>
              </a:rPr>
              <a:t>Reliability): </a:t>
            </a:r>
            <a:r>
              <a:rPr lang="en-US" sz="2400" b="1">
                <a:solidFill>
                  <a:srgbClr val="C00000"/>
                </a:solidFill>
                <a:effectLst/>
              </a:rPr>
              <a:t>যখন একই ব্যক্তি বা দলের উপর বারবার গবেষণা করে যখন একই রকম ফল পাওয়া যায় তাকে নির্ভরযোগ্য বলা হয়।       </a:t>
            </a:r>
            <a:endParaRPr lang="en-US" sz="24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073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933E9-AB03-4443-9C8F-F60AD29D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0299" y="858180"/>
            <a:ext cx="10515600" cy="1188641"/>
          </a:xfrm>
        </p:spPr>
        <p:txBody>
          <a:bodyPr/>
          <a:lstStyle/>
          <a:p>
            <a:r>
              <a:rPr lang="en-US"/>
              <a:t>শিক্ষক পরিচিতি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79101-34C6-2340-9CC6-5BACC22550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69632" y="1878305"/>
            <a:ext cx="3827562" cy="1994014"/>
          </a:xfrm>
        </p:spPr>
        <p:txBody>
          <a:bodyPr>
            <a:normAutofit fontScale="85000" lnSpcReduction="20000"/>
          </a:bodyPr>
          <a:lstStyle/>
          <a:p>
            <a:r>
              <a:rPr lang="en-US" b="1"/>
              <a:t>ফারহানা তাসমিন</a:t>
            </a:r>
          </a:p>
          <a:p>
            <a:r>
              <a:rPr lang="en-US" b="1"/>
              <a:t>প্রভাষক ( মনোবিজ্ঞান)</a:t>
            </a:r>
          </a:p>
          <a:p>
            <a:r>
              <a:rPr lang="en-US" b="1"/>
              <a:t>আব্দুল আউয়াল বিশ্ববিদ্যালয় কলেজ,আবদার,শ্রীপুর, গাজীপুর। 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AE71DC-815C-3E4C-B3BC-0B4A1F2E0274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b="1"/>
              <a:t>শিক্ষক পরিচিতি :</a:t>
            </a:r>
            <a:endParaRPr lang="en-US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C9A7D713-4812-7543-8D92-EF9C6AF18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287" y="2046459"/>
            <a:ext cx="3005287" cy="23838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2B61AC-763C-C543-AFC6-4F0C23AA3010}"/>
              </a:ext>
            </a:extLst>
          </p:cNvPr>
          <p:cNvSpPr/>
          <p:nvPr/>
        </p:nvSpPr>
        <p:spPr>
          <a:xfrm>
            <a:off x="7911702" y="339329"/>
            <a:ext cx="4280297" cy="37982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পাঠ পরিচিতিঃ</a:t>
            </a:r>
          </a:p>
          <a:p>
            <a:pPr algn="ctr"/>
            <a:r>
              <a:rPr lang="en-US" sz="2800" b="1">
                <a:solidFill>
                  <a:schemeClr val="tx1"/>
                </a:solidFill>
              </a:rPr>
              <a:t>উচ্চমাধ্যমিক মনোবিজ্ঞান ২য় পত্র</a:t>
            </a:r>
          </a:p>
          <a:p>
            <a:pPr algn="ctr"/>
            <a:r>
              <a:rPr lang="en-US" sz="2800" b="1">
                <a:solidFill>
                  <a:schemeClr val="tx1"/>
                </a:solidFill>
              </a:rPr>
              <a:t>৭ম অধ্যায়  </a:t>
            </a:r>
          </a:p>
          <a:p>
            <a:pPr algn="ctr"/>
            <a:r>
              <a:rPr lang="en-US" sz="2800" b="1">
                <a:solidFill>
                  <a:schemeClr val="tx1"/>
                </a:solidFill>
              </a:rPr>
              <a:t>মনোবিজ্ঞানে গবেষণার পদ্ধতিসমূহ</a:t>
            </a:r>
          </a:p>
          <a:p>
            <a:pPr algn="ctr"/>
            <a:r>
              <a:rPr lang="en-US" sz="2800" b="1">
                <a:solidFill>
                  <a:schemeClr val="tx1"/>
                </a:solidFill>
              </a:rPr>
              <a:t>(Research Methods in Psychology)     </a:t>
            </a:r>
          </a:p>
          <a:p>
            <a:pPr algn="ctr"/>
            <a:r>
              <a:rPr lang="en-US" sz="2800" b="1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765DE0-B6EC-6245-8595-DC256C1E44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7" y="3724312"/>
            <a:ext cx="12191999" cy="31336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4096EB3-1AC9-794F-B957-7C684113306E}"/>
              </a:ext>
            </a:extLst>
          </p:cNvPr>
          <p:cNvSpPr/>
          <p:nvPr/>
        </p:nvSpPr>
        <p:spPr>
          <a:xfrm>
            <a:off x="1106091" y="4436327"/>
            <a:ext cx="9979818" cy="19110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47CB095D-722E-894E-B1D6-C6F92F453F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" y="4006218"/>
            <a:ext cx="9979818" cy="2512453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BC3FA922-EF47-5944-9706-EC26488A6F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08" y="4009736"/>
            <a:ext cx="11109723" cy="264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9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D63088D-711B-1F4B-A185-879A70275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281"/>
            <a:ext cx="11733609" cy="636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97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07236A-C384-41C4-BDA6-91C52B735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45" y="1946671"/>
            <a:ext cx="10304858" cy="4780957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CD02EC24-03E3-C049-9596-7F0CA04AA90B}"/>
              </a:ext>
            </a:extLst>
          </p:cNvPr>
          <p:cNvSpPr/>
          <p:nvPr/>
        </p:nvSpPr>
        <p:spPr>
          <a:xfrm rot="10800000" flipV="1">
            <a:off x="4982766" y="0"/>
            <a:ext cx="7000874" cy="1768077"/>
          </a:xfrm>
          <a:prstGeom prst="frame">
            <a:avLst>
              <a:gd name="adj1" fmla="val 15152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C00000"/>
                </a:solidFill>
              </a:rPr>
              <a:t>৯/ সাধারণীকরণ(generalizations) :প্রতিনিধিত্বমূলক অল্প নমুনার উপর গবেষণা করে সমগ্র জনসমষ্টি সম্পর্কে সিদ্ধান্তে উপনীত হওয়াকে সাধারণীকরণ বলে।     </a:t>
            </a:r>
          </a:p>
        </p:txBody>
      </p:sp>
    </p:spTree>
    <p:extLst>
      <p:ext uri="{BB962C8B-B14F-4D97-AF65-F5344CB8AC3E}">
        <p14:creationId xmlns:p14="http://schemas.microsoft.com/office/powerpoint/2010/main" val="1632485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8B029B0-B282-C54E-9624-258669BA219E}"/>
              </a:ext>
            </a:extLst>
          </p:cNvPr>
          <p:cNvSpPr/>
          <p:nvPr/>
        </p:nvSpPr>
        <p:spPr>
          <a:xfrm rot="10800000" flipV="1">
            <a:off x="3893343" y="0"/>
            <a:ext cx="7822405" cy="1696641"/>
          </a:xfrm>
          <a:prstGeom prst="fram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C00000"/>
                </a:solidFill>
              </a:rPr>
              <a:t>১০/ প্রয়োগশীলতা  (Applicability) : অর্জিত জ্ঞান মানুষের দৈনন্দিন জীবনের কার্যক্রম সহজ করার লক্ষ্যে ব্যবহার করাই প্রয়োগশীলতা। বৈজ্ঞানিক পদ্ধতিতে প্রাপ্ত জ্ঞান মানুষের ব্যবহারিক  জীবনের কল্যাণে প্রয়োগ করা হয়।    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69F6493-0029-5E45-BBD4-7ED1FC702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47" y="1696643"/>
            <a:ext cx="10790602" cy="466129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41DFE2FC-A7C1-8D4E-99F6-64E0E06EF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47" y="1857377"/>
            <a:ext cx="10576291" cy="466129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0DA8C52-1D49-854F-9938-77F9BAEA59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47" y="2232422"/>
            <a:ext cx="10790601" cy="422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16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40F75C-3E5F-0E4B-9A2D-6D29FA9A1C54}"/>
              </a:ext>
            </a:extLst>
          </p:cNvPr>
          <p:cNvSpPr txBox="1"/>
          <p:nvPr/>
        </p:nvSpPr>
        <p:spPr>
          <a:xfrm>
            <a:off x="6096000" y="925116"/>
            <a:ext cx="4780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/>
              <a:t>জোড়ায় কাজ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90A34F-D821-3C48-BE8D-701CCFDE5AC4}"/>
              </a:ext>
            </a:extLst>
          </p:cNvPr>
          <p:cNvSpPr txBox="1"/>
          <p:nvPr/>
        </p:nvSpPr>
        <p:spPr>
          <a:xfrm>
            <a:off x="5184576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A075CF-0FF5-6E4B-9652-94BCBB9FE7A4}"/>
              </a:ext>
            </a:extLst>
          </p:cNvPr>
          <p:cNvSpPr txBox="1"/>
          <p:nvPr/>
        </p:nvSpPr>
        <p:spPr>
          <a:xfrm>
            <a:off x="2177950" y="2568177"/>
            <a:ext cx="79483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/>
              <a:t>বৈজ্ঞানিক বা পরীক্ষণ পদ্ধতির বৈশিষ্ট্যসমূহ ব্যাখ্যা কর।    </a:t>
            </a:r>
          </a:p>
        </p:txBody>
      </p:sp>
    </p:spTree>
    <p:extLst>
      <p:ext uri="{BB962C8B-B14F-4D97-AF65-F5344CB8AC3E}">
        <p14:creationId xmlns:p14="http://schemas.microsoft.com/office/powerpoint/2010/main" val="388007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8DDE67A3-8A02-BB4C-A239-883FB7218EC7}"/>
              </a:ext>
            </a:extLst>
          </p:cNvPr>
          <p:cNvSpPr/>
          <p:nvPr/>
        </p:nvSpPr>
        <p:spPr>
          <a:xfrm>
            <a:off x="5238154" y="210741"/>
            <a:ext cx="5388174" cy="2128838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মূল্যায়ন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82EDCEE-2D7C-1E4C-A3D1-42EA0A9221ED}"/>
              </a:ext>
            </a:extLst>
          </p:cNvPr>
          <p:cNvSpPr/>
          <p:nvPr/>
        </p:nvSpPr>
        <p:spPr>
          <a:xfrm>
            <a:off x="1112637" y="1846659"/>
            <a:ext cx="6173988" cy="480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#প্রশ্নঃ</a:t>
            </a:r>
          </a:p>
          <a:p>
            <a:pPr algn="ctr"/>
            <a:r>
              <a:rPr lang="en-US" sz="2400" b="1">
                <a:solidFill>
                  <a:schemeClr val="tx1"/>
                </a:solidFill>
              </a:rPr>
              <a:t>১/ কোন পদ্ধতিতে নিয়ন্ত্রিত পরিবেশে আচরণ সংগ্রহ করা হয়? </a:t>
            </a:r>
          </a:p>
          <a:p>
            <a:pPr algn="ctr"/>
            <a:r>
              <a:rPr lang="en-US" sz="2400" b="1">
                <a:solidFill>
                  <a:schemeClr val="tx1"/>
                </a:solidFill>
              </a:rPr>
              <a:t>২/ কোনটি বৈজ্ঞানিক পদ্ধতি?</a:t>
            </a:r>
          </a:p>
          <a:p>
            <a:pPr algn="ctr"/>
            <a:r>
              <a:rPr lang="en-US" sz="2400" b="1">
                <a:solidFill>
                  <a:schemeClr val="tx1"/>
                </a:solidFill>
              </a:rPr>
              <a:t>৩// নিয়ন্ত্রিত পরিবেশে আচরণ সম্পর্কে তথ্য সংগ্রহের কৌশল কী?</a:t>
            </a:r>
          </a:p>
          <a:p>
            <a:pPr algn="ctr"/>
            <a:r>
              <a:rPr lang="en-US" sz="2400" b="1">
                <a:solidFill>
                  <a:schemeClr val="tx1"/>
                </a:solidFill>
              </a:rPr>
              <a:t>৪/ বাহ্যিক চল নিয়ন্ত্রণ করা হয় কোন পদ্ধতিতে ?         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6761730-FF11-B847-8DF4-B429C5E913C2}"/>
              </a:ext>
            </a:extLst>
          </p:cNvPr>
          <p:cNvSpPr/>
          <p:nvPr/>
        </p:nvSpPr>
        <p:spPr>
          <a:xfrm>
            <a:off x="7550944" y="2050255"/>
            <a:ext cx="4021931" cy="45970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#উত্তরঃ</a:t>
            </a:r>
          </a:p>
          <a:p>
            <a:pPr algn="ctr"/>
            <a:endParaRPr lang="en-US" sz="3200" b="1">
              <a:solidFill>
                <a:schemeClr val="tx1"/>
              </a:solidFill>
            </a:endParaRPr>
          </a:p>
          <a:p>
            <a:pPr algn="ctr"/>
            <a:r>
              <a:rPr lang="en-US" sz="3200" b="1">
                <a:solidFill>
                  <a:schemeClr val="tx1"/>
                </a:solidFill>
              </a:rPr>
              <a:t>১/  পরীক্ষণ পদ্ধতি</a:t>
            </a:r>
          </a:p>
          <a:p>
            <a:pPr algn="ctr"/>
            <a:r>
              <a:rPr lang="en-US" sz="3200" b="1">
                <a:solidFill>
                  <a:schemeClr val="tx1"/>
                </a:solidFill>
              </a:rPr>
              <a:t>২/  পরীক্ষণ পদ্ধতি</a:t>
            </a:r>
          </a:p>
          <a:p>
            <a:pPr algn="ctr"/>
            <a:r>
              <a:rPr lang="en-US" sz="3200" b="1">
                <a:solidFill>
                  <a:schemeClr val="tx1"/>
                </a:solidFill>
              </a:rPr>
              <a:t>৩/ পরীক্ষণ পদ্ধতি</a:t>
            </a:r>
          </a:p>
          <a:p>
            <a:pPr algn="ctr"/>
            <a:r>
              <a:rPr lang="en-US" sz="3200" b="1">
                <a:solidFill>
                  <a:schemeClr val="tx1"/>
                </a:solidFill>
              </a:rPr>
              <a:t>৪/ পরীক্ষণ পদ্ধতি </a:t>
            </a:r>
          </a:p>
        </p:txBody>
      </p:sp>
    </p:spTree>
    <p:extLst>
      <p:ext uri="{BB962C8B-B14F-4D97-AF65-F5344CB8AC3E}">
        <p14:creationId xmlns:p14="http://schemas.microsoft.com/office/powerpoint/2010/main" val="380862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CE00D7D0-CA22-DC4C-AE56-C0F4EDE68594}"/>
              </a:ext>
            </a:extLst>
          </p:cNvPr>
          <p:cNvSpPr/>
          <p:nvPr/>
        </p:nvSpPr>
        <p:spPr>
          <a:xfrm>
            <a:off x="0" y="3033665"/>
            <a:ext cx="4148448" cy="1788366"/>
          </a:xfrm>
          <a:prstGeom prst="homePlat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বাড়িরকাজ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466E1C-A4DA-C643-AA95-1E8204004AAD}"/>
              </a:ext>
            </a:extLst>
          </p:cNvPr>
          <p:cNvSpPr/>
          <p:nvPr/>
        </p:nvSpPr>
        <p:spPr>
          <a:xfrm>
            <a:off x="4148447" y="2282428"/>
            <a:ext cx="7299411" cy="36468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#বৈজ্ঞানিক পদ্ধতি কী? </a:t>
            </a:r>
          </a:p>
          <a:p>
            <a:pPr algn="ctr"/>
            <a:r>
              <a:rPr lang="en-US" sz="3600" b="1"/>
              <a:t>#পরীক্ষণ পদ্ধতি কী? </a:t>
            </a:r>
          </a:p>
          <a:p>
            <a:pPr algn="ctr"/>
            <a:r>
              <a:rPr lang="en-US" sz="3600" b="1"/>
              <a:t>#বৈজ্ঞানিক বা পরীক্ষণ পদ্ধতির বৈশিষ্ট্যসমূহ ব্যাখ্যা কর।     </a:t>
            </a:r>
          </a:p>
          <a:p>
            <a:pPr algn="ctr"/>
            <a:r>
              <a:rPr lang="en-US" sz="3600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7460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B8C795-93D5-4B8F-8AC1-E5634C1F0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9806"/>
            <a:ext cx="11840766" cy="530819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0E383E6-B88C-F94A-88E8-21CF6ABE2CA9}"/>
              </a:ext>
            </a:extLst>
          </p:cNvPr>
          <p:cNvSpPr/>
          <p:nvPr/>
        </p:nvSpPr>
        <p:spPr>
          <a:xfrm>
            <a:off x="3720105" y="0"/>
            <a:ext cx="9138645" cy="18395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chemeClr val="accent6">
                    <a:lumMod val="50000"/>
                  </a:schemeClr>
                </a:solidFill>
              </a:rPr>
              <a:t>সবাইকে অসংখ্য ধন্যবাদ  </a:t>
            </a:r>
          </a:p>
        </p:txBody>
      </p:sp>
    </p:spTree>
    <p:extLst>
      <p:ext uri="{BB962C8B-B14F-4D97-AF65-F5344CB8AC3E}">
        <p14:creationId xmlns:p14="http://schemas.microsoft.com/office/powerpoint/2010/main" val="1053144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C8D6D27-9C05-FF46-8467-2D2BCB78D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988" y="0"/>
            <a:ext cx="8072436" cy="7661671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4627F34D-922A-9046-BA37-8EDE7DECE8BA}"/>
              </a:ext>
            </a:extLst>
          </p:cNvPr>
          <p:cNvSpPr/>
          <p:nvPr/>
        </p:nvSpPr>
        <p:spPr>
          <a:xfrm>
            <a:off x="852177" y="3589733"/>
            <a:ext cx="3237619" cy="2393158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ছবিটি দেখে কী মনে হচ্ছে?   </a:t>
            </a:r>
          </a:p>
        </p:txBody>
      </p:sp>
    </p:spTree>
    <p:extLst>
      <p:ext uri="{BB962C8B-B14F-4D97-AF65-F5344CB8AC3E}">
        <p14:creationId xmlns:p14="http://schemas.microsoft.com/office/powerpoint/2010/main" val="3262209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E3230CA-8F28-8B4E-9D90-2F642A3E5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83" y="170259"/>
            <a:ext cx="11347847" cy="6532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22ADBB-7CFC-1B4C-80C8-D3E5EE8FF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422" y="750093"/>
            <a:ext cx="7000875" cy="578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5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CE00D7D0-CA22-DC4C-AE56-C0F4EDE68594}"/>
              </a:ext>
            </a:extLst>
          </p:cNvPr>
          <p:cNvSpPr/>
          <p:nvPr/>
        </p:nvSpPr>
        <p:spPr>
          <a:xfrm>
            <a:off x="0" y="3033665"/>
            <a:ext cx="4148448" cy="1788366"/>
          </a:xfrm>
          <a:prstGeom prst="homePlat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শিখনফল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466E1C-A4DA-C643-AA95-1E8204004AAD}"/>
              </a:ext>
            </a:extLst>
          </p:cNvPr>
          <p:cNvSpPr/>
          <p:nvPr/>
        </p:nvSpPr>
        <p:spPr>
          <a:xfrm>
            <a:off x="4148447" y="2282428"/>
            <a:ext cx="7299411" cy="36468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#বৈজ্ঞানিক পদ্ধতি কী তা বলতে পারবে। </a:t>
            </a:r>
          </a:p>
          <a:p>
            <a:pPr algn="ctr"/>
            <a:r>
              <a:rPr lang="en-US" sz="3600" b="1"/>
              <a:t>#পরীক্ষণ পদ্ধতি কী তা বলতে পারবে।  </a:t>
            </a:r>
          </a:p>
          <a:p>
            <a:pPr algn="ctr"/>
            <a:r>
              <a:rPr lang="en-US" sz="3600" b="1"/>
              <a:t>#বৈজ্ঞানিক বা পরীক্ষণ পদ্ধতির বৈশিষ্ট্যসমূহ ব্যাখ্যা করতে পারবে।     </a:t>
            </a:r>
          </a:p>
          <a:p>
            <a:pPr algn="ctr"/>
            <a:r>
              <a:rPr lang="en-US" sz="3600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375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AF2419C-397E-684B-AA2C-FD3177CF4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8833"/>
            <a:ext cx="11519297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22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AA82202-EF41-E640-922C-E6BDC4345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973"/>
            <a:ext cx="11822906" cy="67747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03BE12-1EAD-B141-83BD-3860CC5BE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710" y="231018"/>
            <a:ext cx="5238196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41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89C0115-C39F-E542-85B0-6470B7230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30981"/>
            <a:ext cx="11322844" cy="650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79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DC35073-82E9-6E47-986A-5E2A9BA77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747" y="147635"/>
            <a:ext cx="7424737" cy="64424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43DB26-0D1F-0346-8C9B-A259CF87D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635"/>
            <a:ext cx="4536281" cy="658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24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26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শিক্ষক পরিচিতি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farhana tasmin</dc:creator>
  <cp:lastModifiedBy>farhana tasmin</cp:lastModifiedBy>
  <cp:revision>31</cp:revision>
  <dcterms:created xsi:type="dcterms:W3CDTF">2020-10-08T14:00:18Z</dcterms:created>
  <dcterms:modified xsi:type="dcterms:W3CDTF">2020-10-08T15:02:16Z</dcterms:modified>
</cp:coreProperties>
</file>