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317" r:id="rId2"/>
    <p:sldId id="257" r:id="rId3"/>
    <p:sldId id="258" r:id="rId4"/>
    <p:sldId id="320" r:id="rId5"/>
    <p:sldId id="260" r:id="rId6"/>
    <p:sldId id="334" r:id="rId7"/>
    <p:sldId id="325" r:id="rId8"/>
    <p:sldId id="288" r:id="rId9"/>
    <p:sldId id="289" r:id="rId10"/>
    <p:sldId id="321" r:id="rId11"/>
    <p:sldId id="323" r:id="rId12"/>
    <p:sldId id="333" r:id="rId13"/>
    <p:sldId id="287" r:id="rId14"/>
    <p:sldId id="319" r:id="rId15"/>
    <p:sldId id="330" r:id="rId16"/>
    <p:sldId id="327" r:id="rId17"/>
    <p:sldId id="331" r:id="rId18"/>
    <p:sldId id="298" r:id="rId19"/>
    <p:sldId id="324" r:id="rId20"/>
    <p:sldId id="313" r:id="rId21"/>
    <p:sldId id="284" r:id="rId22"/>
    <p:sldId id="32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84C5FC8-6EBE-4F78-854B-91F5DB5A16FB}">
          <p14:sldIdLst>
            <p14:sldId id="317"/>
            <p14:sldId id="257"/>
            <p14:sldId id="258"/>
            <p14:sldId id="320"/>
            <p14:sldId id="260"/>
            <p14:sldId id="334"/>
            <p14:sldId id="325"/>
            <p14:sldId id="288"/>
            <p14:sldId id="289"/>
            <p14:sldId id="321"/>
            <p14:sldId id="323"/>
            <p14:sldId id="333"/>
            <p14:sldId id="287"/>
            <p14:sldId id="319"/>
            <p14:sldId id="330"/>
            <p14:sldId id="327"/>
            <p14:sldId id="331"/>
            <p14:sldId id="298"/>
          </p14:sldIdLst>
        </p14:section>
        <p14:section name="Untitled Section" id="{0298B7D1-2B6A-4FC7-84D4-D60B0102BC3D}">
          <p14:sldIdLst>
            <p14:sldId id="324"/>
            <p14:sldId id="313"/>
            <p14:sldId id="284"/>
            <p14:sldId id="32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0DB3"/>
    <a:srgbClr val="F67AE7"/>
    <a:srgbClr val="66FF99"/>
    <a:srgbClr val="FFCCCC"/>
    <a:srgbClr val="99FF66"/>
    <a:srgbClr val="9999FF"/>
    <a:srgbClr val="FFFFCC"/>
    <a:srgbClr val="B8B3BD"/>
    <a:srgbClr val="D7FFD5"/>
    <a:srgbClr val="F0F9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65" autoAdjust="0"/>
    <p:restoredTop sz="94660"/>
  </p:normalViewPr>
  <p:slideViewPr>
    <p:cSldViewPr>
      <p:cViewPr varScale="1">
        <p:scale>
          <a:sx n="76" d="100"/>
          <a:sy n="76" d="100"/>
        </p:scale>
        <p:origin x="115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6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405D4-77CB-4664-971E-AADDF124BFA7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2A4C3-31AB-4F98-86CB-49D925CFE4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fif"/><Relationship Id="rId4" Type="http://schemas.openxmlformats.org/officeDocument/2006/relationships/image" Target="../media/image15.jf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oleObject" Target="file:///C:\Users\Rasel\Pictures\Picture5.png" TargetMode="Externa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wmf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fif"/><Relationship Id="rId7" Type="http://schemas.openxmlformats.org/officeDocument/2006/relationships/image" Target="../media/image37.jfif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fif"/><Relationship Id="rId5" Type="http://schemas.openxmlformats.org/officeDocument/2006/relationships/image" Target="../media/image35.jpg"/><Relationship Id="rId4" Type="http://schemas.openxmlformats.org/officeDocument/2006/relationships/image" Target="../media/image34.jf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fi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928" y="0"/>
            <a:ext cx="9150927" cy="8382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0" y="990600"/>
            <a:ext cx="9053970" cy="5883442"/>
          </a:xfrm>
        </p:spPr>
      </p:pic>
    </p:spTree>
    <p:extLst>
      <p:ext uri="{BB962C8B-B14F-4D97-AF65-F5344CB8AC3E}">
        <p14:creationId xmlns:p14="http://schemas.microsoft.com/office/powerpoint/2010/main" val="250667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52400" y="1295400"/>
            <a:ext cx="8915400" cy="5583529"/>
            <a:chOff x="81394" y="883022"/>
            <a:chExt cx="8699930" cy="5790779"/>
          </a:xfrm>
        </p:grpSpPr>
        <p:sp>
          <p:nvSpPr>
            <p:cNvPr id="3" name="TextBox 2"/>
            <p:cNvSpPr txBox="1"/>
            <p:nvPr/>
          </p:nvSpPr>
          <p:spPr>
            <a:xfrm>
              <a:off x="3250877" y="883022"/>
              <a:ext cx="1900152" cy="606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পৌরনীতি</a:t>
              </a:r>
              <a:r>
                <a:rPr lang="bn-IN" sz="32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5147" y="2436905"/>
              <a:ext cx="1297654" cy="606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নাগরিক  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954892" y="2448602"/>
              <a:ext cx="1482613" cy="606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নগররাষ্ট্র  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1394" y="3553752"/>
              <a:ext cx="1335145" cy="606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অধিকার  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31878" y="3580116"/>
              <a:ext cx="1046712" cy="606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কর্তব্য  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47965" y="4883125"/>
              <a:ext cx="1416539" cy="606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অতীত   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138401" y="4881770"/>
              <a:ext cx="1344843" cy="606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বর্তমান    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567797" y="4881769"/>
              <a:ext cx="1388917" cy="606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ভবিষ্যৎ    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1370" y="6067320"/>
              <a:ext cx="1629728" cy="606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স্থানীয় রূপ     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29741" y="6063409"/>
              <a:ext cx="1662545" cy="606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জাতীয় রূপ     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514091" y="6063408"/>
              <a:ext cx="2267233" cy="606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আন্তর্জাতিক রূপ    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128510" y="3316609"/>
              <a:ext cx="1232625" cy="606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রাষ্ট্র  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948983" y="4195812"/>
              <a:ext cx="1697183" cy="606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বিশ্বমানবতা   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Down Arrow 15"/>
            <p:cNvSpPr/>
            <p:nvPr/>
          </p:nvSpPr>
          <p:spPr>
            <a:xfrm flipH="1">
              <a:off x="4155234" y="1373352"/>
              <a:ext cx="45719" cy="65276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912332" y="2035304"/>
              <a:ext cx="678386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Down Arrow 17"/>
            <p:cNvSpPr/>
            <p:nvPr/>
          </p:nvSpPr>
          <p:spPr>
            <a:xfrm>
              <a:off x="7599217" y="2079468"/>
              <a:ext cx="96982" cy="39052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9" name="Down Arrow 18"/>
            <p:cNvSpPr/>
            <p:nvPr/>
          </p:nvSpPr>
          <p:spPr>
            <a:xfrm>
              <a:off x="902624" y="2035304"/>
              <a:ext cx="96982" cy="39052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739399" y="3173808"/>
              <a:ext cx="3536547" cy="1042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Down Arrow 20"/>
            <p:cNvSpPr/>
            <p:nvPr/>
          </p:nvSpPr>
          <p:spPr>
            <a:xfrm flipH="1">
              <a:off x="772732" y="3192458"/>
              <a:ext cx="45719" cy="38446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22" name="Down Arrow 21"/>
            <p:cNvSpPr/>
            <p:nvPr/>
          </p:nvSpPr>
          <p:spPr>
            <a:xfrm>
              <a:off x="4223645" y="3199611"/>
              <a:ext cx="45719" cy="39052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 flipV="1">
              <a:off x="1056235" y="4434285"/>
              <a:ext cx="5421456" cy="2386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Down Arrow 24"/>
            <p:cNvSpPr/>
            <p:nvPr/>
          </p:nvSpPr>
          <p:spPr>
            <a:xfrm flipH="1">
              <a:off x="2772110" y="3194617"/>
              <a:ext cx="58534" cy="118150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26" name="Down Arrow 25"/>
            <p:cNvSpPr/>
            <p:nvPr/>
          </p:nvSpPr>
          <p:spPr>
            <a:xfrm>
              <a:off x="1033374" y="4452734"/>
              <a:ext cx="45719" cy="39052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27" name="Down Arrow 26"/>
            <p:cNvSpPr/>
            <p:nvPr/>
          </p:nvSpPr>
          <p:spPr>
            <a:xfrm>
              <a:off x="4005563" y="4459558"/>
              <a:ext cx="45719" cy="39052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28" name="Down Arrow 27"/>
            <p:cNvSpPr/>
            <p:nvPr/>
          </p:nvSpPr>
          <p:spPr>
            <a:xfrm flipH="1">
              <a:off x="6403222" y="4446215"/>
              <a:ext cx="48577" cy="43844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29" name="Down Arrow 28"/>
            <p:cNvSpPr/>
            <p:nvPr/>
          </p:nvSpPr>
          <p:spPr>
            <a:xfrm flipH="1">
              <a:off x="3138401" y="4429085"/>
              <a:ext cx="53167" cy="110121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 flipV="1">
              <a:off x="951115" y="5486272"/>
              <a:ext cx="7187394" cy="7157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Down Arrow 30"/>
            <p:cNvSpPr/>
            <p:nvPr/>
          </p:nvSpPr>
          <p:spPr>
            <a:xfrm flipH="1">
              <a:off x="951115" y="5561598"/>
              <a:ext cx="45719" cy="32609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32" name="Down Arrow 31"/>
            <p:cNvSpPr/>
            <p:nvPr/>
          </p:nvSpPr>
          <p:spPr>
            <a:xfrm flipH="1">
              <a:off x="4005282" y="5547201"/>
              <a:ext cx="45719" cy="32609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33" name="Down Arrow 32"/>
            <p:cNvSpPr/>
            <p:nvPr/>
          </p:nvSpPr>
          <p:spPr>
            <a:xfrm flipH="1">
              <a:off x="8115649" y="5486492"/>
              <a:ext cx="45719" cy="32609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34" name="Down Arrow 33"/>
            <p:cNvSpPr/>
            <p:nvPr/>
          </p:nvSpPr>
          <p:spPr>
            <a:xfrm>
              <a:off x="7638094" y="2907429"/>
              <a:ext cx="96982" cy="39052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35" name="Down Arrow 34"/>
            <p:cNvSpPr/>
            <p:nvPr/>
          </p:nvSpPr>
          <p:spPr>
            <a:xfrm>
              <a:off x="7647840" y="3774366"/>
              <a:ext cx="96982" cy="39052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37" name="Bent Arrow 36"/>
            <p:cNvSpPr/>
            <p:nvPr/>
          </p:nvSpPr>
          <p:spPr>
            <a:xfrm rot="5400000">
              <a:off x="1862601" y="2501190"/>
              <a:ext cx="432820" cy="912419"/>
            </a:xfrm>
            <a:prstGeom prst="bentArrow">
              <a:avLst>
                <a:gd name="adj1" fmla="val 6044"/>
                <a:gd name="adj2" fmla="val 5302"/>
                <a:gd name="adj3" fmla="val 13601"/>
                <a:gd name="adj4" fmla="val 5286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</p:grpSp>
      <p:sp>
        <p:nvSpPr>
          <p:cNvPr id="39" name="Title 1"/>
          <p:cNvSpPr txBox="1">
            <a:spLocks/>
          </p:cNvSpPr>
          <p:nvPr/>
        </p:nvSpPr>
        <p:spPr>
          <a:xfrm>
            <a:off x="-9699" y="7531"/>
            <a:ext cx="9153699" cy="1162113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পৌরনীতির উপরোক্ত সংজ্ঞাগুলো থেকে এর যে অর্থ ও প্রকৃতি স্পষ্ট হয়ে উঠেছে, তা  নিচের চার্টের মাধ্যমে দেখানো হলো--- 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26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2362200"/>
            <a:ext cx="9144000" cy="2286000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algn="just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প্রদত্ত ছকটির আলোকে পৌরনীতির আলোচ্য বিষয়সমূহ তোমার খাতায় লেখ। 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Left-Right Arrow 3"/>
          <p:cNvSpPr/>
          <p:nvPr/>
        </p:nvSpPr>
        <p:spPr>
          <a:xfrm>
            <a:off x="2286000" y="720436"/>
            <a:ext cx="4114800" cy="1676400"/>
          </a:xfrm>
          <a:prstGeom prst="leftRightArrow">
            <a:avLst>
              <a:gd name="adj1" fmla="val 58656"/>
              <a:gd name="adj2" fmla="val 549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47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1395982"/>
            <a:ext cx="7467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রাজনৈতিক ঘটনাবলি ও শাসনতান্ত্রিক বিকাশ </a:t>
            </a:r>
            <a:endParaRPr lang="en-US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1066800" y="2052352"/>
            <a:ext cx="7467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নাগরিকের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স্থানীয়,জাতীয়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/>
          </a:p>
        </p:txBody>
      </p:sp>
      <p:sp>
        <p:nvSpPr>
          <p:cNvPr id="5" name="Rectangle 4"/>
          <p:cNvSpPr/>
          <p:nvPr/>
        </p:nvSpPr>
        <p:spPr>
          <a:xfrm>
            <a:off x="1034711" y="2620392"/>
            <a:ext cx="7467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নাগরিকের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কর্তব্য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/>
          </a:p>
        </p:txBody>
      </p:sp>
      <p:sp>
        <p:nvSpPr>
          <p:cNvPr id="6" name="Rectangle 5"/>
          <p:cNvSpPr/>
          <p:nvPr/>
        </p:nvSpPr>
        <p:spPr>
          <a:xfrm>
            <a:off x="1062785" y="3302689"/>
            <a:ext cx="79288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সমসাময়িক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4000" b="1" dirty="0"/>
          </a:p>
        </p:txBody>
      </p:sp>
      <p:sp>
        <p:nvSpPr>
          <p:cNvPr id="7" name="Rectangle 6"/>
          <p:cNvSpPr/>
          <p:nvPr/>
        </p:nvSpPr>
        <p:spPr>
          <a:xfrm>
            <a:off x="1034711" y="4015604"/>
            <a:ext cx="79288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/>
          </a:p>
        </p:txBody>
      </p:sp>
      <p:sp>
        <p:nvSpPr>
          <p:cNvPr id="8" name="Rectangle 7"/>
          <p:cNvSpPr/>
          <p:nvPr/>
        </p:nvSpPr>
        <p:spPr>
          <a:xfrm>
            <a:off x="1062785" y="4687351"/>
            <a:ext cx="79288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নাগরিকতা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dirty="0"/>
          </a:p>
        </p:txBody>
      </p:sp>
      <p:sp>
        <p:nvSpPr>
          <p:cNvPr id="9" name="Rectangle 8"/>
          <p:cNvSpPr/>
          <p:nvPr/>
        </p:nvSpPr>
        <p:spPr>
          <a:xfrm>
            <a:off x="1042731" y="5346144"/>
            <a:ext cx="79288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রাষ্ট্রীয়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বির্মূত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000" b="1" dirty="0"/>
          </a:p>
        </p:txBody>
      </p:sp>
      <p:sp>
        <p:nvSpPr>
          <p:cNvPr id="10" name="Rectangle 9"/>
          <p:cNvSpPr/>
          <p:nvPr/>
        </p:nvSpPr>
        <p:spPr>
          <a:xfrm>
            <a:off x="838200" y="525515"/>
            <a:ext cx="7467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পৌরনীতির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92216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030706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847409" y="2211396"/>
            <a:ext cx="2932409" cy="26520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200" b="1" dirty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ঘটনাবলি</a:t>
            </a:r>
            <a:r>
              <a:rPr lang="en-US" sz="3200" b="1" dirty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শাসনতান্ত্রিক</a:t>
            </a:r>
            <a:r>
              <a:rPr lang="en-US" sz="3200" b="1" dirty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বিকাশ</a:t>
            </a:r>
            <a:r>
              <a:rPr lang="en-US" sz="3200" b="1" dirty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63517" y="33572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12883" y="567139"/>
            <a:ext cx="8244904" cy="6158544"/>
            <a:chOff x="412883" y="567139"/>
            <a:chExt cx="8244904" cy="6158544"/>
          </a:xfrm>
        </p:grpSpPr>
        <p:pic>
          <p:nvPicPr>
            <p:cNvPr id="5" name="Picture 7" descr="glorious-moment-of-the-liberation-wa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75959" y="939318"/>
              <a:ext cx="2623291" cy="1666603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0558" y="2832515"/>
              <a:ext cx="2707229" cy="1593101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7050" y="4630183"/>
              <a:ext cx="2190750" cy="20955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6207" y="4482254"/>
              <a:ext cx="2457292" cy="2243429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883" y="2190225"/>
              <a:ext cx="2009209" cy="234675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8834" y="567139"/>
              <a:ext cx="2813077" cy="158428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3" name="Group 2"/>
          <p:cNvGrpSpPr/>
          <p:nvPr/>
        </p:nvGrpSpPr>
        <p:grpSpPr>
          <a:xfrm>
            <a:off x="80886" y="504336"/>
            <a:ext cx="8576901" cy="6249457"/>
            <a:chOff x="80886" y="507170"/>
            <a:chExt cx="8576901" cy="6249457"/>
          </a:xfrm>
        </p:grpSpPr>
        <p:sp>
          <p:nvSpPr>
            <p:cNvPr id="9" name="Oval 8"/>
            <p:cNvSpPr/>
            <p:nvPr/>
          </p:nvSpPr>
          <p:spPr>
            <a:xfrm>
              <a:off x="5097228" y="774208"/>
              <a:ext cx="2827572" cy="193259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b="1" dirty="0">
                  <a:solidFill>
                    <a:schemeClr val="bg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স্বাধীনতা যুদ্ধ </a:t>
              </a:r>
              <a:endParaRPr lang="en-US" sz="3600" b="1" dirty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918474" y="2802335"/>
              <a:ext cx="2739313" cy="1653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b="1" dirty="0">
                  <a:solidFill>
                    <a:schemeClr val="bg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গণঅভ্যুত্থান </a:t>
              </a:r>
              <a:endParaRPr lang="en-US" sz="3600" b="1" dirty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4921515" y="4600004"/>
              <a:ext cx="2241819" cy="215585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b="1" dirty="0">
                  <a:solidFill>
                    <a:schemeClr val="bg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৬ দফা  </a:t>
              </a:r>
              <a:endParaRPr lang="en-US" sz="3600" b="1" dirty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270615" y="4436998"/>
              <a:ext cx="2507391" cy="23196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b="1" dirty="0">
                  <a:solidFill>
                    <a:schemeClr val="bg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ভাষা  আন্দোলন  </a:t>
              </a:r>
              <a:endParaRPr lang="en-US" sz="3600" b="1" dirty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80886" y="2113131"/>
              <a:ext cx="2486901" cy="24243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b="1" dirty="0">
                  <a:solidFill>
                    <a:schemeClr val="bg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বিভিন্ন   আইন </a:t>
              </a:r>
              <a:endParaRPr lang="en-US" sz="3600" b="1" dirty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1752412" y="507170"/>
              <a:ext cx="2934652" cy="17285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b="1" dirty="0">
                  <a:solidFill>
                    <a:schemeClr val="bg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সংবিধান  </a:t>
              </a:r>
              <a:endParaRPr lang="en-US" sz="3600" b="1" dirty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0695436"/>
              </p:ext>
            </p:extLst>
          </p:nvPr>
        </p:nvGraphicFramePr>
        <p:xfrm>
          <a:off x="4557713" y="3414713"/>
          <a:ext cx="28575" cy="2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5" name="HTML Document" r:id="rId3" imgW="0" imgH="0" progId="htmlfile">
                  <p:link updateAutomatic="1"/>
                </p:oleObj>
              </mc:Choice>
              <mc:Fallback>
                <p:oleObj name="HTML Document" r:id="rId3" imgW="0" imgH="0" progId="htmlfile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57713" y="3414713"/>
                        <a:ext cx="28575" cy="28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738061" y="70987"/>
            <a:ext cx="7796339" cy="6619392"/>
            <a:chOff x="738061" y="70987"/>
            <a:chExt cx="7796339" cy="661939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38061" y="1203053"/>
              <a:ext cx="2147476" cy="2387781"/>
            </a:xfrm>
            <a:prstGeom prst="ellipse">
              <a:avLst/>
            </a:prstGeom>
            <a:ln w="63500" cap="rnd">
              <a:solidFill>
                <a:srgbClr val="FFFF00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3430" y="70987"/>
              <a:ext cx="2369323" cy="228101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648" y="806138"/>
              <a:ext cx="2265418" cy="262286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955" y="3443288"/>
              <a:ext cx="2243445" cy="266529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2623" y="4756181"/>
              <a:ext cx="2270938" cy="193419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066" y="4112300"/>
              <a:ext cx="1860770" cy="194837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" name="Group 3"/>
          <p:cNvGrpSpPr/>
          <p:nvPr/>
        </p:nvGrpSpPr>
        <p:grpSpPr>
          <a:xfrm>
            <a:off x="609600" y="286013"/>
            <a:ext cx="8173737" cy="6609641"/>
            <a:chOff x="624397" y="240492"/>
            <a:chExt cx="8173737" cy="6609641"/>
          </a:xfrm>
        </p:grpSpPr>
        <p:sp>
          <p:nvSpPr>
            <p:cNvPr id="20" name="Oval 19"/>
            <p:cNvSpPr/>
            <p:nvPr/>
          </p:nvSpPr>
          <p:spPr>
            <a:xfrm>
              <a:off x="3273430" y="240492"/>
              <a:ext cx="2514599" cy="20707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b="1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সিটি কর্পোরেশন</a:t>
              </a:r>
              <a:endPara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677982" y="1066800"/>
              <a:ext cx="2234001" cy="25652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b="1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ইউনিয়ন পরিষদ </a:t>
              </a:r>
              <a:endPara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6157117" y="3575023"/>
              <a:ext cx="2641017" cy="24480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b="1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শাসন বিভাগ  </a:t>
              </a:r>
              <a:endPara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6076791" y="791850"/>
              <a:ext cx="2425537" cy="25687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b="1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আইন  বিভাগ  </a:t>
              </a:r>
              <a:endPara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3383425" y="4693841"/>
              <a:ext cx="2493059" cy="21562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b="1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জাতি সংঘ  </a:t>
              </a:r>
              <a:endPara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624397" y="3979772"/>
              <a:ext cx="2520240" cy="23180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b="1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কমনওয়েলথ   </a:t>
              </a:r>
              <a:endPara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5" name="Oval 34"/>
          <p:cNvSpPr/>
          <p:nvPr/>
        </p:nvSpPr>
        <p:spPr>
          <a:xfrm>
            <a:off x="3044246" y="2426067"/>
            <a:ext cx="2827693" cy="21314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নাগরিকের স্থানীয়,জাতীয় ও আন্তর্জাতিক   </a:t>
            </a:r>
            <a:endParaRPr lang="en-US" sz="3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23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865709" y="2587345"/>
            <a:ext cx="3810000" cy="1993405"/>
            <a:chOff x="3453250" y="2327712"/>
            <a:chExt cx="2338921" cy="1631900"/>
          </a:xfrm>
        </p:grpSpPr>
        <p:sp>
          <p:nvSpPr>
            <p:cNvPr id="22" name="Oval 21"/>
            <p:cNvSpPr/>
            <p:nvPr/>
          </p:nvSpPr>
          <p:spPr>
            <a:xfrm>
              <a:off x="3453250" y="2327712"/>
              <a:ext cx="2338921" cy="1631900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Oval 4"/>
            <p:cNvSpPr txBox="1"/>
            <p:nvPr/>
          </p:nvSpPr>
          <p:spPr>
            <a:xfrm>
              <a:off x="3874255" y="2651485"/>
              <a:ext cx="1653867" cy="11539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800" b="1" kern="1200" dirty="0">
                  <a:latin typeface="NikoshBAN" pitchFamily="2" charset="0"/>
                  <a:cs typeface="NikoshBAN" pitchFamily="2" charset="0"/>
                </a:rPr>
                <a:t> নাগরিকের অধিকার  ও কর্তব্য</a:t>
              </a:r>
              <a:endParaRPr lang="en-US" sz="4800" b="1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3112" y="211138"/>
            <a:ext cx="9155658" cy="6646862"/>
            <a:chOff x="103112" y="211138"/>
            <a:chExt cx="9155658" cy="6646862"/>
          </a:xfrm>
        </p:grpSpPr>
        <p:sp>
          <p:nvSpPr>
            <p:cNvPr id="13" name="Oval 12"/>
            <p:cNvSpPr/>
            <p:nvPr/>
          </p:nvSpPr>
          <p:spPr>
            <a:xfrm>
              <a:off x="103112" y="4630422"/>
              <a:ext cx="2863642" cy="2185179"/>
            </a:xfrm>
            <a:prstGeom prst="ellipse">
              <a:avLst/>
            </a:prstGeom>
            <a:blipFill rotWithShape="0">
              <a:blip r:embed="rId2"/>
              <a:stretch>
                <a:fillRect/>
              </a:stretch>
            </a:blipFill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Oval 4"/>
            <p:cNvSpPr/>
            <p:nvPr/>
          </p:nvSpPr>
          <p:spPr>
            <a:xfrm>
              <a:off x="143810" y="320374"/>
              <a:ext cx="2878609" cy="2291889"/>
            </a:xfrm>
            <a:prstGeom prst="ellipse">
              <a:avLst/>
            </a:prstGeom>
            <a:blipFill rotWithShape="0">
              <a:blip r:embed="rId3"/>
              <a:stretch>
                <a:fillRect/>
              </a:stretch>
            </a:blipFill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Oval 6"/>
            <p:cNvSpPr/>
            <p:nvPr/>
          </p:nvSpPr>
          <p:spPr>
            <a:xfrm>
              <a:off x="3424421" y="320374"/>
              <a:ext cx="2717652" cy="2148536"/>
            </a:xfrm>
            <a:prstGeom prst="ellipse">
              <a:avLst/>
            </a:prstGeom>
            <a:blipFill rotWithShape="0">
              <a:blip r:embed="rId4"/>
              <a:stretch>
                <a:fillRect/>
              </a:stretch>
            </a:blipFill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Oval 9"/>
            <p:cNvSpPr/>
            <p:nvPr/>
          </p:nvSpPr>
          <p:spPr>
            <a:xfrm>
              <a:off x="6396221" y="211138"/>
              <a:ext cx="2771130" cy="2257772"/>
            </a:xfrm>
            <a:prstGeom prst="ellipse">
              <a:avLst/>
            </a:prstGeom>
            <a:blipFill rotWithShape="0">
              <a:blip r:embed="rId5"/>
              <a:stretch>
                <a:fillRect/>
              </a:stretch>
            </a:blipFill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424421" y="4672821"/>
              <a:ext cx="2717652" cy="2185179"/>
            </a:xfrm>
            <a:prstGeom prst="ellipse">
              <a:avLst/>
            </a:prstGeom>
            <a:blipFill rotWithShape="0">
              <a:blip r:embed="rId6"/>
              <a:stretch>
                <a:fillRect/>
              </a:stretch>
            </a:blipFill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304802" y="4749021"/>
              <a:ext cx="2953968" cy="2108979"/>
            </a:xfrm>
            <a:prstGeom prst="ellipse">
              <a:avLst/>
            </a:prstGeom>
            <a:blipFill rotWithShape="0">
              <a:blip r:embed="rId7"/>
              <a:stretch>
                <a:fillRect/>
              </a:stretch>
            </a:blipFill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" name="Group 1"/>
          <p:cNvGrpSpPr/>
          <p:nvPr/>
        </p:nvGrpSpPr>
        <p:grpSpPr>
          <a:xfrm>
            <a:off x="72220" y="222900"/>
            <a:ext cx="9190703" cy="6637902"/>
            <a:chOff x="84109" y="220098"/>
            <a:chExt cx="9190703" cy="6637902"/>
          </a:xfrm>
        </p:grpSpPr>
        <p:sp>
          <p:nvSpPr>
            <p:cNvPr id="25" name="Oval 24"/>
            <p:cNvSpPr/>
            <p:nvPr/>
          </p:nvSpPr>
          <p:spPr>
            <a:xfrm>
              <a:off x="84109" y="361418"/>
              <a:ext cx="3048000" cy="22098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ভোট প্রদান করা </a:t>
              </a:r>
              <a:endPara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3415254" y="329225"/>
              <a:ext cx="2734689" cy="2145916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7030A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রাষ্ট্রের প্রতি আনুগত্য প্রকাশ </a:t>
              </a:r>
              <a:endPara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6391928" y="220098"/>
              <a:ext cx="2788167" cy="223985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আইন মান্য করা</a:t>
              </a:r>
              <a:endPara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84109" y="4615588"/>
              <a:ext cx="2899137" cy="2239610"/>
            </a:xfrm>
            <a:prstGeom prst="ellipse">
              <a:avLst/>
            </a:prstGeom>
            <a:solidFill>
              <a:schemeClr val="bg2"/>
            </a:solidFill>
            <a:ln>
              <a:solidFill>
                <a:srgbClr val="0070C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 প্রদান করা </a:t>
              </a:r>
              <a:endPara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6345945" y="4775033"/>
              <a:ext cx="2928867" cy="206960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রাষ্ট্রের সেবা করা </a:t>
              </a:r>
              <a:endPara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3432289" y="4665865"/>
              <a:ext cx="2717654" cy="2192135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সন্তানদের শিক্ষিত করা </a:t>
              </a:r>
              <a:endPara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929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14600" y="2362347"/>
            <a:ext cx="3439709" cy="2514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bn-IN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সমসাময়িক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-19443" y="17742"/>
            <a:ext cx="9013141" cy="6684218"/>
            <a:chOff x="-65502" y="-7036"/>
            <a:chExt cx="9013141" cy="668421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6" y="4012771"/>
              <a:ext cx="2971800" cy="21336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3215" y="1257524"/>
              <a:ext cx="3043687" cy="1924085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4935" y="3459226"/>
              <a:ext cx="3182704" cy="221673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02" y="1068852"/>
              <a:ext cx="2739244" cy="211458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8609" y="-7036"/>
              <a:ext cx="3112718" cy="208454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8647" y="4937090"/>
              <a:ext cx="2783944" cy="174009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15" name="Group 14"/>
          <p:cNvGrpSpPr/>
          <p:nvPr/>
        </p:nvGrpSpPr>
        <p:grpSpPr>
          <a:xfrm>
            <a:off x="-46660" y="-23538"/>
            <a:ext cx="9127432" cy="6731191"/>
            <a:chOff x="-71526" y="-14746"/>
            <a:chExt cx="9127432" cy="6731191"/>
          </a:xfrm>
        </p:grpSpPr>
        <p:sp>
          <p:nvSpPr>
            <p:cNvPr id="4" name="Oval 3"/>
            <p:cNvSpPr/>
            <p:nvPr/>
          </p:nvSpPr>
          <p:spPr>
            <a:xfrm>
              <a:off x="5744474" y="1070790"/>
              <a:ext cx="3311432" cy="23286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b="1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দুর্নীতি</a:t>
              </a:r>
              <a:r>
                <a:rPr lang="bn-IN" sz="3600" b="1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5755953" y="3456675"/>
              <a:ext cx="3240562" cy="22603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b="1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সন্ত্রাস</a:t>
              </a:r>
              <a:r>
                <a:rPr lang="bn-IN" sz="3600" b="1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705311" y="-14746"/>
              <a:ext cx="3311432" cy="23286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b="1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পরিবে</a:t>
              </a:r>
              <a:r>
                <a:rPr lang="en-US" sz="4000" b="1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শগত</a:t>
              </a:r>
              <a:r>
                <a:rPr lang="en-US" sz="4000" b="1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সমস্যা</a:t>
              </a:r>
              <a:r>
                <a:rPr lang="en-US" sz="4000" b="1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3119915" y="4943013"/>
              <a:ext cx="2809528" cy="17734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b="1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ইভটিজিং </a:t>
              </a:r>
              <a:r>
                <a:rPr lang="bn-IN" sz="3600" b="1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-71526" y="1054194"/>
              <a:ext cx="2798849" cy="221103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প্রাকৃতিক</a:t>
              </a:r>
              <a:r>
                <a:rPr lang="en-US" sz="4000" b="1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দুর্যোগ</a:t>
              </a:r>
              <a:r>
                <a:rPr lang="en-US" sz="4000" b="1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-27702" y="3970407"/>
              <a:ext cx="3075883" cy="221103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b="1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রাজনৈতিক অস্থিরতা </a:t>
              </a:r>
              <a:r>
                <a:rPr lang="en-US" sz="4000" b="1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537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58518" y="-12032"/>
            <a:ext cx="8685608" cy="6870032"/>
            <a:chOff x="158518" y="-12032"/>
            <a:chExt cx="8685608" cy="6870032"/>
          </a:xfrm>
        </p:grpSpPr>
        <p:sp>
          <p:nvSpPr>
            <p:cNvPr id="9" name="Oval 8"/>
            <p:cNvSpPr/>
            <p:nvPr/>
          </p:nvSpPr>
          <p:spPr>
            <a:xfrm>
              <a:off x="5029200" y="4775589"/>
              <a:ext cx="2801344" cy="2082411"/>
            </a:xfrm>
            <a:prstGeom prst="ellipse">
              <a:avLst/>
            </a:prstGeom>
            <a:blipFill rotWithShape="0">
              <a:blip r:embed="rId2"/>
              <a:stretch>
                <a:fillRect/>
              </a:stretch>
            </a:blipFill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Oval 6"/>
            <p:cNvSpPr/>
            <p:nvPr/>
          </p:nvSpPr>
          <p:spPr>
            <a:xfrm>
              <a:off x="762000" y="4743505"/>
              <a:ext cx="2819400" cy="1956181"/>
            </a:xfrm>
            <a:prstGeom prst="ellipse">
              <a:avLst/>
            </a:prstGeom>
            <a:blipFill rotWithShape="0"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Oval 4"/>
            <p:cNvSpPr/>
            <p:nvPr/>
          </p:nvSpPr>
          <p:spPr>
            <a:xfrm>
              <a:off x="158518" y="1828800"/>
              <a:ext cx="2819400" cy="2443384"/>
            </a:xfrm>
            <a:prstGeom prst="ellipse">
              <a:avLst/>
            </a:prstGeom>
            <a:blipFill rotWithShape="0">
              <a:blip r:embed="rId4"/>
              <a:stretch>
                <a:fillRect/>
              </a:stretch>
            </a:blipFill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11" name="Picture 10" descr="aks-our-people-large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46188" y="1981200"/>
              <a:ext cx="3097938" cy="2443384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13" name="Oval 12"/>
            <p:cNvSpPr/>
            <p:nvPr/>
          </p:nvSpPr>
          <p:spPr>
            <a:xfrm>
              <a:off x="3061132" y="-12032"/>
              <a:ext cx="2685056" cy="2590800"/>
            </a:xfrm>
            <a:prstGeom prst="ellipse">
              <a:avLst/>
            </a:prstGeom>
            <a:blipFill rotWithShape="0">
              <a:blip r:embed="rId6"/>
              <a:stretch>
                <a:fillRect/>
              </a:stretch>
            </a:blipFill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1" name="Group 20"/>
          <p:cNvGrpSpPr/>
          <p:nvPr/>
        </p:nvGrpSpPr>
        <p:grpSpPr>
          <a:xfrm>
            <a:off x="39031" y="0"/>
            <a:ext cx="8876369" cy="6867258"/>
            <a:chOff x="10957" y="13269"/>
            <a:chExt cx="8876369" cy="6867258"/>
          </a:xfrm>
        </p:grpSpPr>
        <p:sp>
          <p:nvSpPr>
            <p:cNvPr id="16" name="Oval 15"/>
            <p:cNvSpPr/>
            <p:nvPr/>
          </p:nvSpPr>
          <p:spPr>
            <a:xfrm>
              <a:off x="3033058" y="13269"/>
              <a:ext cx="2685056" cy="2578768"/>
            </a:xfrm>
            <a:prstGeom prst="ellipse">
              <a:avLst/>
            </a:prstGeom>
            <a:solidFill>
              <a:schemeClr val="bg1">
                <a:lumMod val="9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পরিবার</a:t>
              </a:r>
              <a:r>
                <a:rPr lang="bn-BD" sz="3600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5022156" y="4764795"/>
              <a:ext cx="2801344" cy="211573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4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রাষ্ট্র</a:t>
              </a:r>
              <a:r>
                <a:rPr lang="bn-IN" sz="44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733926" y="4706164"/>
              <a:ext cx="2895600" cy="20574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4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নির্বাচন</a:t>
              </a:r>
              <a:endPara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0957" y="1842069"/>
              <a:ext cx="3032307" cy="250230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b="1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রাজনৈতিক দল  </a:t>
              </a:r>
              <a:endParaRPr lang="en-US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5660464" y="1842069"/>
              <a:ext cx="3226862" cy="2667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সমাজ</a:t>
              </a:r>
              <a:r>
                <a:rPr lang="en-US" sz="4400" b="1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164759" y="2905710"/>
            <a:ext cx="2352980" cy="2352962"/>
            <a:chOff x="3555854" y="2337445"/>
            <a:chExt cx="2352980" cy="2352962"/>
          </a:xfrm>
        </p:grpSpPr>
        <p:sp>
          <p:nvSpPr>
            <p:cNvPr id="23" name="Oval 22"/>
            <p:cNvSpPr/>
            <p:nvPr/>
          </p:nvSpPr>
          <p:spPr>
            <a:xfrm>
              <a:off x="3555854" y="2337445"/>
              <a:ext cx="2352980" cy="2352962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Oval 4"/>
            <p:cNvSpPr txBox="1"/>
            <p:nvPr/>
          </p:nvSpPr>
          <p:spPr>
            <a:xfrm>
              <a:off x="3880387" y="2682028"/>
              <a:ext cx="1663808" cy="16637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600" b="1" kern="1200" dirty="0">
                  <a:latin typeface="NikoshBAN" pitchFamily="2" charset="0"/>
                  <a:cs typeface="NikoshBAN" pitchFamily="2" charset="0"/>
                </a:rPr>
                <a:t> সামাজিক ও রাজনৈতিক প্রতিষ্ঠান </a:t>
              </a:r>
              <a:endParaRPr lang="en-US" sz="3600" b="1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705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3226" y="65259"/>
            <a:ext cx="2772375" cy="6706310"/>
            <a:chOff x="123226" y="65259"/>
            <a:chExt cx="2772375" cy="6706310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226" y="2528603"/>
              <a:ext cx="2707105" cy="1914981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47" y="65259"/>
              <a:ext cx="2230953" cy="233492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226" y="4572000"/>
              <a:ext cx="2772375" cy="2199569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13" name="Oval 12"/>
          <p:cNvSpPr/>
          <p:nvPr/>
        </p:nvSpPr>
        <p:spPr>
          <a:xfrm rot="5400000">
            <a:off x="279145" y="2829770"/>
            <a:ext cx="6640341" cy="13015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নাগরিকতা বিষয় আলোচনা 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917" y="0"/>
            <a:ext cx="2939720" cy="6783601"/>
            <a:chOff x="67076" y="-54"/>
            <a:chExt cx="2939720" cy="6737739"/>
          </a:xfrm>
        </p:grpSpPr>
        <p:sp>
          <p:nvSpPr>
            <p:cNvPr id="12" name="Oval 11"/>
            <p:cNvSpPr/>
            <p:nvPr/>
          </p:nvSpPr>
          <p:spPr>
            <a:xfrm>
              <a:off x="111194" y="4501292"/>
              <a:ext cx="2895602" cy="223639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b="1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সুনাগরিক</a:t>
              </a:r>
              <a:r>
                <a:rPr lang="bn-IN" sz="3600" b="1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000" b="1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47290" y="-54"/>
              <a:ext cx="2318109" cy="240023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b="1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উত্তম নাগরিক </a:t>
              </a:r>
              <a:r>
                <a:rPr lang="bn-IN" sz="4000" b="1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7076" y="2421683"/>
              <a:ext cx="2888683" cy="2110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b="1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নাগরিক অধিকার ও কর্তব্য  </a:t>
              </a:r>
              <a:r>
                <a:rPr lang="bn-IN" sz="4000" b="1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152170" y="22603"/>
            <a:ext cx="2845849" cy="6760998"/>
            <a:chOff x="6152170" y="22603"/>
            <a:chExt cx="2845849" cy="6760998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2170" y="22603"/>
              <a:ext cx="2817774" cy="234695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4675" y="2528603"/>
              <a:ext cx="2683344" cy="200338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4674" y="4632371"/>
              <a:ext cx="2655269" cy="215123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6" name="Group 5"/>
          <p:cNvGrpSpPr/>
          <p:nvPr/>
        </p:nvGrpSpPr>
        <p:grpSpPr>
          <a:xfrm>
            <a:off x="6133195" y="1"/>
            <a:ext cx="2864825" cy="6783600"/>
            <a:chOff x="6133195" y="1"/>
            <a:chExt cx="2864825" cy="6783600"/>
          </a:xfrm>
        </p:grpSpPr>
        <p:sp>
          <p:nvSpPr>
            <p:cNvPr id="19" name="Oval 18"/>
            <p:cNvSpPr/>
            <p:nvPr/>
          </p:nvSpPr>
          <p:spPr>
            <a:xfrm>
              <a:off x="6277481" y="4601951"/>
              <a:ext cx="2692462" cy="21816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সাম্য 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6133195" y="1"/>
              <a:ext cx="2836748" cy="23695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আইন  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6277482" y="2428219"/>
              <a:ext cx="2720538" cy="210376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স্বাধীনতা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4" name="Oval 23"/>
          <p:cNvSpPr/>
          <p:nvPr/>
        </p:nvSpPr>
        <p:spPr>
          <a:xfrm rot="16200000">
            <a:off x="2188325" y="2746667"/>
            <a:ext cx="6640341" cy="13015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 ও রাষ্ট্রীয় বির্মূত বিষয়  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3048000"/>
            <a:ext cx="9144000" cy="743712"/>
          </a:xfrm>
          <a:prstGeom prst="rect">
            <a:avLst/>
          </a:prstGeom>
        </p:spPr>
        <p:txBody>
          <a:bodyPr vert="horz" lIns="0" tIns="45720" rIns="0" bIns="0" anchor="b">
            <a:normAutofit fontScale="82500"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b="1" dirty="0">
                <a:solidFill>
                  <a:srgbClr val="C90DB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পৌরনীতিকে নাগরিকতা বিষয়ক বিজ্ঞান বলা হয় কেন? </a:t>
            </a:r>
            <a:endParaRPr lang="en-US" b="1" dirty="0">
              <a:solidFill>
                <a:srgbClr val="C90DB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1828800" y="838200"/>
            <a:ext cx="5029200" cy="1981200"/>
          </a:xfrm>
          <a:prstGeom prst="downArrowCallout">
            <a:avLst>
              <a:gd name="adj1" fmla="val 30263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18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52700" y="0"/>
            <a:ext cx="4457700" cy="116012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648200" y="1295400"/>
            <a:ext cx="76200" cy="495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6200" y="1164134"/>
            <a:ext cx="46482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মিছবা উদ্দিন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রাষ্ট্রবিজ্ঞান</a:t>
            </a:r>
          </a:p>
          <a:p>
            <a:pPr algn="ctr"/>
            <a:r>
              <a:rPr lang="bn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বাদাঘাট সরকারি কলেজ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তাহিরপুর,সুনামগঞ্জ।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০১৭২৩৪৪১৪৩৪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ই-মেইলঃ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misbauddin28@gmail.com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295400"/>
            <a:ext cx="4038600" cy="42885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053" y="1732547"/>
            <a:ext cx="9067800" cy="501675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>
            <a:solidFill>
              <a:srgbClr val="00B05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>
              <a:tabLst>
                <a:tab pos="465138" algn="l"/>
              </a:tabLst>
            </a:pPr>
            <a:r>
              <a:rPr lang="bn-IN" sz="40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atin typeface="Times New Roman" panose="02020603050405020304" pitchFamily="18" charset="0"/>
                <a:cs typeface="NikoshBAN" pitchFamily="2" charset="0"/>
              </a:rPr>
              <a:t>১। </a:t>
            </a:r>
            <a:r>
              <a:rPr lang="en-US" sz="4000" b="1" dirty="0">
                <a:latin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Civics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? </a:t>
            </a:r>
            <a:endParaRPr lang="bn-IN" sz="4000" b="1" dirty="0">
              <a:latin typeface="NikoshBAN" pitchFamily="2" charset="0"/>
              <a:cs typeface="NikoshBAN" pitchFamily="2" charset="0"/>
            </a:endParaRPr>
          </a:p>
          <a:p>
            <a:pPr>
              <a:tabLst>
                <a:tab pos="465138" algn="l"/>
              </a:tabLst>
            </a:pPr>
            <a:endParaRPr lang="bn-IN" sz="4000" b="1" dirty="0">
              <a:latin typeface="NikoshBAN" pitchFamily="2" charset="0"/>
              <a:cs typeface="NikoshBAN" pitchFamily="2" charset="0"/>
            </a:endParaRPr>
          </a:p>
          <a:p>
            <a:pPr>
              <a:tabLst>
                <a:tab pos="465138" algn="l"/>
              </a:tabLst>
            </a:pPr>
            <a:r>
              <a:rPr lang="bn-IN" sz="4000" b="1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2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Civitas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?  </a:t>
            </a:r>
          </a:p>
          <a:p>
            <a:pPr>
              <a:tabLst>
                <a:tab pos="465138" algn="l"/>
              </a:tabLst>
            </a:pPr>
            <a:r>
              <a:rPr lang="bn-IN" sz="4000" b="1" dirty="0">
                <a:latin typeface="NikoshBAN" pitchFamily="2" charset="0"/>
                <a:cs typeface="NikoshBAN" pitchFamily="2" charset="0"/>
              </a:rPr>
              <a:t>   </a:t>
            </a:r>
          </a:p>
          <a:p>
            <a:pPr>
              <a:tabLst>
                <a:tab pos="465138" algn="l"/>
              </a:tabLst>
            </a:pPr>
            <a:r>
              <a:rPr lang="bn-IN" sz="4000" b="1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3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	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পৌরনীতি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endParaRPr lang="bn-IN" sz="4000" b="1" dirty="0">
              <a:latin typeface="NikoshBAN" pitchFamily="2" charset="0"/>
              <a:cs typeface="NikoshBAN" pitchFamily="2" charset="0"/>
            </a:endParaRPr>
          </a:p>
          <a:p>
            <a:pPr>
              <a:tabLst>
                <a:tab pos="465138" algn="l"/>
              </a:tabLst>
            </a:pP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pPr>
              <a:tabLst>
                <a:tab pos="465138" algn="l"/>
              </a:tabLst>
            </a:pPr>
            <a:r>
              <a:rPr lang="bn-IN" sz="40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4।  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পৌরনীতি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বস্তু বা পরিধিগুলো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? </a:t>
            </a:r>
          </a:p>
          <a:p>
            <a:pPr>
              <a:tabLst>
                <a:tab pos="465138" algn="l"/>
              </a:tabLst>
            </a:pPr>
            <a:endParaRPr lang="bn-BD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Left-Right Arrow 3"/>
          <p:cNvSpPr/>
          <p:nvPr/>
        </p:nvSpPr>
        <p:spPr>
          <a:xfrm>
            <a:off x="2362200" y="34636"/>
            <a:ext cx="3733800" cy="1447800"/>
          </a:xfrm>
          <a:prstGeom prst="leftRightArrow">
            <a:avLst>
              <a:gd name="adj1" fmla="val 56315"/>
              <a:gd name="adj2" fmla="val 573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4600" y="47726"/>
            <a:ext cx="3657600" cy="64008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105400"/>
            <a:ext cx="914400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১। পৌরনীতির বিষয়বস্তু সুনাগরিক তৈরিতে কতটা সহায়ক বলে মনেকর। মতামত দাও। </a:t>
            </a:r>
            <a:endParaRPr lang="en-US" sz="4000" b="1" dirty="0"/>
          </a:p>
        </p:txBody>
      </p:sp>
      <p:pic>
        <p:nvPicPr>
          <p:cNvPr id="7" name="Picture 6" descr="16017-49670-25667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077328"/>
            <a:ext cx="4857750" cy="3638550"/>
          </a:xfrm>
          <a:prstGeom prst="rect">
            <a:avLst/>
          </a:prstGeom>
          <a:ln w="38100">
            <a:solidFill>
              <a:srgbClr val="F67AE7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11"/>
            <a:ext cx="9168063" cy="737937"/>
          </a:xfrm>
        </p:spPr>
        <p:txBody>
          <a:bodyPr>
            <a:noAutofit/>
          </a:bodyPr>
          <a:lstStyle/>
          <a:p>
            <a:pPr algn="ctr"/>
            <a:r>
              <a:rPr lang="bn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0866"/>
            <a:ext cx="9144000" cy="5947703"/>
          </a:xfrm>
        </p:spPr>
      </p:pic>
    </p:spTree>
    <p:extLst>
      <p:ext uri="{BB962C8B-B14F-4D97-AF65-F5344CB8AC3E}">
        <p14:creationId xmlns:p14="http://schemas.microsoft.com/office/powerpoint/2010/main" val="27435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90800" y="-21334"/>
            <a:ext cx="3962400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এ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সো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কয়েকটি ছবি দেখি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6200" y="3558019"/>
            <a:ext cx="8927356" cy="2193150"/>
            <a:chOff x="609600" y="3558018"/>
            <a:chExt cx="8393956" cy="2429528"/>
          </a:xfrm>
        </p:grpSpPr>
        <p:sp>
          <p:nvSpPr>
            <p:cNvPr id="2" name="TextBox 1"/>
            <p:cNvSpPr txBox="1"/>
            <p:nvPr/>
          </p:nvSpPr>
          <p:spPr>
            <a:xfrm>
              <a:off x="609600" y="3558018"/>
              <a:ext cx="1828800" cy="715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রাষ্ট্র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284482" y="3558018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আইনসভা 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174756" y="3562029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নাগরিক  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44160" y="5341215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সরকার  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6199" y="718705"/>
            <a:ext cx="8951420" cy="6058721"/>
            <a:chOff x="76199" y="718705"/>
            <a:chExt cx="8951420" cy="6058721"/>
          </a:xfrm>
        </p:grpSpPr>
        <p:pic>
          <p:nvPicPr>
            <p:cNvPr id="13" name="Picture 12" descr="Shakib-Al-Hasan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66692" y="816371"/>
              <a:ext cx="2660927" cy="2600325"/>
            </a:xfrm>
            <a:prstGeom prst="ellipse">
              <a:avLst/>
            </a:prstGeom>
            <a:ln w="63500" cap="rnd">
              <a:solidFill>
                <a:srgbClr val="FFC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2" name="Picture 11" descr="DSC01654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90866" y="816372"/>
              <a:ext cx="3281810" cy="2600324"/>
            </a:xfrm>
            <a:prstGeom prst="ellipse">
              <a:avLst/>
            </a:prstGeom>
            <a:ln w="63500" cap="rnd">
              <a:solidFill>
                <a:srgbClr val="7030A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4" name="Picture 13" descr="2011-08-01__Cabinet meeting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2318" y="3841721"/>
              <a:ext cx="3552271" cy="2935705"/>
            </a:xfrm>
            <a:prstGeom prst="ellipse">
              <a:avLst/>
            </a:prstGeom>
            <a:ln w="63500" cap="rnd">
              <a:solidFill>
                <a:srgbClr val="FFC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99" y="718705"/>
              <a:ext cx="2352239" cy="2761549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533400"/>
            <a:ext cx="5715000" cy="4800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562600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গ্রিক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দার্শনিক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এরিস্টটল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৩৮৪-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৩২২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খ্রিষ্টপূর্ব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</a:p>
        </p:txBody>
      </p:sp>
    </p:spTree>
    <p:extLst>
      <p:ext uri="{BB962C8B-B14F-4D97-AF65-F5344CB8AC3E}">
        <p14:creationId xmlns:p14="http://schemas.microsoft.com/office/powerpoint/2010/main" val="211558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1" y="76200"/>
            <a:ext cx="90677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</a:p>
          <a:p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en-US" sz="4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endParaRPr lang="en-US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পৌরনীতির</a:t>
            </a:r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ধারনা</a:t>
            </a:r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5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800" b="1" dirty="0">
              <a:solidFill>
                <a:schemeClr val="tx1">
                  <a:lumMod val="50000"/>
                  <a:lumOff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057400"/>
            <a:ext cx="7543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45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০৮/১0/২০20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Oval 2"/>
          <p:cNvSpPr/>
          <p:nvPr/>
        </p:nvSpPr>
        <p:spPr>
          <a:xfrm>
            <a:off x="2590800" y="838200"/>
            <a:ext cx="35052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01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1905000"/>
            <a:ext cx="9067800" cy="4953000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8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 </a:t>
            </a:r>
            <a:r>
              <a:rPr lang="en-US" sz="48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</a:t>
            </a:r>
            <a:r>
              <a:rPr lang="bn-IN" sz="48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বে-------</a:t>
            </a:r>
          </a:p>
          <a:p>
            <a:pPr algn="just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১।  পৌরনীতি কী তা বলতে পারবে। </a:t>
            </a:r>
          </a:p>
          <a:p>
            <a:pPr algn="just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২।  পৌরনীতির ধারণা বর্ণনা করতে পারবে। </a:t>
            </a:r>
          </a:p>
          <a:p>
            <a:pPr algn="just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৩। পৌরনীতির পরিধি বা বিষয়বস্তু বর্ণনা করতে পারবে</a:t>
            </a: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/>
            <a:endParaRPr lang="bn-IN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Down Arrow Callout 4"/>
          <p:cNvSpPr/>
          <p:nvPr/>
        </p:nvSpPr>
        <p:spPr>
          <a:xfrm>
            <a:off x="2438400" y="533400"/>
            <a:ext cx="3581400" cy="13716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998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441"/>
            <a:ext cx="9144000" cy="1066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ইংরেজী </a:t>
            </a:r>
            <a:r>
              <a:rPr lang="bn-BD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Civics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দু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 ল্যাটিন শব্দ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1448375"/>
            <a:ext cx="2133600" cy="5188466"/>
            <a:chOff x="0" y="1448375"/>
            <a:chExt cx="2133600" cy="5188466"/>
          </a:xfrm>
        </p:grpSpPr>
        <p:sp>
          <p:nvSpPr>
            <p:cNvPr id="4" name="TextBox 3"/>
            <p:cNvSpPr txBox="1"/>
            <p:nvPr/>
          </p:nvSpPr>
          <p:spPr>
            <a:xfrm>
              <a:off x="76200" y="1448375"/>
              <a:ext cx="1600200" cy="76944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4400" dirty="0" err="1">
                  <a:latin typeface="Times New Roman" pitchFamily="18" charset="0"/>
                  <a:cs typeface="Times New Roman" pitchFamily="18" charset="0"/>
                </a:rPr>
                <a:t>Civis</a:t>
              </a:r>
              <a:endParaRPr lang="en-US" sz="4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0" y="5867400"/>
              <a:ext cx="2133600" cy="76944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bn-BD" sz="4400" dirty="0">
                  <a:latin typeface="Times New Roman" pitchFamily="18" charset="0"/>
                  <a:cs typeface="Times New Roman" pitchFamily="18" charset="0"/>
                </a:rPr>
                <a:t>Civitas</a:t>
              </a:r>
              <a:endParaRPr lang="en-US" sz="4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828800" y="1464417"/>
            <a:ext cx="3048000" cy="5124007"/>
            <a:chOff x="1828800" y="1464417"/>
            <a:chExt cx="3048000" cy="5124007"/>
          </a:xfrm>
        </p:grpSpPr>
        <p:sp>
          <p:nvSpPr>
            <p:cNvPr id="6" name="TextBox 5"/>
            <p:cNvSpPr txBox="1"/>
            <p:nvPr/>
          </p:nvSpPr>
          <p:spPr>
            <a:xfrm>
              <a:off x="2286000" y="5818983"/>
              <a:ext cx="2590800" cy="769441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C0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400" dirty="0">
                  <a:latin typeface="NikoshBAN" pitchFamily="2" charset="0"/>
                  <a:cs typeface="NikoshBAN" pitchFamily="2" charset="0"/>
                </a:rPr>
                <a:t>নগর</a:t>
              </a:r>
              <a:r>
                <a:rPr lang="bn-BD" sz="4400" dirty="0">
                  <a:latin typeface="NikoshBAN" pitchFamily="2" charset="0"/>
                  <a:cs typeface="NikoshBAN" pitchFamily="2" charset="0"/>
                </a:rPr>
                <a:t>রাষ্ট্র</a:t>
              </a:r>
              <a:r>
                <a:rPr lang="bn-IN" sz="4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4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28800" y="1464417"/>
              <a:ext cx="2590800" cy="769441"/>
            </a:xfrm>
            <a:prstGeom prst="rect">
              <a:avLst/>
            </a:prstGeom>
            <a:solidFill>
              <a:schemeClr val="accent5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400" dirty="0">
                  <a:latin typeface="NikoshBAN" pitchFamily="2" charset="0"/>
                  <a:cs typeface="NikoshBAN" pitchFamily="2" charset="0"/>
                </a:rPr>
                <a:t>নাগরিক 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2895600" y="2362200"/>
            <a:ext cx="6206836" cy="29838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rgbClr val="7030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পৌরনীতি এমন এক শাস্ত্র যা নগররাষ্ট্রে বসবাসরত নাগরিকদের আচার-আচরণ,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রীতিনীতি ও কার্যাবলি নিয়ে আলোচনা করে।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0px-Whewell_William_signa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513557" cy="327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2646948" y="39468"/>
            <a:ext cx="64770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ব্রিটিশ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রাষ্ট্রবিজ্ঞানী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ই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হোয়াইটের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  </a:t>
            </a:r>
          </a:p>
        </p:txBody>
      </p:sp>
      <p:sp>
        <p:nvSpPr>
          <p:cNvPr id="4" name="Rectangle 3"/>
          <p:cNvSpPr/>
          <p:nvPr/>
        </p:nvSpPr>
        <p:spPr>
          <a:xfrm>
            <a:off x="2679032" y="838200"/>
            <a:ext cx="6464968" cy="2438400"/>
          </a:xfrm>
          <a:prstGeom prst="rect">
            <a:avLst/>
          </a:prstGeom>
          <a:blipFill>
            <a:blip r:embed="rId3" cstate="print"/>
            <a:tile tx="0" ty="0" sx="40000" sy="40000" flip="none" algn="tl"/>
          </a:blipFill>
          <a:ln>
            <a:solidFill>
              <a:schemeClr val="accent4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পৌরনীতি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জ্ঞানের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মূল্যবান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শাখা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নাগরিকতার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অতীত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ভবিষ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স্থানীয়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মানবতার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জড়িত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”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53" y="3886201"/>
            <a:ext cx="2684838" cy="2971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79032" y="4419600"/>
            <a:ext cx="6464968" cy="2433754"/>
          </a:xfrm>
          <a:prstGeom prst="rect">
            <a:avLst/>
          </a:prstGeom>
          <a:blipFill>
            <a:blip r:embed="rId3" cstate="print"/>
            <a:tile tx="0" ty="0" sx="40000" sy="40000" flip="none" algn="tl"/>
          </a:blipFill>
          <a:ln>
            <a:solidFill>
              <a:schemeClr val="accent4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“পৌরনীতি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হচ্ছে বিভিন্ন প্রতিষ্ঠান,অভ্যাস ও চেতনার অধ্যয়ন শাস্ত্র,যার মাধ্যমে একজন নারী বা পুরুষ কর্তব্য পালন ও সুযোগ-সুবিধা ভোগ সর্ম্পকে  জানতে পারে।”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46948" y="3563035"/>
            <a:ext cx="64770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ফ্রেডরিক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জেমস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গুল্ড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5">
      <a:dk1>
        <a:sysClr val="windowText" lastClr="000000"/>
      </a:dk1>
      <a:lt1>
        <a:srgbClr val="DBF5F9"/>
      </a:lt1>
      <a:dk2>
        <a:srgbClr val="04617B"/>
      </a:dk2>
      <a:lt2>
        <a:srgbClr val="FFFCC6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2316</TotalTime>
  <Words>483</Words>
  <Application>Microsoft Office PowerPoint</Application>
  <PresentationFormat>On-screen Show (4:3)</PresentationFormat>
  <Paragraphs>124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Calibri</vt:lpstr>
      <vt:lpstr>Constantia</vt:lpstr>
      <vt:lpstr>NikoshBAN</vt:lpstr>
      <vt:lpstr>Times New Roman</vt:lpstr>
      <vt:lpstr>Wingdings 2</vt:lpstr>
      <vt:lpstr>Flow</vt:lpstr>
      <vt:lpstr>file:///C:\Users\Rasel\Pictures\Picture5.png</vt:lpstr>
      <vt:lpstr>সবাইকে শুভেচ্ছা ও স্বাগতম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সবাইকে ধন্যবাদ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TAUHID</dc:creator>
  <cp:lastModifiedBy>user</cp:lastModifiedBy>
  <cp:revision>503</cp:revision>
  <dcterms:created xsi:type="dcterms:W3CDTF">2006-08-16T00:00:00Z</dcterms:created>
  <dcterms:modified xsi:type="dcterms:W3CDTF">2020-10-07T18:27:06Z</dcterms:modified>
</cp:coreProperties>
</file>