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7" r:id="rId2"/>
    <p:sldId id="274" r:id="rId3"/>
    <p:sldId id="256" r:id="rId4"/>
    <p:sldId id="262" r:id="rId5"/>
    <p:sldId id="261" r:id="rId6"/>
    <p:sldId id="263" r:id="rId7"/>
    <p:sldId id="269" r:id="rId8"/>
    <p:sldId id="257" r:id="rId9"/>
    <p:sldId id="264" r:id="rId10"/>
    <p:sldId id="265" r:id="rId11"/>
    <p:sldId id="266" r:id="rId12"/>
    <p:sldId id="267" r:id="rId13"/>
    <p:sldId id="268" r:id="rId14"/>
    <p:sldId id="270" r:id="rId15"/>
    <p:sldId id="258" r:id="rId16"/>
    <p:sldId id="271" r:id="rId17"/>
    <p:sldId id="275" r:id="rId18"/>
    <p:sldId id="272" r:id="rId19"/>
    <p:sldId id="276" r:id="rId20"/>
    <p:sldId id="259" r:id="rId21"/>
    <p:sldId id="260" r:id="rId22"/>
    <p:sldId id="273" r:id="rId23"/>
    <p:sldId id="278" r:id="rId24"/>
  </p:sldIdLst>
  <p:sldSz cx="11887200" cy="7315200"/>
  <p:notesSz cx="6858000" cy="9144000"/>
  <p:defaultTextStyle>
    <a:defPPr>
      <a:defRPr lang="en-US"/>
    </a:defPPr>
    <a:lvl1pPr marL="0" algn="l" defTabSz="10379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8968" algn="l" defTabSz="10379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7935" algn="l" defTabSz="10379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6903" algn="l" defTabSz="10379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75871" algn="l" defTabSz="10379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94839" algn="l" defTabSz="10379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13806" algn="l" defTabSz="10379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32774" algn="l" defTabSz="10379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51742" algn="l" defTabSz="10379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476" y="-396"/>
      </p:cViewPr>
      <p:guideLst>
        <p:guide orient="horz" pos="2304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EDC5D-0612-4AB1-A48A-DC595F70103E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2938" y="685800"/>
            <a:ext cx="5572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D3072-325C-4F47-937D-078EAF062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64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7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8968" algn="l" defTabSz="1037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7935" algn="l" defTabSz="1037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56903" algn="l" defTabSz="1037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75871" algn="l" defTabSz="1037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94839" algn="l" defTabSz="1037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13806" algn="l" defTabSz="1037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32774" algn="l" defTabSz="1037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51742" algn="l" defTabSz="1037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2938" y="685800"/>
            <a:ext cx="5572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D3072-325C-4F47-937D-078EAF062E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02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272455"/>
            <a:ext cx="101041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145280"/>
            <a:ext cx="83210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8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6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5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4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3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2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1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92949"/>
            <a:ext cx="267462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92949"/>
            <a:ext cx="782574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700695"/>
            <a:ext cx="10104120" cy="145288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100495"/>
            <a:ext cx="10104120" cy="1600199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89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79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69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75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94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13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32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517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706882"/>
            <a:ext cx="5250180" cy="482769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706882"/>
            <a:ext cx="5250180" cy="482769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37454"/>
            <a:ext cx="5252245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8968" indent="0">
              <a:buNone/>
              <a:defRPr sz="2300" b="1"/>
            </a:lvl2pPr>
            <a:lvl3pPr marL="1037935" indent="0">
              <a:buNone/>
              <a:defRPr sz="2000" b="1"/>
            </a:lvl3pPr>
            <a:lvl4pPr marL="1556903" indent="0">
              <a:buNone/>
              <a:defRPr sz="1800" b="1"/>
            </a:lvl4pPr>
            <a:lvl5pPr marL="2075871" indent="0">
              <a:buNone/>
              <a:defRPr sz="1800" b="1"/>
            </a:lvl5pPr>
            <a:lvl6pPr marL="2594839" indent="0">
              <a:buNone/>
              <a:defRPr sz="1800" b="1"/>
            </a:lvl6pPr>
            <a:lvl7pPr marL="3113806" indent="0">
              <a:buNone/>
              <a:defRPr sz="1800" b="1"/>
            </a:lvl7pPr>
            <a:lvl8pPr marL="3632774" indent="0">
              <a:buNone/>
              <a:defRPr sz="1800" b="1"/>
            </a:lvl8pPr>
            <a:lvl9pPr marL="415174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319867"/>
            <a:ext cx="5252245" cy="421470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637454"/>
            <a:ext cx="5254308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8968" indent="0">
              <a:buNone/>
              <a:defRPr sz="2300" b="1"/>
            </a:lvl2pPr>
            <a:lvl3pPr marL="1037935" indent="0">
              <a:buNone/>
              <a:defRPr sz="2000" b="1"/>
            </a:lvl3pPr>
            <a:lvl4pPr marL="1556903" indent="0">
              <a:buNone/>
              <a:defRPr sz="1800" b="1"/>
            </a:lvl4pPr>
            <a:lvl5pPr marL="2075871" indent="0">
              <a:buNone/>
              <a:defRPr sz="1800" b="1"/>
            </a:lvl5pPr>
            <a:lvl6pPr marL="2594839" indent="0">
              <a:buNone/>
              <a:defRPr sz="1800" b="1"/>
            </a:lvl6pPr>
            <a:lvl7pPr marL="3113806" indent="0">
              <a:buNone/>
              <a:defRPr sz="1800" b="1"/>
            </a:lvl7pPr>
            <a:lvl8pPr marL="3632774" indent="0">
              <a:buNone/>
              <a:defRPr sz="1800" b="1"/>
            </a:lvl8pPr>
            <a:lvl9pPr marL="415174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319867"/>
            <a:ext cx="5254308" cy="421470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91253"/>
            <a:ext cx="3910807" cy="123952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6" y="291255"/>
            <a:ext cx="6645275" cy="6243321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530775"/>
            <a:ext cx="3910807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18968" indent="0">
              <a:buNone/>
              <a:defRPr sz="1400"/>
            </a:lvl2pPr>
            <a:lvl3pPr marL="1037935" indent="0">
              <a:buNone/>
              <a:defRPr sz="1100"/>
            </a:lvl3pPr>
            <a:lvl4pPr marL="1556903" indent="0">
              <a:buNone/>
              <a:defRPr sz="1000"/>
            </a:lvl4pPr>
            <a:lvl5pPr marL="2075871" indent="0">
              <a:buNone/>
              <a:defRPr sz="1000"/>
            </a:lvl5pPr>
            <a:lvl6pPr marL="2594839" indent="0">
              <a:buNone/>
              <a:defRPr sz="1000"/>
            </a:lvl6pPr>
            <a:lvl7pPr marL="3113806" indent="0">
              <a:buNone/>
              <a:defRPr sz="1000"/>
            </a:lvl7pPr>
            <a:lvl8pPr marL="3632774" indent="0">
              <a:buNone/>
              <a:defRPr sz="1000"/>
            </a:lvl8pPr>
            <a:lvl9pPr marL="415174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5" y="5120640"/>
            <a:ext cx="7132320" cy="60452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5" y="653627"/>
            <a:ext cx="7132320" cy="4389120"/>
          </a:xfrm>
        </p:spPr>
        <p:txBody>
          <a:bodyPr/>
          <a:lstStyle>
            <a:lvl1pPr marL="0" indent="0">
              <a:buNone/>
              <a:defRPr sz="3600"/>
            </a:lvl1pPr>
            <a:lvl2pPr marL="518968" indent="0">
              <a:buNone/>
              <a:defRPr sz="3200"/>
            </a:lvl2pPr>
            <a:lvl3pPr marL="1037935" indent="0">
              <a:buNone/>
              <a:defRPr sz="2700"/>
            </a:lvl3pPr>
            <a:lvl4pPr marL="1556903" indent="0">
              <a:buNone/>
              <a:defRPr sz="2300"/>
            </a:lvl4pPr>
            <a:lvl5pPr marL="2075871" indent="0">
              <a:buNone/>
              <a:defRPr sz="2300"/>
            </a:lvl5pPr>
            <a:lvl6pPr marL="2594839" indent="0">
              <a:buNone/>
              <a:defRPr sz="2300"/>
            </a:lvl6pPr>
            <a:lvl7pPr marL="3113806" indent="0">
              <a:buNone/>
              <a:defRPr sz="2300"/>
            </a:lvl7pPr>
            <a:lvl8pPr marL="3632774" indent="0">
              <a:buNone/>
              <a:defRPr sz="2300"/>
            </a:lvl8pPr>
            <a:lvl9pPr marL="4151742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5" y="5725161"/>
            <a:ext cx="7132320" cy="858519"/>
          </a:xfrm>
        </p:spPr>
        <p:txBody>
          <a:bodyPr/>
          <a:lstStyle>
            <a:lvl1pPr marL="0" indent="0">
              <a:buNone/>
              <a:defRPr sz="1600"/>
            </a:lvl1pPr>
            <a:lvl2pPr marL="518968" indent="0">
              <a:buNone/>
              <a:defRPr sz="1400"/>
            </a:lvl2pPr>
            <a:lvl3pPr marL="1037935" indent="0">
              <a:buNone/>
              <a:defRPr sz="1100"/>
            </a:lvl3pPr>
            <a:lvl4pPr marL="1556903" indent="0">
              <a:buNone/>
              <a:defRPr sz="1000"/>
            </a:lvl4pPr>
            <a:lvl5pPr marL="2075871" indent="0">
              <a:buNone/>
              <a:defRPr sz="1000"/>
            </a:lvl5pPr>
            <a:lvl6pPr marL="2594839" indent="0">
              <a:buNone/>
              <a:defRPr sz="1000"/>
            </a:lvl6pPr>
            <a:lvl7pPr marL="3113806" indent="0">
              <a:buNone/>
              <a:defRPr sz="1000"/>
            </a:lvl7pPr>
            <a:lvl8pPr marL="3632774" indent="0">
              <a:buNone/>
              <a:defRPr sz="1000"/>
            </a:lvl8pPr>
            <a:lvl9pPr marL="415174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  <a:prstGeom prst="rect">
            <a:avLst/>
          </a:prstGeom>
        </p:spPr>
        <p:txBody>
          <a:bodyPr vert="horz" lIns="103794" tIns="51897" rIns="103794" bIns="518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706882"/>
            <a:ext cx="10698480" cy="4827694"/>
          </a:xfrm>
          <a:prstGeom prst="rect">
            <a:avLst/>
          </a:prstGeom>
        </p:spPr>
        <p:txBody>
          <a:bodyPr vert="horz" lIns="103794" tIns="51897" rIns="103794" bIns="518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780108"/>
            <a:ext cx="2773680" cy="389467"/>
          </a:xfrm>
          <a:prstGeom prst="rect">
            <a:avLst/>
          </a:prstGeom>
        </p:spPr>
        <p:txBody>
          <a:bodyPr vert="horz" lIns="103794" tIns="51897" rIns="103794" bIns="5189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780108"/>
            <a:ext cx="3764280" cy="389467"/>
          </a:xfrm>
          <a:prstGeom prst="rect">
            <a:avLst/>
          </a:prstGeom>
        </p:spPr>
        <p:txBody>
          <a:bodyPr vert="horz" lIns="103794" tIns="51897" rIns="103794" bIns="5189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780108"/>
            <a:ext cx="2773680" cy="389467"/>
          </a:xfrm>
          <a:prstGeom prst="rect">
            <a:avLst/>
          </a:prstGeom>
        </p:spPr>
        <p:txBody>
          <a:bodyPr vert="horz" lIns="103794" tIns="51897" rIns="103794" bIns="5189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3793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9226" indent="-389226" algn="l" defTabSz="1037935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3323" indent="-324355" algn="l" defTabSz="1037935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7419" indent="-259484" algn="l" defTabSz="103793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6387" indent="-259484" algn="l" defTabSz="1037935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5355" indent="-259484" algn="l" defTabSz="1037935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4322" indent="-259484" algn="l" defTabSz="103793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3290" indent="-259484" algn="l" defTabSz="103793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2258" indent="-259484" algn="l" defTabSz="103793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1226" indent="-259484" algn="l" defTabSz="103793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79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8968" algn="l" defTabSz="10379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7935" algn="l" defTabSz="10379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6903" algn="l" defTabSz="10379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5871" algn="l" defTabSz="10379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4839" algn="l" defTabSz="10379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806" algn="l" defTabSz="10379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2774" algn="l" defTabSz="10379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1742" algn="l" defTabSz="10379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35" y="0"/>
            <a:ext cx="11909435" cy="716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685800"/>
            <a:ext cx="11506200" cy="47244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আজকের</a:t>
            </a:r>
            <a:r>
              <a:rPr lang="en-US" sz="88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পাঠে</a:t>
            </a:r>
            <a:r>
              <a:rPr lang="en-US" sz="88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স্বগতম</a:t>
            </a:r>
            <a:r>
              <a:rPr lang="en-US" sz="88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8800" b="1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4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93420" y="1"/>
                <a:ext cx="10698480" cy="6841204"/>
              </a:xfrm>
              <a:prstGeom prst="rect">
                <a:avLst/>
              </a:prstGeom>
            </p:spPr>
            <p:txBody>
              <a:bodyPr wrap="square" lIns="103794" tIns="51897" rIns="103794" bIns="51897">
                <a:spAutoFit/>
              </a:bodyPr>
              <a:lstStyle/>
              <a:p>
                <a:pPr algn="ctr"/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২৪।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গণিতে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“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এর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“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কিসের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রূপ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?</a:t>
                </a:r>
              </a:p>
              <a:p>
                <a:pPr algn="ctr"/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       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উত্তর-গুনের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</a:p>
              <a:p>
                <a:pPr algn="ctr"/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২৫।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গড়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নির্ণয়ের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সূত্রটি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কী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?</a:t>
                </a:r>
              </a:p>
              <a:p>
                <a:pPr algn="ctr"/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উ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ত্তর-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রাশিগুলোর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যোগফল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utonnyOMJ" pitchFamily="2" charset="0"/>
                      </a:rPr>
                      <m:t>÷</m:t>
                    </m:r>
                  </m:oMath>
                </a14:m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রাশির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সংখ্যা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</a:p>
              <a:p>
                <a:pPr algn="ctr"/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     ২৬।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শতকরা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কী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? </a:t>
                </a:r>
              </a:p>
              <a:p>
                <a:pPr algn="ctr"/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উত্তর-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শতকরা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এমন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একটি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অনুপাত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যা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১০০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এর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ভগ্নাংশ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রূপে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প্রকাশ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করা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হয়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।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শতকরা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চিহ্ন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5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utonnyOMJ" pitchFamily="2" charset="0"/>
                      </a:rPr>
                      <m:t>%</m:t>
                    </m:r>
                  </m:oMath>
                </a14:m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</a:p>
              <a:p>
                <a:pPr algn="ctr"/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   ২৭।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আসল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কাকে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বলে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?</a:t>
                </a:r>
              </a:p>
              <a:p>
                <a:pPr algn="ctr"/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উত্তর-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বিনিয়োগ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কৃত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টাকা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।</a:t>
                </a:r>
                <a:r>
                  <a:rPr lang="en-US" sz="4500" dirty="0">
                    <a:solidFill>
                      <a:srgbClr val="FF0000"/>
                    </a:solidFill>
                    <a:cs typeface="SutonnyOMJ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  <a:cs typeface="SutonnyOMJ" pitchFamily="2" charset="0"/>
                          </a:rPr>
                        </m:ctrlPr>
                      </m:fPr>
                      <m:num>
                        <m: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  <a:cs typeface="SutonnyOMJ" pitchFamily="2" charset="0"/>
                          </a:rPr>
                          <m:t>মুনাফা</m:t>
                        </m:r>
                        <m: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  <a:cs typeface="SutonnyOMJ" pitchFamily="2" charset="0"/>
                          </a:rPr>
                          <m:t> ×</m:t>
                        </m:r>
                        <m: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  <a:cs typeface="SutonnyOMJ" pitchFamily="2" charset="0"/>
                          </a:rPr>
                          <m:t>১০০</m:t>
                        </m:r>
                      </m:num>
                      <m:den>
                        <m: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  <a:cs typeface="SutonnyOMJ" pitchFamily="2" charset="0"/>
                          </a:rPr>
                          <m:t>মুনাফার</m:t>
                        </m:r>
                        <m: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  <a:cs typeface="SutonnyOMJ" pitchFamily="2" charset="0"/>
                          </a:rPr>
                          <m:t> </m:t>
                        </m:r>
                        <m: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  <a:cs typeface="SutonnyOMJ" pitchFamily="2" charset="0"/>
                          </a:rPr>
                          <m:t>হার</m:t>
                        </m:r>
                        <m: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  <a:cs typeface="SutonnyOMJ" pitchFamily="2" charset="0"/>
                          </a:rPr>
                          <m:t> ×</m:t>
                        </m:r>
                        <m: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  <a:cs typeface="SutonnyOMJ" pitchFamily="2" charset="0"/>
                          </a:rPr>
                          <m:t>সময়</m:t>
                        </m:r>
                        <m: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  <a:cs typeface="SutonnyOMJ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4500" dirty="0">
                  <a:latin typeface="SutonnyOMJ" pitchFamily="2" charset="0"/>
                  <a:cs typeface="SutonnyOMJ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" y="1"/>
                <a:ext cx="10698480" cy="6841204"/>
              </a:xfrm>
              <a:prstGeom prst="rect">
                <a:avLst/>
              </a:prstGeom>
              <a:blipFill rotWithShape="1">
                <a:blip r:embed="rId2"/>
                <a:stretch>
                  <a:fillRect t="-1872" r="-570" b="-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773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5300" y="243840"/>
                <a:ext cx="10995660" cy="6545289"/>
              </a:xfrm>
              <a:prstGeom prst="rect">
                <a:avLst/>
              </a:prstGeom>
            </p:spPr>
            <p:txBody>
              <a:bodyPr wrap="square" lIns="103794" tIns="51897" rIns="103794" bIns="51897">
                <a:spAutoFit/>
              </a:bodyPr>
              <a:lstStyle/>
              <a:p>
                <a:pPr algn="ctr"/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২৮।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মুনাফা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নির্ণয়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সূত্রটি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কী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?</a:t>
                </a:r>
              </a:p>
              <a:p>
                <a:pPr algn="ctr"/>
                <a:r>
                  <a:rPr lang="en-US" sz="4500" dirty="0">
                    <a:solidFill>
                      <a:srgbClr val="FF0000"/>
                    </a:solidFill>
                    <a:cs typeface="SutonnyOMJ" pitchFamily="2" charset="0"/>
                  </a:rPr>
                  <a:t>উ</a:t>
                </a:r>
                <a:r>
                  <a:rPr lang="en-US" sz="4500" dirty="0" err="1">
                    <a:solidFill>
                      <a:srgbClr val="FF0000"/>
                    </a:solidFill>
                    <a:cs typeface="SutonnyOMJ" pitchFamily="2" charset="0"/>
                  </a:rPr>
                  <a:t>ত্তর</a:t>
                </a:r>
                <a:r>
                  <a:rPr lang="en-US" sz="4500" dirty="0">
                    <a:solidFill>
                      <a:srgbClr val="FF0000"/>
                    </a:solidFill>
                    <a:cs typeface="SutonnyOMJ" pitchFamily="2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  <a:cs typeface="SutonnyOMJ" pitchFamily="2" charset="0"/>
                          </a:rPr>
                        </m:ctrlPr>
                      </m:fPr>
                      <m:num>
                        <m: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  <a:cs typeface="SutonnyOMJ" pitchFamily="2" charset="0"/>
                          </a:rPr>
                          <m:t>আসল</m:t>
                        </m:r>
                        <m: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  <a:cs typeface="SutonnyOMJ" pitchFamily="2" charset="0"/>
                          </a:rPr>
                          <m:t> ×</m:t>
                        </m:r>
                        <m: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  <a:cs typeface="SutonnyOMJ" pitchFamily="2" charset="0"/>
                          </a:rPr>
                          <m:t>মুনাফার</m:t>
                        </m:r>
                        <m: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  <a:cs typeface="SutonnyOMJ" pitchFamily="2" charset="0"/>
                          </a:rPr>
                          <m:t> </m:t>
                        </m:r>
                        <m: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  <a:cs typeface="SutonnyOMJ" pitchFamily="2" charset="0"/>
                          </a:rPr>
                          <m:t>হার</m:t>
                        </m:r>
                        <m: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  <a:cs typeface="SutonnyOMJ" pitchFamily="2" charset="0"/>
                          </a:rPr>
                          <m:t> ×</m:t>
                        </m:r>
                        <m: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  <a:cs typeface="SutonnyOMJ" pitchFamily="2" charset="0"/>
                          </a:rPr>
                          <m:t>সময়</m:t>
                        </m:r>
                        <m: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  <a:cs typeface="SutonnyOMJ" pitchFamily="2" charset="0"/>
                          </a:rPr>
                          <m:t> </m:t>
                        </m:r>
                      </m:num>
                      <m:den>
                        <m: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  <a:cs typeface="SutonnyOMJ" pitchFamily="2" charset="0"/>
                          </a:rPr>
                          <m:t>১০০</m:t>
                        </m:r>
                      </m:den>
                    </m:f>
                  </m:oMath>
                </a14:m>
                <a:endParaRPr lang="en-US" sz="4500" dirty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endParaRPr>
              </a:p>
              <a:p>
                <a:pPr algn="ctr"/>
                <a:endParaRPr lang="en-US" sz="4500" dirty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endParaRPr>
              </a:p>
              <a:p>
                <a:pPr algn="ctr"/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২৯।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সময়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নির্ণয়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সূত্রটি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কী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? </a:t>
                </a:r>
              </a:p>
              <a:p>
                <a:pPr algn="ctr"/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উত্তর-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  <a:cs typeface="SutonnyOMJ" pitchFamily="2" charset="0"/>
                          </a:rPr>
                        </m:ctrlPr>
                      </m:fPr>
                      <m:num>
                        <m: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  <a:cs typeface="SutonnyOMJ" pitchFamily="2" charset="0"/>
                          </a:rPr>
                          <m:t>মুনাফা</m:t>
                        </m:r>
                        <m: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  <a:cs typeface="SutonnyOMJ" pitchFamily="2" charset="0"/>
                          </a:rPr>
                          <m:t> ×</m:t>
                        </m:r>
                        <m: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  <a:cs typeface="SutonnyOMJ" pitchFamily="2" charset="0"/>
                          </a:rPr>
                          <m:t>১০০</m:t>
                        </m:r>
                      </m:num>
                      <m:den>
                        <m: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  <a:cs typeface="SutonnyOMJ" pitchFamily="2" charset="0"/>
                          </a:rPr>
                          <m:t>মুনাফার</m:t>
                        </m:r>
                        <m: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  <a:cs typeface="SutonnyOMJ" pitchFamily="2" charset="0"/>
                          </a:rPr>
                          <m:t> </m:t>
                        </m:r>
                        <m: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  <a:cs typeface="SutonnyOMJ" pitchFamily="2" charset="0"/>
                          </a:rPr>
                          <m:t>হার</m:t>
                        </m:r>
                        <m: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  <a:cs typeface="SutonnyOMJ" pitchFamily="2" charset="0"/>
                          </a:rPr>
                          <m:t> ×</m:t>
                        </m:r>
                        <m: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  <a:cs typeface="SutonnyOMJ" pitchFamily="2" charset="0"/>
                          </a:rPr>
                          <m:t>আসল</m:t>
                        </m:r>
                        <m: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  <a:cs typeface="SutonnyOMJ" pitchFamily="2" charset="0"/>
                          </a:rPr>
                          <m:t>  </m:t>
                        </m:r>
                      </m:den>
                    </m:f>
                  </m:oMath>
                </a14:m>
                <a:endParaRPr lang="en-US" sz="4500" dirty="0">
                  <a:latin typeface="SutonnyOMJ" pitchFamily="2" charset="0"/>
                  <a:cs typeface="SutonnyOMJ" pitchFamily="2" charset="0"/>
                </a:endParaRPr>
              </a:p>
              <a:p>
                <a:pPr algn="ctr"/>
                <a:endParaRPr lang="en-US" sz="4500" dirty="0">
                  <a:latin typeface="SutonnyOMJ" pitchFamily="2" charset="0"/>
                  <a:cs typeface="SutonnyOMJ" pitchFamily="2" charset="0"/>
                </a:endParaRPr>
              </a:p>
              <a:p>
                <a:pPr algn="ctr"/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৩০।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লাভ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বা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ক্ষতি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কীসের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উপর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নির্ভর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করে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? </a:t>
                </a:r>
              </a:p>
              <a:p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              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উত্তর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-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ক্রয়মূল্যের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উপর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243840"/>
                <a:ext cx="10995660" cy="6545289"/>
              </a:xfrm>
              <a:prstGeom prst="rect">
                <a:avLst/>
              </a:prstGeom>
              <a:blipFill rotWithShape="1">
                <a:blip r:embed="rId2"/>
                <a:stretch>
                  <a:fillRect l="-2162" t="-1955" b="-3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554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1" y="243840"/>
            <a:ext cx="9939320" cy="7676111"/>
          </a:xfrm>
          <a:prstGeom prst="rect">
            <a:avLst/>
          </a:prstGeom>
        </p:spPr>
        <p:txBody>
          <a:bodyPr wrap="square" lIns="103794" tIns="51897" rIns="103794" bIns="51897">
            <a:spAutoFit/>
          </a:bodyPr>
          <a:lstStyle/>
          <a:p>
            <a:r>
              <a:rPr lang="en-US" sz="4100" dirty="0">
                <a:latin typeface="SutonnyOMJ" pitchFamily="2" charset="0"/>
                <a:cs typeface="SutonnyOMJ" pitchFamily="2" charset="0"/>
              </a:rPr>
              <a:t>৩১।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আয়ত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কাকে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?</a:t>
            </a:r>
          </a:p>
          <a:p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উত্তর-যে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চতুর্ভূজের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চারটি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সমকোন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বিপরীত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বাহুগুলো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সমান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যেমন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</a:t>
            </a:r>
          </a:p>
          <a:p>
            <a:r>
              <a:rPr lang="en-US" sz="4100" dirty="0">
                <a:latin typeface="SutonnyOMJ" pitchFamily="2" charset="0"/>
                <a:cs typeface="SutonnyOMJ" pitchFamily="2" charset="0"/>
              </a:rPr>
              <a:t>৩২।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বর্গ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কাকে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? </a:t>
            </a:r>
          </a:p>
          <a:p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উত্তর-যে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আয়ত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চতুর্ভুজের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চারটি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বাহু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সমান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গুলো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সমকোন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 ।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যেমন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</a:t>
            </a:r>
          </a:p>
          <a:p>
            <a:endParaRPr lang="en-US" sz="4100" dirty="0">
              <a:latin typeface="SutonnyOMJ" pitchFamily="2" charset="0"/>
              <a:cs typeface="SutonnyOMJ" pitchFamily="2" charset="0"/>
            </a:endParaRPr>
          </a:p>
          <a:p>
            <a:r>
              <a:rPr lang="en-US" sz="4100" dirty="0">
                <a:latin typeface="SutonnyOMJ" pitchFamily="2" charset="0"/>
                <a:cs typeface="SutonnyOMJ" pitchFamily="2" charset="0"/>
              </a:rPr>
              <a:t>৩৩।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সামান্তরিক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কাকে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? </a:t>
            </a:r>
          </a:p>
          <a:p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চতুর্ভুজের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বিপরীত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বাহু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পরস্পর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সমান্তরাল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যেমন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</a:t>
            </a:r>
          </a:p>
          <a:p>
            <a:endParaRPr lang="en-US" sz="4100" dirty="0">
              <a:latin typeface="SutonnyOMJ" pitchFamily="2" charset="0"/>
              <a:cs typeface="SutonnyOMJ" pitchFamily="2" charset="0"/>
            </a:endParaRPr>
          </a:p>
          <a:p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509986" y="1463040"/>
            <a:ext cx="2179320" cy="894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94" tIns="51897" rIns="103794" bIns="51897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31380" y="3339403"/>
            <a:ext cx="1684020" cy="96843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94" tIns="51897" rIns="103794" bIns="51897"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/>
        </p:nvSpPr>
        <p:spPr>
          <a:xfrm>
            <a:off x="4185916" y="5770880"/>
            <a:ext cx="2558089" cy="975360"/>
          </a:xfrm>
          <a:prstGeom prst="parallelogram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94" tIns="51897" rIns="103794" bIns="5189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7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783" y="142941"/>
            <a:ext cx="11391900" cy="6091062"/>
          </a:xfrm>
          <a:prstGeom prst="rect">
            <a:avLst/>
          </a:prstGeom>
        </p:spPr>
        <p:txBody>
          <a:bodyPr wrap="square" lIns="103794" tIns="51897" rIns="103794" bIns="51897">
            <a:spAutoFit/>
          </a:bodyPr>
          <a:lstStyle/>
          <a:p>
            <a:r>
              <a:rPr lang="en-US" sz="4100" dirty="0">
                <a:latin typeface="SutonnyOMJ" pitchFamily="2" charset="0"/>
                <a:cs typeface="SutonnyOMJ" pitchFamily="2" charset="0"/>
              </a:rPr>
              <a:t>৩৪।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ট্রাপিজিয়াম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কাকে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? </a:t>
            </a:r>
          </a:p>
          <a:p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উত্তর-যে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চতুর্ভুজের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এক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জোড়া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বাহু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পরস্পর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সমান্তরাল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যেমন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</a:t>
            </a:r>
          </a:p>
          <a:p>
            <a:endParaRPr lang="en-US" sz="4100" dirty="0">
              <a:latin typeface="SutonnyOMJ" pitchFamily="2" charset="0"/>
              <a:cs typeface="SutonnyOMJ" pitchFamily="2" charset="0"/>
            </a:endParaRPr>
          </a:p>
          <a:p>
            <a:r>
              <a:rPr lang="en-US" sz="4100" dirty="0">
                <a:latin typeface="SutonnyOMJ" pitchFamily="2" charset="0"/>
                <a:cs typeface="SutonnyOMJ" pitchFamily="2" charset="0"/>
              </a:rPr>
              <a:t>৩৫।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রম্বস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কাকে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? </a:t>
            </a:r>
          </a:p>
          <a:p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চতুর্ভুজের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চারটি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বাহু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সমান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যেমন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</a:t>
            </a:r>
          </a:p>
          <a:p>
            <a:r>
              <a:rPr lang="en-US" sz="4100" dirty="0">
                <a:latin typeface="SutonnyOMJ" pitchFamily="2" charset="0"/>
                <a:cs typeface="SutonnyOMJ" pitchFamily="2" charset="0"/>
              </a:rPr>
              <a:t>৩৬।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বর্গ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রম্বসের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মধ্যে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পার্থক্য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? </a:t>
            </a:r>
          </a:p>
          <a:p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উত্তর-প্রত্যেক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বর্গই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রম্বস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কিন্তু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সকল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রম্বস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বর্গ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নয়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  <a:p>
            <a:r>
              <a:rPr lang="en-US" sz="4100" dirty="0">
                <a:latin typeface="SutonnyOMJ" pitchFamily="2" charset="0"/>
                <a:cs typeface="SutonnyOMJ" pitchFamily="2" charset="0"/>
              </a:rPr>
              <a:t>৩৭।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আয়ত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বর্গরে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মধ্যে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পার্থক্য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?</a:t>
            </a:r>
          </a:p>
          <a:p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সকল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বর্গই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আয়ত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কিন্তু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সকল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আয়ত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বর্গ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নয়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  <a:p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rapezoid 4"/>
          <p:cNvSpPr/>
          <p:nvPr/>
        </p:nvSpPr>
        <p:spPr>
          <a:xfrm>
            <a:off x="2080260" y="1544320"/>
            <a:ext cx="2377440" cy="883475"/>
          </a:xfrm>
          <a:prstGeom prst="trapezoi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94" tIns="51897" rIns="103794" bIns="51897" rtlCol="0" anchor="ctr"/>
          <a:lstStyle/>
          <a:p>
            <a:pPr algn="ctr"/>
            <a:endParaRPr lang="en-US"/>
          </a:p>
        </p:txBody>
      </p:sp>
      <p:sp>
        <p:nvSpPr>
          <p:cNvPr id="6" name="Flowchart: Data 5"/>
          <p:cNvSpPr/>
          <p:nvPr/>
        </p:nvSpPr>
        <p:spPr>
          <a:xfrm>
            <a:off x="9608820" y="2808224"/>
            <a:ext cx="1783080" cy="812800"/>
          </a:xfrm>
          <a:prstGeom prst="flowChartInputOutp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94" tIns="51897" rIns="103794" bIns="5189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5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240" y="167275"/>
            <a:ext cx="11094720" cy="7676111"/>
          </a:xfrm>
          <a:prstGeom prst="rect">
            <a:avLst/>
          </a:prstGeom>
          <a:solidFill>
            <a:schemeClr val="bg1"/>
          </a:solidFill>
        </p:spPr>
        <p:txBody>
          <a:bodyPr wrap="square" lIns="103794" tIns="51897" rIns="103794" bIns="51897">
            <a:spAutoFit/>
          </a:bodyPr>
          <a:lstStyle/>
          <a:p>
            <a:r>
              <a:rPr lang="en-US" sz="4100" dirty="0">
                <a:latin typeface="SutonnyOMJ" pitchFamily="2" charset="0"/>
                <a:cs typeface="SutonnyOMJ" pitchFamily="2" charset="0"/>
              </a:rPr>
              <a:t>৩৮।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চতুর্জভূজের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কর্ণ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?</a:t>
            </a:r>
          </a:p>
          <a:p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উত্তর-চতুর্ভুজের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বিপরীত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শীর্ষ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বিন্দুর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সংযোগ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কারী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রেখা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  <a:p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যেমন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</a:t>
            </a:r>
          </a:p>
          <a:p>
            <a:endParaRPr lang="en-US" sz="4100" dirty="0">
              <a:latin typeface="SutonnyOMJ" pitchFamily="2" charset="0"/>
              <a:cs typeface="SutonnyOMJ" pitchFamily="2" charset="0"/>
            </a:endParaRPr>
          </a:p>
          <a:p>
            <a:r>
              <a:rPr lang="en-US" sz="4100" dirty="0">
                <a:latin typeface="SutonnyOMJ" pitchFamily="2" charset="0"/>
                <a:cs typeface="SutonnyOMJ" pitchFamily="2" charset="0"/>
              </a:rPr>
              <a:t>৩৯।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চতুর্জভুজের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কয়টি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কর্ণ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?</a:t>
            </a:r>
          </a:p>
          <a:p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চতুর্ভুজের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কর্ণ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২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টি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  <a:p>
            <a:r>
              <a:rPr lang="en-US" sz="4100" dirty="0">
                <a:latin typeface="SutonnyOMJ" pitchFamily="2" charset="0"/>
                <a:cs typeface="SutonnyOMJ" pitchFamily="2" charset="0"/>
              </a:rPr>
              <a:t>৪০।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বৃত্ত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কাকে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?</a:t>
            </a:r>
          </a:p>
          <a:p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আবদ্ধ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বক্র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রেখা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যা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প্রত্যেক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বিন্দু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ভিতরের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বিন্দু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থেকে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সমান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দূরে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অবস্থিত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। </a:t>
            </a:r>
          </a:p>
          <a:p>
            <a:r>
              <a:rPr lang="en-US" sz="4100" dirty="0" err="1">
                <a:latin typeface="SutonnyOMJ" pitchFamily="2" charset="0"/>
                <a:cs typeface="SutonnyOMJ" pitchFamily="2" charset="0"/>
              </a:rPr>
              <a:t>যেমন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-</a:t>
            </a:r>
          </a:p>
          <a:p>
            <a:endParaRPr lang="en-US" sz="4100" dirty="0">
              <a:latin typeface="SutonnyOMJ" pitchFamily="2" charset="0"/>
              <a:cs typeface="SutonnyOMJ" pitchFamily="2" charset="0"/>
            </a:endParaRPr>
          </a:p>
          <a:p>
            <a:endParaRPr lang="en-US" sz="41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4620" y="1381760"/>
            <a:ext cx="3268980" cy="11379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94" tIns="51897" rIns="103794" bIns="51897"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741230" y="1409788"/>
            <a:ext cx="3268980" cy="11379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674620" y="1381760"/>
            <a:ext cx="3268980" cy="11379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268980" y="5527040"/>
            <a:ext cx="1634490" cy="1219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94" tIns="51897" rIns="103794" bIns="51897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62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-162560"/>
            <a:ext cx="11680075" cy="7676111"/>
          </a:xfrm>
          <a:prstGeom prst="rect">
            <a:avLst/>
          </a:prstGeom>
          <a:noFill/>
        </p:spPr>
        <p:txBody>
          <a:bodyPr wrap="square" lIns="103794" tIns="51897" rIns="103794" bIns="51897" rtlCol="0">
            <a:spAutoFit/>
          </a:bodyPr>
          <a:lstStyle/>
          <a:p>
            <a:endParaRPr lang="en-US" sz="4100" dirty="0">
              <a:latin typeface="SutonnyOMJ" pitchFamily="2" charset="0"/>
              <a:cs typeface="SutonnyOMJ" pitchFamily="2" charset="0"/>
            </a:endParaRPr>
          </a:p>
          <a:p>
            <a:endParaRPr lang="en-US" sz="4100" dirty="0">
              <a:latin typeface="SutonnyOMJ" pitchFamily="2" charset="0"/>
              <a:cs typeface="SutonnyOMJ" pitchFamily="2" charset="0"/>
            </a:endParaRPr>
          </a:p>
          <a:p>
            <a:endParaRPr lang="en-US" sz="4100" dirty="0">
              <a:latin typeface="SutonnyOMJ" pitchFamily="2" charset="0"/>
              <a:cs typeface="SutonnyOMJ" pitchFamily="2" charset="0"/>
            </a:endParaRPr>
          </a:p>
          <a:p>
            <a:endParaRPr lang="en-US" sz="4100" dirty="0">
              <a:latin typeface="SutonnyOMJ" pitchFamily="2" charset="0"/>
              <a:cs typeface="SutonnyOMJ" pitchFamily="2" charset="0"/>
            </a:endParaRPr>
          </a:p>
          <a:p>
            <a:r>
              <a:rPr lang="en-US" sz="4100" dirty="0">
                <a:latin typeface="SutonnyOMJ" pitchFamily="2" charset="0"/>
                <a:cs typeface="SutonnyOMJ" pitchFamily="2" charset="0"/>
              </a:rPr>
              <a:t>৪১।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বৃত্তের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কয়টি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অংশ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 ও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?</a:t>
            </a:r>
          </a:p>
          <a:p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বৃত্তের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মোট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৬টি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অংশ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যথা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</a:t>
            </a:r>
          </a:p>
          <a:p>
            <a:pPr marL="843323" indent="-843323">
              <a:buAutoNum type="arabicParenBoth"/>
            </a:pP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কেন্দ্র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-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যাকে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ভিত্তি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বৃত্তটি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আকা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। </a:t>
            </a:r>
          </a:p>
          <a:p>
            <a:pPr marL="843323" indent="-843323">
              <a:buAutoNum type="arabicParenBoth"/>
            </a:pP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পরিধি-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বৃত্তের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সীমানা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। </a:t>
            </a:r>
          </a:p>
          <a:p>
            <a:pPr marL="843323" indent="-843323">
              <a:buAutoNum type="arabicParenBoth"/>
            </a:pP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বৃত্তচাপ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-পরিধির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অংশ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। </a:t>
            </a:r>
          </a:p>
          <a:p>
            <a:pPr marL="843323" indent="-843323">
              <a:buAutoNum type="arabicParenBoth"/>
            </a:pP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জ্যা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বৃত্তের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ভিতরের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দুটি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বিন্দুর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সংযোগ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কারী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রেখা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।</a:t>
            </a:r>
          </a:p>
          <a:p>
            <a:pPr marL="843323" indent="-843323">
              <a:buAutoNum type="arabicParenBoth"/>
            </a:pP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ব্যাস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-বৃত্তের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কেন্দ্রগামী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জ্যা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বৃত্তের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বৃহত্তম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জ্যা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। </a:t>
            </a:r>
          </a:p>
          <a:p>
            <a:pPr marL="843323" indent="-843323">
              <a:buAutoNum type="arabicParenBoth"/>
            </a:pP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ব্যাসার্ধ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-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কেন্দ্র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থেকে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পরিধির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দূরত্ব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ব্যাসের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অর্ধেক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। </a:t>
            </a:r>
          </a:p>
        </p:txBody>
      </p:sp>
      <p:sp>
        <p:nvSpPr>
          <p:cNvPr id="2" name="Oval 1"/>
          <p:cNvSpPr/>
          <p:nvPr/>
        </p:nvSpPr>
        <p:spPr>
          <a:xfrm>
            <a:off x="3705745" y="36945"/>
            <a:ext cx="2634095" cy="19950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94" tIns="51897" rIns="103794" bIns="51897"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endCxn id="2" idx="5"/>
          </p:cNvCxnSpPr>
          <p:nvPr/>
        </p:nvCxnSpPr>
        <p:spPr>
          <a:xfrm>
            <a:off x="4556760" y="36945"/>
            <a:ext cx="1397325" cy="1702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2" idx="2"/>
          </p:cNvCxnSpPr>
          <p:nvPr/>
        </p:nvCxnSpPr>
        <p:spPr>
          <a:xfrm>
            <a:off x="3705745" y="1034473"/>
            <a:ext cx="26340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Connector 7"/>
          <p:cNvSpPr/>
          <p:nvPr/>
        </p:nvSpPr>
        <p:spPr>
          <a:xfrm>
            <a:off x="4773626" y="958585"/>
            <a:ext cx="297180" cy="24384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94" tIns="51897" rIns="103794" bIns="5189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2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81280"/>
            <a:ext cx="10995660" cy="8922606"/>
          </a:xfrm>
          <a:prstGeom prst="rect">
            <a:avLst/>
          </a:prstGeom>
        </p:spPr>
        <p:txBody>
          <a:bodyPr wrap="square" lIns="103794" tIns="51897" rIns="103794" bIns="51897">
            <a:spAutoFit/>
          </a:bodyPr>
          <a:lstStyle/>
          <a:p>
            <a:pPr algn="ctr"/>
            <a:r>
              <a:rPr lang="en-US" sz="4500" dirty="0">
                <a:latin typeface="SutonnyOMJ" pitchFamily="2" charset="0"/>
                <a:cs typeface="SutonnyOMJ" pitchFamily="2" charset="0"/>
              </a:rPr>
              <a:t>৪২।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দৈর্ঘ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পরিমাপের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একক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? </a:t>
            </a:r>
          </a:p>
          <a:p>
            <a:pPr algn="ctr"/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মিটর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  <a:p>
            <a:pPr algn="ctr"/>
            <a:r>
              <a:rPr lang="en-US" sz="4500" dirty="0">
                <a:latin typeface="SutonnyOMJ" pitchFamily="2" charset="0"/>
                <a:cs typeface="SutonnyOMJ" pitchFamily="2" charset="0"/>
              </a:rPr>
              <a:t>৪৩। ১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কিলোমিটারে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কত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মিটর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?  </a:t>
            </a:r>
          </a:p>
          <a:p>
            <a:pPr algn="ctr"/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উত্তর-১০০০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মিটর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  <a:p>
            <a:pPr algn="ctr"/>
            <a:r>
              <a:rPr lang="en-US" sz="4500" dirty="0">
                <a:latin typeface="SutonnyOMJ" pitchFamily="2" charset="0"/>
                <a:cs typeface="SutonnyOMJ" pitchFamily="2" charset="0"/>
              </a:rPr>
              <a:t>৪৪। ১মিটারে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কত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সেন্টিমিটার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?  </a:t>
            </a:r>
          </a:p>
          <a:p>
            <a:pPr algn="ctr"/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উত্তর-১০০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সেন্টিমিটার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  <a:p>
            <a:pPr algn="ctr"/>
            <a:r>
              <a:rPr lang="en-US" sz="4500" dirty="0">
                <a:latin typeface="SutonnyOMJ" pitchFamily="2" charset="0"/>
                <a:cs typeface="SutonnyOMJ" pitchFamily="2" charset="0"/>
              </a:rPr>
              <a:t>৪৫।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ওজন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পরিমাপের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একক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?</a:t>
            </a:r>
          </a:p>
          <a:p>
            <a:pPr algn="ctr"/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গ্রাম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pPr algn="ctr"/>
            <a:r>
              <a:rPr lang="en-US" sz="4500" dirty="0">
                <a:latin typeface="SutonnyOMJ" pitchFamily="2" charset="0"/>
                <a:cs typeface="SutonnyOMJ" pitchFamily="2" charset="0"/>
              </a:rPr>
              <a:t>৪৬। ১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কেজি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তে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কত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গ্রাম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?</a:t>
            </a:r>
          </a:p>
          <a:p>
            <a:pPr algn="ctr"/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১০০০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গ্রাম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endParaRPr lang="en-US" sz="4100" dirty="0">
              <a:latin typeface="SutonnyOMJ" pitchFamily="2" charset="0"/>
              <a:cs typeface="SutonnyOMJ" pitchFamily="2" charset="0"/>
            </a:endParaRPr>
          </a:p>
          <a:p>
            <a:endParaRPr lang="en-US" sz="4100" dirty="0">
              <a:latin typeface="SutonnyOMJ" pitchFamily="2" charset="0"/>
              <a:cs typeface="SutonnyOMJ" pitchFamily="2" charset="0"/>
            </a:endParaRPr>
          </a:p>
          <a:p>
            <a:endParaRPr lang="en-US" sz="41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0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240" y="243840"/>
            <a:ext cx="11193780" cy="6260339"/>
          </a:xfrm>
          <a:prstGeom prst="rect">
            <a:avLst/>
          </a:prstGeom>
        </p:spPr>
        <p:txBody>
          <a:bodyPr wrap="square" lIns="103794" tIns="51897" rIns="103794" bIns="51897">
            <a:spAutoFit/>
          </a:bodyPr>
          <a:lstStyle/>
          <a:p>
            <a:pPr algn="ctr"/>
            <a:r>
              <a:rPr lang="en-US" sz="5000" dirty="0">
                <a:latin typeface="SutonnyOMJ" pitchFamily="2" charset="0"/>
                <a:cs typeface="SutonnyOMJ" pitchFamily="2" charset="0"/>
              </a:rPr>
              <a:t>৪৭। ১ </a:t>
            </a:r>
            <a:r>
              <a:rPr lang="en-US" sz="5000" dirty="0" err="1">
                <a:latin typeface="SutonnyOMJ" pitchFamily="2" charset="0"/>
                <a:cs typeface="SutonnyOMJ" pitchFamily="2" charset="0"/>
              </a:rPr>
              <a:t>কুইন্টালে</a:t>
            </a:r>
            <a:r>
              <a:rPr lang="en-US" sz="5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000" dirty="0" err="1">
                <a:latin typeface="SutonnyOMJ" pitchFamily="2" charset="0"/>
                <a:cs typeface="SutonnyOMJ" pitchFamily="2" charset="0"/>
              </a:rPr>
              <a:t>কত</a:t>
            </a:r>
            <a:r>
              <a:rPr lang="en-US" sz="5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000" dirty="0" err="1">
                <a:latin typeface="SutonnyOMJ" pitchFamily="2" charset="0"/>
                <a:cs typeface="SutonnyOMJ" pitchFamily="2" charset="0"/>
              </a:rPr>
              <a:t>কেজি</a:t>
            </a:r>
            <a:r>
              <a:rPr lang="en-US" sz="5000" dirty="0">
                <a:latin typeface="SutonnyOMJ" pitchFamily="2" charset="0"/>
                <a:cs typeface="SutonnyOMJ" pitchFamily="2" charset="0"/>
              </a:rPr>
              <a:t> ? </a:t>
            </a:r>
          </a:p>
          <a:p>
            <a:pPr algn="ctr"/>
            <a:r>
              <a:rPr lang="en-US" sz="5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উত্তর-১০০ </a:t>
            </a:r>
            <a:r>
              <a:rPr lang="en-US" sz="5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কেজি</a:t>
            </a:r>
            <a:endParaRPr lang="en-US" sz="50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5000" dirty="0">
                <a:latin typeface="SutonnyOMJ" pitchFamily="2" charset="0"/>
                <a:cs typeface="SutonnyOMJ" pitchFamily="2" charset="0"/>
              </a:rPr>
              <a:t>৪৮। ১ </a:t>
            </a:r>
            <a:r>
              <a:rPr lang="en-US" sz="5000" dirty="0" err="1">
                <a:latin typeface="SutonnyOMJ" pitchFamily="2" charset="0"/>
                <a:cs typeface="SutonnyOMJ" pitchFamily="2" charset="0"/>
              </a:rPr>
              <a:t>মেট্রিক</a:t>
            </a:r>
            <a:r>
              <a:rPr lang="en-US" sz="5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000" dirty="0" err="1">
                <a:latin typeface="SutonnyOMJ" pitchFamily="2" charset="0"/>
                <a:cs typeface="SutonnyOMJ" pitchFamily="2" charset="0"/>
              </a:rPr>
              <a:t>টনে</a:t>
            </a:r>
            <a:r>
              <a:rPr lang="en-US" sz="5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000" dirty="0" err="1">
                <a:latin typeface="SutonnyOMJ" pitchFamily="2" charset="0"/>
                <a:cs typeface="SutonnyOMJ" pitchFamily="2" charset="0"/>
              </a:rPr>
              <a:t>কত</a:t>
            </a:r>
            <a:r>
              <a:rPr lang="en-US" sz="5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000" dirty="0" err="1">
                <a:latin typeface="SutonnyOMJ" pitchFamily="2" charset="0"/>
                <a:cs typeface="SutonnyOMJ" pitchFamily="2" charset="0"/>
              </a:rPr>
              <a:t>কেজি</a:t>
            </a:r>
            <a:r>
              <a:rPr lang="en-US" sz="5000" dirty="0">
                <a:latin typeface="SutonnyOMJ" pitchFamily="2" charset="0"/>
                <a:cs typeface="SutonnyOMJ" pitchFamily="2" charset="0"/>
              </a:rPr>
              <a:t> ? </a:t>
            </a:r>
          </a:p>
          <a:p>
            <a:pPr algn="ctr"/>
            <a:r>
              <a:rPr lang="en-US" sz="5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sz="5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১০০০ </a:t>
            </a:r>
            <a:r>
              <a:rPr lang="en-US" sz="5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কেজি</a:t>
            </a:r>
            <a:r>
              <a:rPr lang="en-US" sz="5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5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১০ </a:t>
            </a:r>
            <a:r>
              <a:rPr lang="en-US" sz="5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কুইন্টাল</a:t>
            </a:r>
            <a:r>
              <a:rPr lang="en-US" sz="5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ctr"/>
            <a:r>
              <a:rPr lang="en-US" sz="5000" dirty="0">
                <a:latin typeface="SutonnyOMJ" pitchFamily="2" charset="0"/>
                <a:cs typeface="SutonnyOMJ" pitchFamily="2" charset="0"/>
              </a:rPr>
              <a:t>৪৯। </a:t>
            </a:r>
            <a:r>
              <a:rPr lang="en-US" sz="5000" dirty="0" err="1">
                <a:latin typeface="SutonnyOMJ" pitchFamily="2" charset="0"/>
                <a:cs typeface="SutonnyOMJ" pitchFamily="2" charset="0"/>
              </a:rPr>
              <a:t>আয়তন</a:t>
            </a:r>
            <a:r>
              <a:rPr lang="en-US" sz="5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000" dirty="0" err="1">
                <a:latin typeface="SutonnyOMJ" pitchFamily="2" charset="0"/>
                <a:cs typeface="SutonnyOMJ" pitchFamily="2" charset="0"/>
              </a:rPr>
              <a:t>পরিমাপের</a:t>
            </a:r>
            <a:r>
              <a:rPr lang="en-US" sz="5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000" dirty="0" err="1">
                <a:latin typeface="SutonnyOMJ" pitchFamily="2" charset="0"/>
                <a:cs typeface="SutonnyOMJ" pitchFamily="2" charset="0"/>
              </a:rPr>
              <a:t>একক</a:t>
            </a:r>
            <a:r>
              <a:rPr lang="en-US" sz="5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000" dirty="0" err="1"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5000" dirty="0">
                <a:latin typeface="SutonnyOMJ" pitchFamily="2" charset="0"/>
                <a:cs typeface="SutonnyOMJ" pitchFamily="2" charset="0"/>
              </a:rPr>
              <a:t> ? </a:t>
            </a:r>
          </a:p>
          <a:p>
            <a:pPr algn="ctr"/>
            <a:r>
              <a:rPr lang="en-US" sz="5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উত্তর-লিটার</a:t>
            </a:r>
            <a:r>
              <a:rPr lang="en-US" sz="5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  <a:p>
            <a:pPr algn="ctr"/>
            <a:r>
              <a:rPr lang="en-US" sz="5000" dirty="0">
                <a:latin typeface="SutonnyOMJ" pitchFamily="2" charset="0"/>
                <a:cs typeface="SutonnyOMJ" pitchFamily="2" charset="0"/>
              </a:rPr>
              <a:t>৫০। ১ </a:t>
            </a:r>
            <a:r>
              <a:rPr lang="en-US" sz="5000" dirty="0" err="1">
                <a:latin typeface="SutonnyOMJ" pitchFamily="2" charset="0"/>
                <a:cs typeface="SutonnyOMJ" pitchFamily="2" charset="0"/>
              </a:rPr>
              <a:t>লিটারে</a:t>
            </a:r>
            <a:r>
              <a:rPr lang="en-US" sz="5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000" dirty="0" err="1">
                <a:latin typeface="SutonnyOMJ" pitchFamily="2" charset="0"/>
                <a:cs typeface="SutonnyOMJ" pitchFamily="2" charset="0"/>
              </a:rPr>
              <a:t>কত</a:t>
            </a:r>
            <a:r>
              <a:rPr lang="en-US" sz="5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000" dirty="0" err="1">
                <a:latin typeface="SutonnyOMJ" pitchFamily="2" charset="0"/>
                <a:cs typeface="SutonnyOMJ" pitchFamily="2" charset="0"/>
              </a:rPr>
              <a:t>ঘন</a:t>
            </a:r>
            <a:r>
              <a:rPr lang="en-US" sz="5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000" dirty="0" err="1">
                <a:latin typeface="SutonnyOMJ" pitchFamily="2" charset="0"/>
                <a:cs typeface="SutonnyOMJ" pitchFamily="2" charset="0"/>
              </a:rPr>
              <a:t>সেন্টিমিটর</a:t>
            </a:r>
            <a:r>
              <a:rPr lang="en-US" sz="5000" dirty="0">
                <a:latin typeface="SutonnyOMJ" pitchFamily="2" charset="0"/>
                <a:cs typeface="SutonnyOMJ" pitchFamily="2" charset="0"/>
              </a:rPr>
              <a:t> ? </a:t>
            </a:r>
          </a:p>
          <a:p>
            <a:pPr algn="ctr"/>
            <a:r>
              <a:rPr lang="en-US" sz="5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উত্তর-১০০ </a:t>
            </a:r>
            <a:r>
              <a:rPr lang="en-US" sz="5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ঘন</a:t>
            </a:r>
            <a:r>
              <a:rPr lang="en-US" sz="5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সেন্টিলিটার</a:t>
            </a:r>
            <a:r>
              <a:rPr lang="en-US" sz="5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00842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7180" y="325122"/>
                <a:ext cx="11590020" cy="9553548"/>
              </a:xfrm>
              <a:prstGeom prst="rect">
                <a:avLst/>
              </a:prstGeom>
            </p:spPr>
            <p:txBody>
              <a:bodyPr wrap="square" lIns="103794" tIns="51897" rIns="103794" bIns="51897">
                <a:spAutoFit/>
              </a:bodyPr>
              <a:lstStyle/>
              <a:p>
                <a:pPr algn="ctr"/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৫১।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আয়তক্ষেত্রের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ক্ষেত্রফল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নির্ণয়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সূত্রটি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কী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? </a:t>
                </a:r>
              </a:p>
              <a:p>
                <a:pPr algn="ctr"/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উত্তর- (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দৈর্ঘ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utonnyOMJ" pitchFamily="2" charset="0"/>
                      </a:rPr>
                      <m:t>×</m:t>
                    </m:r>
                    <m:r>
                      <a:rPr lang="en-US" sz="45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utonnyOMJ" pitchFamily="2" charset="0"/>
                      </a:rPr>
                      <m:t>প্রস্থ</m:t>
                    </m:r>
                    <m:r>
                      <a:rPr lang="en-US" sz="45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utonnyOMJ" pitchFamily="2" charset="0"/>
                      </a:rPr>
                      <m:t> )</m:t>
                    </m:r>
                  </m:oMath>
                </a14:m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বর্গ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একক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। </a:t>
                </a:r>
              </a:p>
              <a:p>
                <a:pPr algn="ctr"/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৫২। ১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এয়রে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কত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বর্গমিটার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? </a:t>
                </a:r>
              </a:p>
              <a:p>
                <a:pPr algn="ctr"/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উত্তর-১০০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বর্গ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মিটার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। </a:t>
                </a:r>
              </a:p>
              <a:p>
                <a:pPr algn="ctr"/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৫৩। ১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হেক্টরে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কত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বর্গমিটার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? </a:t>
                </a:r>
              </a:p>
              <a:p>
                <a:pPr algn="ctr"/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উত্তর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- ১০০০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বর্গ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মিটার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। </a:t>
                </a:r>
              </a:p>
              <a:p>
                <a:pPr algn="ctr"/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৫৪।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সামান্তরিকের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ক্ষেত্রফল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নির্ণয়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সূত্রটি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কী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?</a:t>
                </a:r>
              </a:p>
              <a:p>
                <a:pPr algn="ctr"/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উত্তর-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ভূমি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utonnyOMJ" pitchFamily="2" charset="0"/>
                      </a:rPr>
                      <m:t>×</m:t>
                    </m:r>
                    <m:r>
                      <a:rPr lang="en-US" sz="45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utonnyOMJ" pitchFamily="2" charset="0"/>
                      </a:rPr>
                      <m:t>উচ্চতা</m:t>
                    </m:r>
                    <m:r>
                      <a:rPr lang="en-US" sz="45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utonnyOMJ" pitchFamily="2" charset="0"/>
                      </a:rPr>
                      <m:t> </m:t>
                    </m:r>
                  </m:oMath>
                </a14:m>
                <a:endParaRPr lang="en-US" sz="4500" dirty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endParaRPr>
              </a:p>
              <a:p>
                <a:pPr algn="ctr"/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৫৫।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ত্রিভুজ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ক্ষেত্রের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ক্ষেত্রফল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নির্ণয়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সূত্রটি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কী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? </a:t>
                </a:r>
              </a:p>
              <a:p>
                <a:pPr algn="ctr"/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উত্তর- (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ভূমি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utonnyOMJ" pitchFamily="2" charset="0"/>
                      </a:rPr>
                      <m:t>×</m:t>
                    </m:r>
                    <m:r>
                      <a:rPr lang="en-US" sz="45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utonnyOMJ" pitchFamily="2" charset="0"/>
                      </a:rPr>
                      <m:t>উচ্চতা</m:t>
                    </m:r>
                    <m:r>
                      <a:rPr lang="en-US" sz="45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utonnyOMJ" pitchFamily="2" charset="0"/>
                      </a:rPr>
                      <m:t> </m:t>
                    </m:r>
                  </m:oMath>
                </a14:m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5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utonnyOMJ" pitchFamily="2" charset="0"/>
                      </a:rPr>
                      <m:t>÷</m:t>
                    </m:r>
                    <m:r>
                      <a:rPr lang="en-US" sz="45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utonnyOMJ" pitchFamily="2" charset="0"/>
                      </a:rPr>
                      <m:t>২</m:t>
                    </m:r>
                    <m:r>
                      <a:rPr lang="en-US" sz="45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utonnyOMJ" pitchFamily="2" charset="0"/>
                      </a:rPr>
                      <m:t> </m:t>
                    </m:r>
                  </m:oMath>
                </a14:m>
                <a:endParaRPr lang="en-US" sz="4500" dirty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endParaRPr>
              </a:p>
              <a:p>
                <a:r>
                  <a:rPr lang="en-US" sz="4100" dirty="0">
                    <a:latin typeface="SutonnyOMJ" pitchFamily="2" charset="0"/>
                    <a:cs typeface="SutonnyOMJ" pitchFamily="2" charset="0"/>
                  </a:rPr>
                  <a:t>। </a:t>
                </a:r>
              </a:p>
              <a:p>
                <a:endParaRPr lang="en-US" sz="4100" dirty="0">
                  <a:latin typeface="SutonnyOMJ" pitchFamily="2" charset="0"/>
                  <a:cs typeface="SutonnyOMJ" pitchFamily="2" charset="0"/>
                </a:endParaRPr>
              </a:p>
              <a:p>
                <a:endParaRPr lang="en-US" sz="4100" dirty="0">
                  <a:latin typeface="SutonnyOMJ" pitchFamily="2" charset="0"/>
                  <a:cs typeface="SutonnyOMJ" pitchFamily="2" charset="0"/>
                </a:endParaRPr>
              </a:p>
              <a:p>
                <a:endParaRPr lang="en-US" sz="4100" dirty="0">
                  <a:latin typeface="SutonnyOMJ" pitchFamily="2" charset="0"/>
                  <a:cs typeface="SutonnyOMJ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" y="325122"/>
                <a:ext cx="11590020" cy="9553548"/>
              </a:xfrm>
              <a:prstGeom prst="rect">
                <a:avLst/>
              </a:prstGeom>
              <a:blipFill rotWithShape="1">
                <a:blip r:embed="rId2"/>
                <a:stretch>
                  <a:fillRect l="-1841" t="-1339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98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240" y="243840"/>
            <a:ext cx="10896600" cy="7337557"/>
          </a:xfrm>
          <a:prstGeom prst="rect">
            <a:avLst/>
          </a:prstGeom>
        </p:spPr>
        <p:txBody>
          <a:bodyPr wrap="square" lIns="103794" tIns="51897" rIns="103794" bIns="51897">
            <a:spAutoFit/>
          </a:bodyPr>
          <a:lstStyle/>
          <a:p>
            <a:pPr algn="ctr"/>
            <a:r>
              <a:rPr lang="en-US" sz="4500" dirty="0">
                <a:latin typeface="SutonnyOMJ" pitchFamily="2" charset="0"/>
                <a:cs typeface="SutonnyOMJ" pitchFamily="2" charset="0"/>
              </a:rPr>
              <a:t>৫৬। ১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দিনে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কত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ঘন্ট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?</a:t>
            </a:r>
          </a:p>
          <a:p>
            <a:pPr algn="ctr"/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উত্তর-২৪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ঘন্টা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  <a:p>
            <a:pPr algn="ctr"/>
            <a:r>
              <a:rPr lang="en-US" sz="4500" dirty="0">
                <a:latin typeface="SutonnyOMJ" pitchFamily="2" charset="0"/>
                <a:cs typeface="SutonnyOMJ" pitchFamily="2" charset="0"/>
              </a:rPr>
              <a:t>৫৭। ১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সপ্তাহে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কত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দিন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?</a:t>
            </a:r>
          </a:p>
          <a:p>
            <a:pPr algn="ctr"/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উত্তর-৭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দিন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  <a:p>
            <a:pPr algn="ctr"/>
            <a:r>
              <a:rPr lang="en-US" sz="4500" dirty="0">
                <a:latin typeface="SutonnyOMJ" pitchFamily="2" charset="0"/>
                <a:cs typeface="SutonnyOMJ" pitchFamily="2" charset="0"/>
              </a:rPr>
              <a:t>৫৮।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কত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মাসে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এক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বছর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?</a:t>
            </a:r>
          </a:p>
          <a:p>
            <a:pPr algn="ctr"/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উত্তর-১২ </a:t>
            </a:r>
            <a:r>
              <a:rPr lang="en-US" sz="45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মাসে</a:t>
            </a:r>
            <a:endParaRPr lang="en-US" sz="45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4500" dirty="0">
                <a:latin typeface="SutonnyOMJ" pitchFamily="2" charset="0"/>
                <a:cs typeface="SutonnyOMJ" pitchFamily="2" charset="0"/>
              </a:rPr>
              <a:t>৫৯।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কত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বছরে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১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দশক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?</a:t>
            </a:r>
          </a:p>
          <a:p>
            <a:pPr algn="ctr"/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১০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বছরে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। </a:t>
            </a:r>
          </a:p>
          <a:p>
            <a:pPr algn="ctr"/>
            <a:r>
              <a:rPr lang="en-US" sz="4500" dirty="0">
                <a:latin typeface="SutonnyOMJ" pitchFamily="2" charset="0"/>
                <a:cs typeface="SutonnyOMJ" pitchFamily="2" charset="0"/>
              </a:rPr>
              <a:t>৬০। ১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যুগে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কত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বছর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>
                <a:latin typeface="SutonnyOMJ" pitchFamily="2" charset="0"/>
                <a:cs typeface="SutonnyOMJ" pitchFamily="2" charset="0"/>
              </a:rPr>
              <a:t>?  </a:t>
            </a:r>
            <a:endParaRPr lang="en-US" dirty="0" smtClean="0">
              <a:latin typeface="SutonnyOMJ" pitchFamily="2" charset="0"/>
              <a:cs typeface="SutonnyOMJ" pitchFamily="2" charset="0"/>
            </a:endParaRPr>
          </a:p>
          <a:p>
            <a:r>
              <a:rPr lang="en-US" sz="4500" dirty="0">
                <a:latin typeface="SutonnyOMJ" pitchFamily="2" charset="0"/>
                <a:cs typeface="SutonnyOMJ" pitchFamily="2" charset="0"/>
              </a:rPr>
              <a:t>                     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১২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বছর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04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24" y="0"/>
            <a:ext cx="118872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2480" y="-162559"/>
            <a:ext cx="10302240" cy="8937995"/>
          </a:xfrm>
          <a:prstGeom prst="rect">
            <a:avLst/>
          </a:prstGeom>
          <a:noFill/>
        </p:spPr>
        <p:txBody>
          <a:bodyPr wrap="square" lIns="103794" tIns="51897" rIns="103794" bIns="51897" rtlCol="0">
            <a:spAutoFit/>
          </a:bodyPr>
          <a:lstStyle/>
          <a:p>
            <a:r>
              <a:rPr lang="en-US" sz="4100" dirty="0">
                <a:latin typeface="SutonnyOMJ" pitchFamily="2" charset="0"/>
                <a:cs typeface="SutonnyOMJ" pitchFamily="2" charset="0"/>
              </a:rPr>
              <a:t>, </a:t>
            </a:r>
          </a:p>
          <a:p>
            <a:endParaRPr lang="en-US" sz="4100" dirty="0">
              <a:latin typeface="SutonnyOMJ" pitchFamily="2" charset="0"/>
              <a:cs typeface="SutonnyOMJ" pitchFamily="2" charset="0"/>
            </a:endParaRPr>
          </a:p>
          <a:p>
            <a:endParaRPr lang="en-US" sz="4100" dirty="0">
              <a:latin typeface="SutonnyOMJ" pitchFamily="2" charset="0"/>
              <a:cs typeface="SutonnyOMJ" pitchFamily="2" charset="0"/>
            </a:endParaRPr>
          </a:p>
          <a:p>
            <a:endParaRPr lang="en-US" sz="4100" dirty="0">
              <a:latin typeface="SutonnyOMJ" pitchFamily="2" charset="0"/>
              <a:cs typeface="SutonnyOMJ" pitchFamily="2" charset="0"/>
            </a:endParaRPr>
          </a:p>
          <a:p>
            <a:endParaRPr lang="en-US" sz="4100" dirty="0">
              <a:latin typeface="SutonnyOMJ" pitchFamily="2" charset="0"/>
              <a:cs typeface="SutonnyOMJ" pitchFamily="2" charset="0"/>
            </a:endParaRPr>
          </a:p>
          <a:p>
            <a:r>
              <a:rPr lang="en-US" sz="4100" dirty="0">
                <a:latin typeface="SutonnyOMJ" pitchFamily="2" charset="0"/>
                <a:cs typeface="SutonnyOMJ" pitchFamily="2" charset="0"/>
              </a:rPr>
              <a:t>                </a:t>
            </a:r>
            <a:r>
              <a:rPr lang="en-US" sz="41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সম্পুর্ণ</a:t>
            </a:r>
            <a:r>
              <a:rPr lang="en-US" sz="41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পাঠ্য</a:t>
            </a:r>
            <a:r>
              <a:rPr lang="en-US" sz="41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বই</a:t>
            </a:r>
            <a:r>
              <a:rPr lang="en-US" sz="41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আলোচনা</a:t>
            </a:r>
            <a:endParaRPr lang="en-US" sz="41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  <a:p>
            <a:endParaRPr lang="en-US" sz="41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4100" b="1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মোঃ</a:t>
            </a:r>
            <a:r>
              <a:rPr lang="en-US" sz="41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b="1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আকতার</a:t>
            </a:r>
            <a:r>
              <a:rPr lang="en-US" sz="41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b="1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হোসেন</a:t>
            </a:r>
            <a:endParaRPr lang="en-US" sz="4100" b="1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4100" b="1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সহকারি</a:t>
            </a:r>
            <a:r>
              <a:rPr lang="en-US" sz="41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b="1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শিক্ষক</a:t>
            </a:r>
            <a:endParaRPr lang="en-US" sz="4100" b="1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4100" b="1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ভবানীচরণ</a:t>
            </a:r>
            <a:r>
              <a:rPr lang="en-US" sz="41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b="1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রোয়াজা</a:t>
            </a:r>
            <a:r>
              <a:rPr lang="en-US" sz="41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b="1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পাড়</a:t>
            </a:r>
            <a:r>
              <a:rPr lang="en-US" sz="41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b="1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সরকারি</a:t>
            </a:r>
            <a:r>
              <a:rPr lang="en-US" sz="41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b="1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প্রাথমিক</a:t>
            </a:r>
            <a:r>
              <a:rPr lang="en-US" sz="41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b="1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বিদ্যালয়</a:t>
            </a:r>
            <a:endParaRPr lang="en-US" sz="4100" b="1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4100" b="1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মাটিরাঙ্গা</a:t>
            </a:r>
            <a:r>
              <a:rPr lang="en-US" sz="41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4100" b="1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খাগড়াছড়ি</a:t>
            </a:r>
            <a:r>
              <a:rPr lang="en-US" sz="41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  <a:p>
            <a:endParaRPr lang="en-US" sz="4100" b="1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  <a:p>
            <a:endParaRPr lang="en-US" sz="4100" dirty="0">
              <a:latin typeface="SutonnyOMJ" pitchFamily="2" charset="0"/>
              <a:cs typeface="SutonnyOMJ" pitchFamily="2" charset="0"/>
            </a:endParaRPr>
          </a:p>
          <a:p>
            <a:endParaRPr lang="en-US" sz="41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31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"/>
            <a:ext cx="11193780" cy="6337283"/>
          </a:xfrm>
          <a:prstGeom prst="rect">
            <a:avLst/>
          </a:prstGeom>
          <a:noFill/>
        </p:spPr>
        <p:txBody>
          <a:bodyPr wrap="square" lIns="103794" tIns="51897" rIns="103794" bIns="51897" rtlCol="0">
            <a:spAutoFit/>
          </a:bodyPr>
          <a:lstStyle/>
          <a:p>
            <a:pPr algn="ctr"/>
            <a:r>
              <a:rPr lang="en-US" sz="4500" dirty="0">
                <a:latin typeface="SutonnyOMJ" pitchFamily="2" charset="0"/>
                <a:cs typeface="SutonnyOMJ" pitchFamily="2" charset="0"/>
              </a:rPr>
              <a:t>৬১।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কত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বছরে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এক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শতাব্দী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? </a:t>
            </a:r>
          </a:p>
          <a:p>
            <a:pPr algn="ctr"/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ধারাবাহিক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১০০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বছরে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  <a:p>
            <a:pPr algn="ctr"/>
            <a:r>
              <a:rPr lang="en-US" sz="4500" dirty="0">
                <a:latin typeface="SutonnyOMJ" pitchFamily="2" charset="0"/>
                <a:cs typeface="SutonnyOMJ" pitchFamily="2" charset="0"/>
              </a:rPr>
              <a:t>৬২।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উপাত্ত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?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উপাত্ত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কত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প্রকার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?</a:t>
            </a:r>
          </a:p>
          <a:p>
            <a:pPr algn="ctr"/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কাজের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জন্য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সংগৃহিত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তথ্যের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সংখ্যাবাচক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পরিমান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উপাত্ত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২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প্রকার,যথা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</a:t>
            </a:r>
          </a:p>
          <a:p>
            <a:pPr algn="ctr"/>
            <a:r>
              <a:rPr lang="en-US" sz="4500" dirty="0" err="1">
                <a:latin typeface="SutonnyOMJ" pitchFamily="2" charset="0"/>
                <a:cs typeface="SutonnyOMJ" pitchFamily="2" charset="0"/>
              </a:rPr>
              <a:t>বিন্যস্ত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-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উপাত্তগুলো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বৈশিষ্ট্য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অনুযায়ী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সাজানো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থাকে</a:t>
            </a:r>
            <a:endParaRPr lang="en-US" sz="4500" dirty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4500" dirty="0" err="1">
                <a:latin typeface="SutonnyOMJ" pitchFamily="2" charset="0"/>
                <a:cs typeface="SutonnyOMJ" pitchFamily="2" charset="0"/>
              </a:rPr>
              <a:t>যেমন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- ৫-১০, ১১-১৫, ১৬-২০  </a:t>
            </a:r>
          </a:p>
          <a:p>
            <a:pPr algn="ctr"/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অবিন্যস্ত-যে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উপাত্তগুলো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বৈশিষ্ট্য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অনুযায়ী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সাজানো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থাকে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না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।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যেমন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৪, ৬, ৫, ৭, </a:t>
            </a:r>
          </a:p>
        </p:txBody>
      </p:sp>
    </p:spTree>
    <p:extLst>
      <p:ext uri="{BB962C8B-B14F-4D97-AF65-F5344CB8AC3E}">
        <p14:creationId xmlns:p14="http://schemas.microsoft.com/office/powerpoint/2010/main" val="259463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325121"/>
                <a:ext cx="11590020" cy="6598730"/>
              </a:xfrm>
              <a:prstGeom prst="rect">
                <a:avLst/>
              </a:prstGeom>
              <a:noFill/>
            </p:spPr>
            <p:txBody>
              <a:bodyPr wrap="square" lIns="103794" tIns="51897" rIns="103794" bIns="51897" rtlCol="0">
                <a:spAutoFit/>
              </a:bodyPr>
              <a:lstStyle/>
              <a:p>
                <a:pPr algn="ctr"/>
                <a:r>
                  <a:rPr lang="en-US" sz="4100" dirty="0">
                    <a:latin typeface="SutonnyOMJ" pitchFamily="2" charset="0"/>
                    <a:cs typeface="SutonnyOMJ" pitchFamily="2" charset="0"/>
                  </a:rPr>
                  <a:t>৬৩। </a:t>
                </a:r>
                <a:r>
                  <a:rPr lang="en-US" sz="4100" dirty="0" err="1">
                    <a:latin typeface="SutonnyOMJ" pitchFamily="2" charset="0"/>
                    <a:cs typeface="SutonnyOMJ" pitchFamily="2" charset="0"/>
                  </a:rPr>
                  <a:t>লেখচিত্র</a:t>
                </a:r>
                <a:r>
                  <a:rPr lang="en-US" sz="41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100" dirty="0" err="1">
                    <a:latin typeface="SutonnyOMJ" pitchFamily="2" charset="0"/>
                    <a:cs typeface="SutonnyOMJ" pitchFamily="2" charset="0"/>
                  </a:rPr>
                  <a:t>কী</a:t>
                </a:r>
                <a:r>
                  <a:rPr lang="en-US" sz="4100" dirty="0">
                    <a:latin typeface="SutonnyOMJ" pitchFamily="2" charset="0"/>
                    <a:cs typeface="SutonnyOMJ" pitchFamily="2" charset="0"/>
                  </a:rPr>
                  <a:t> ? </a:t>
                </a:r>
              </a:p>
              <a:p>
                <a:pPr algn="ctr"/>
                <a:r>
                  <a:rPr lang="en-US" sz="41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উত্তর</a:t>
                </a:r>
                <a:r>
                  <a:rPr lang="en-US" sz="41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- </a:t>
                </a:r>
                <a:r>
                  <a:rPr lang="en-US" sz="41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চাক্ষুষ</a:t>
                </a:r>
                <a:r>
                  <a:rPr lang="en-US" sz="41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1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প্রদর্শনের</a:t>
                </a:r>
                <a:r>
                  <a:rPr lang="en-US" sz="41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1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জন্য</a:t>
                </a:r>
                <a:r>
                  <a:rPr lang="en-US" sz="41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1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রেখার</a:t>
                </a:r>
                <a:r>
                  <a:rPr lang="en-US" sz="41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1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সাহায্যে</a:t>
                </a:r>
                <a:r>
                  <a:rPr lang="en-US" sz="41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1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আকা</a:t>
                </a:r>
                <a:r>
                  <a:rPr lang="en-US" sz="41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1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চিত্র</a:t>
                </a:r>
                <a:r>
                  <a:rPr lang="en-US" sz="41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। </a:t>
                </a:r>
              </a:p>
              <a:p>
                <a:pPr algn="ctr"/>
                <a:r>
                  <a:rPr lang="en-US" sz="4100" dirty="0">
                    <a:latin typeface="SutonnyOMJ" pitchFamily="2" charset="0"/>
                    <a:cs typeface="SutonnyOMJ" pitchFamily="2" charset="0"/>
                  </a:rPr>
                  <a:t>৬৪। </a:t>
                </a:r>
                <a:r>
                  <a:rPr lang="en-US" sz="4100" dirty="0" err="1">
                    <a:latin typeface="SutonnyOMJ" pitchFamily="2" charset="0"/>
                    <a:cs typeface="SutonnyOMJ" pitchFamily="2" charset="0"/>
                  </a:rPr>
                  <a:t>জনসংখ্যা</a:t>
                </a:r>
                <a:r>
                  <a:rPr lang="en-US" sz="41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100" dirty="0" err="1">
                    <a:latin typeface="SutonnyOMJ" pitchFamily="2" charset="0"/>
                    <a:cs typeface="SutonnyOMJ" pitchFamily="2" charset="0"/>
                  </a:rPr>
                  <a:t>নির্ণয়</a:t>
                </a:r>
                <a:r>
                  <a:rPr lang="en-US" sz="41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100" dirty="0" err="1">
                    <a:latin typeface="SutonnyOMJ" pitchFamily="2" charset="0"/>
                    <a:cs typeface="SutonnyOMJ" pitchFamily="2" charset="0"/>
                  </a:rPr>
                  <a:t>সূত্রটি</a:t>
                </a:r>
                <a:r>
                  <a:rPr lang="en-US" sz="41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100" dirty="0" err="1">
                    <a:latin typeface="SutonnyOMJ" pitchFamily="2" charset="0"/>
                    <a:cs typeface="SutonnyOMJ" pitchFamily="2" charset="0"/>
                  </a:rPr>
                  <a:t>কী</a:t>
                </a:r>
                <a:r>
                  <a:rPr lang="en-US" sz="4100" dirty="0">
                    <a:latin typeface="SutonnyOMJ" pitchFamily="2" charset="0"/>
                    <a:cs typeface="SutonnyOMJ" pitchFamily="2" charset="0"/>
                  </a:rPr>
                  <a:t> ?</a:t>
                </a:r>
              </a:p>
              <a:p>
                <a:pPr algn="ctr"/>
                <a:r>
                  <a:rPr lang="en-US" sz="41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উত্তর-আয়তন </a:t>
                </a:r>
                <a14:m>
                  <m:oMath xmlns:m="http://schemas.openxmlformats.org/officeDocument/2006/math">
                    <m:r>
                      <a:rPr lang="en-US" sz="41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utonnyOMJ" pitchFamily="2" charset="0"/>
                      </a:rPr>
                      <m:t>×</m:t>
                    </m:r>
                    <m:r>
                      <a:rPr lang="en-US" sz="41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utonnyOMJ" pitchFamily="2" charset="0"/>
                      </a:rPr>
                      <m:t>জনসংখ্যা</m:t>
                    </m:r>
                    <m:r>
                      <a:rPr lang="en-US" sz="41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utonnyOMJ" pitchFamily="2" charset="0"/>
                      </a:rPr>
                      <m:t> </m:t>
                    </m:r>
                    <m:r>
                      <a:rPr lang="en-US" sz="41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utonnyOMJ" pitchFamily="2" charset="0"/>
                      </a:rPr>
                      <m:t>ঘনত্ব।</m:t>
                    </m:r>
                    <m:r>
                      <a:rPr lang="en-US" sz="41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utonnyOMJ" pitchFamily="2" charset="0"/>
                      </a:rPr>
                      <m:t> </m:t>
                    </m:r>
                  </m:oMath>
                </a14:m>
                <a:endParaRPr lang="en-US" sz="4100" dirty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endParaRPr>
              </a:p>
              <a:p>
                <a:pPr algn="ctr"/>
                <a:r>
                  <a:rPr lang="en-US" sz="4100" dirty="0">
                    <a:latin typeface="SutonnyOMJ" pitchFamily="2" charset="0"/>
                    <a:cs typeface="SutonnyOMJ" pitchFamily="2" charset="0"/>
                  </a:rPr>
                  <a:t>৬৫। </a:t>
                </a:r>
                <a:r>
                  <a:rPr lang="en-US" sz="4100" dirty="0" err="1">
                    <a:latin typeface="SutonnyOMJ" pitchFamily="2" charset="0"/>
                    <a:cs typeface="SutonnyOMJ" pitchFamily="2" charset="0"/>
                  </a:rPr>
                  <a:t>আয়তন</a:t>
                </a:r>
                <a:r>
                  <a:rPr lang="en-US" sz="41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100" dirty="0" err="1">
                    <a:latin typeface="SutonnyOMJ" pitchFamily="2" charset="0"/>
                    <a:cs typeface="SutonnyOMJ" pitchFamily="2" charset="0"/>
                  </a:rPr>
                  <a:t>নির্ণয়</a:t>
                </a:r>
                <a:r>
                  <a:rPr lang="en-US" sz="41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100" dirty="0" err="1">
                    <a:latin typeface="SutonnyOMJ" pitchFamily="2" charset="0"/>
                    <a:cs typeface="SutonnyOMJ" pitchFamily="2" charset="0"/>
                  </a:rPr>
                  <a:t>সূত্রটি</a:t>
                </a:r>
                <a:r>
                  <a:rPr lang="en-US" sz="41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100" dirty="0" err="1">
                    <a:latin typeface="SutonnyOMJ" pitchFamily="2" charset="0"/>
                    <a:cs typeface="SutonnyOMJ" pitchFamily="2" charset="0"/>
                  </a:rPr>
                  <a:t>কী</a:t>
                </a:r>
                <a:r>
                  <a:rPr lang="en-US" sz="4100" dirty="0">
                    <a:latin typeface="SutonnyOMJ" pitchFamily="2" charset="0"/>
                    <a:cs typeface="SutonnyOMJ" pitchFamily="2" charset="0"/>
                  </a:rPr>
                  <a:t> ?</a:t>
                </a:r>
              </a:p>
              <a:p>
                <a:pPr algn="ctr"/>
                <a:r>
                  <a:rPr lang="en-US" sz="41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উত্তর- </a:t>
                </a:r>
                <a:r>
                  <a:rPr lang="en-US" sz="41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মোট</a:t>
                </a:r>
                <a:r>
                  <a:rPr lang="en-US" sz="41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1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জনসংখ্যা</a:t>
                </a:r>
                <a:r>
                  <a:rPr lang="en-US" sz="41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1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utonnyOMJ" pitchFamily="2" charset="0"/>
                      </a:rPr>
                      <m:t>÷</m:t>
                    </m:r>
                    <m:r>
                      <a:rPr lang="en-US" sz="41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utonnyOMJ" pitchFamily="2" charset="0"/>
                      </a:rPr>
                      <m:t>জনসংখ্যা</m:t>
                    </m:r>
                    <m:r>
                      <a:rPr lang="en-US" sz="41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utonnyOMJ" pitchFamily="2" charset="0"/>
                      </a:rPr>
                      <m:t>  </m:t>
                    </m:r>
                    <m:r>
                      <a:rPr lang="en-US" sz="41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utonnyOMJ" pitchFamily="2" charset="0"/>
                      </a:rPr>
                      <m:t>ঘনত্ব</m:t>
                    </m:r>
                  </m:oMath>
                </a14:m>
                <a:endParaRPr lang="en-US" sz="4100" dirty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endParaRPr>
              </a:p>
              <a:p>
                <a:pPr algn="ctr"/>
                <a:r>
                  <a:rPr lang="en-US" sz="4100" dirty="0">
                    <a:latin typeface="SutonnyOMJ" pitchFamily="2" charset="0"/>
                    <a:cs typeface="SutonnyOMJ" pitchFamily="2" charset="0"/>
                  </a:rPr>
                  <a:t>৬৬। </a:t>
                </a:r>
                <a:r>
                  <a:rPr lang="en-US" sz="4100" dirty="0" err="1">
                    <a:latin typeface="SutonnyOMJ" pitchFamily="2" charset="0"/>
                    <a:cs typeface="SutonnyOMJ" pitchFamily="2" charset="0"/>
                  </a:rPr>
                  <a:t>জনসংখ্যা</a:t>
                </a:r>
                <a:r>
                  <a:rPr lang="en-US" sz="41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100" dirty="0" err="1">
                    <a:latin typeface="SutonnyOMJ" pitchFamily="2" charset="0"/>
                    <a:cs typeface="SutonnyOMJ" pitchFamily="2" charset="0"/>
                  </a:rPr>
                  <a:t>ঘনত্ব</a:t>
                </a:r>
                <a:r>
                  <a:rPr lang="en-US" sz="41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100" dirty="0" err="1">
                    <a:latin typeface="SutonnyOMJ" pitchFamily="2" charset="0"/>
                    <a:cs typeface="SutonnyOMJ" pitchFamily="2" charset="0"/>
                  </a:rPr>
                  <a:t>কীভাবে</a:t>
                </a:r>
                <a:r>
                  <a:rPr lang="en-US" sz="41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100" dirty="0" err="1">
                    <a:latin typeface="SutonnyOMJ" pitchFamily="2" charset="0"/>
                    <a:cs typeface="SutonnyOMJ" pitchFamily="2" charset="0"/>
                  </a:rPr>
                  <a:t>বের</a:t>
                </a:r>
                <a:r>
                  <a:rPr lang="en-US" sz="41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100" dirty="0" err="1">
                    <a:latin typeface="SutonnyOMJ" pitchFamily="2" charset="0"/>
                    <a:cs typeface="SutonnyOMJ" pitchFamily="2" charset="0"/>
                  </a:rPr>
                  <a:t>করতে</a:t>
                </a:r>
                <a:r>
                  <a:rPr lang="en-US" sz="41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100" dirty="0" err="1">
                    <a:latin typeface="SutonnyOMJ" pitchFamily="2" charset="0"/>
                    <a:cs typeface="SutonnyOMJ" pitchFamily="2" charset="0"/>
                  </a:rPr>
                  <a:t>হয়</a:t>
                </a:r>
                <a:r>
                  <a:rPr lang="en-US" sz="4100" dirty="0">
                    <a:latin typeface="SutonnyOMJ" pitchFamily="2" charset="0"/>
                    <a:cs typeface="SutonnyOMJ" pitchFamily="2" charset="0"/>
                  </a:rPr>
                  <a:t> ? </a:t>
                </a:r>
              </a:p>
              <a:p>
                <a:pPr algn="ctr"/>
                <a:r>
                  <a:rPr lang="en-US" sz="41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উত্তর- </a:t>
                </a:r>
                <a:r>
                  <a:rPr lang="en-US" sz="41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মোট</a:t>
                </a:r>
                <a:r>
                  <a:rPr lang="en-US" sz="41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1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জনসংখ্যা</a:t>
                </a:r>
                <a:r>
                  <a:rPr lang="en-US" sz="41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1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utonnyOMJ" pitchFamily="2" charset="0"/>
                      </a:rPr>
                      <m:t>÷</m:t>
                    </m:r>
                  </m:oMath>
                </a14:m>
                <a:r>
                  <a:rPr lang="en-US" sz="41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মোট</a:t>
                </a:r>
                <a:r>
                  <a:rPr lang="en-US" sz="41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1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আয়তন</a:t>
                </a:r>
                <a:r>
                  <a:rPr lang="en-US" sz="41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। </a:t>
                </a:r>
              </a:p>
              <a:p>
                <a:pPr algn="ctr"/>
                <a:r>
                  <a:rPr lang="en-US" sz="4100" dirty="0">
                    <a:latin typeface="SutonnyOMJ" pitchFamily="2" charset="0"/>
                    <a:cs typeface="SutonnyOMJ" pitchFamily="2" charset="0"/>
                  </a:rPr>
                  <a:t>৬৭। </a:t>
                </a:r>
                <a:r>
                  <a:rPr lang="en-US" sz="4100" dirty="0" err="1">
                    <a:latin typeface="SutonnyOMJ" pitchFamily="2" charset="0"/>
                    <a:cs typeface="SutonnyOMJ" pitchFamily="2" charset="0"/>
                  </a:rPr>
                  <a:t>জনসংখ্যা</a:t>
                </a:r>
                <a:r>
                  <a:rPr lang="en-US" sz="41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100" dirty="0" err="1">
                    <a:latin typeface="SutonnyOMJ" pitchFamily="2" charset="0"/>
                    <a:cs typeface="SutonnyOMJ" pitchFamily="2" charset="0"/>
                  </a:rPr>
                  <a:t>ঘনত্ব</a:t>
                </a:r>
                <a:r>
                  <a:rPr lang="en-US" sz="41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100" dirty="0" err="1">
                    <a:latin typeface="SutonnyOMJ" pitchFamily="2" charset="0"/>
                    <a:cs typeface="SutonnyOMJ" pitchFamily="2" charset="0"/>
                  </a:rPr>
                  <a:t>কী</a:t>
                </a:r>
                <a:r>
                  <a:rPr lang="en-US" sz="4100" dirty="0">
                    <a:latin typeface="SutonnyOMJ" pitchFamily="2" charset="0"/>
                    <a:cs typeface="SutonnyOMJ" pitchFamily="2" charset="0"/>
                  </a:rPr>
                  <a:t> ?</a:t>
                </a:r>
              </a:p>
              <a:p>
                <a:pPr algn="ctr"/>
                <a:r>
                  <a:rPr lang="en-US" sz="41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উত্তর</a:t>
                </a:r>
                <a:r>
                  <a:rPr lang="en-US" sz="41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- </a:t>
                </a:r>
                <a:r>
                  <a:rPr lang="en-US" sz="41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কোন</a:t>
                </a:r>
                <a:r>
                  <a:rPr lang="en-US" sz="41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1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নিদির্ষ্ট</a:t>
                </a:r>
                <a:r>
                  <a:rPr lang="en-US" sz="41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1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এলাকার</a:t>
                </a:r>
                <a:r>
                  <a:rPr lang="en-US" sz="41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1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জনসংখ্যার</a:t>
                </a:r>
                <a:r>
                  <a:rPr lang="en-US" sz="41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1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পরিমান</a:t>
                </a:r>
                <a:r>
                  <a:rPr lang="en-US" sz="41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1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হলো</a:t>
                </a:r>
                <a:r>
                  <a:rPr lang="en-US" sz="41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1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জনসংখ্যার</a:t>
                </a:r>
                <a:r>
                  <a:rPr lang="en-US" sz="41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1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ঘনত্ব</a:t>
                </a:r>
                <a:r>
                  <a:rPr lang="en-US" sz="41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5121"/>
                <a:ext cx="11590020" cy="6598730"/>
              </a:xfrm>
              <a:prstGeom prst="rect">
                <a:avLst/>
              </a:prstGeom>
              <a:blipFill rotWithShape="1">
                <a:blip r:embed="rId2"/>
                <a:stretch>
                  <a:fillRect l="-1315" t="-1477" r="-3840" b="-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826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240" y="162562"/>
            <a:ext cx="10995660" cy="7676111"/>
          </a:xfrm>
          <a:prstGeom prst="rect">
            <a:avLst/>
          </a:prstGeom>
        </p:spPr>
        <p:txBody>
          <a:bodyPr wrap="square" lIns="103794" tIns="51897" rIns="103794" bIns="51897">
            <a:spAutoFit/>
          </a:bodyPr>
          <a:lstStyle/>
          <a:p>
            <a:pPr algn="ctr"/>
            <a:r>
              <a:rPr lang="en-US" sz="4100" dirty="0">
                <a:latin typeface="SutonnyOMJ" pitchFamily="2" charset="0"/>
                <a:cs typeface="SutonnyOMJ" pitchFamily="2" charset="0"/>
              </a:rPr>
              <a:t>৬৮।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ক্ষেত্রফল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বুঝ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?</a:t>
            </a:r>
          </a:p>
          <a:p>
            <a:pPr algn="ctr"/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উত্তর-একটি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সমতল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পৃষ্ঠর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নির্দিষ্ট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সীমানার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মাঝের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জায়গাটির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পরমাণকে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ক্ষেত্রফল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  <a:p>
            <a:pPr algn="ctr"/>
            <a:r>
              <a:rPr lang="en-US" sz="4100" dirty="0">
                <a:latin typeface="SutonnyOMJ" pitchFamily="2" charset="0"/>
                <a:cs typeface="SutonnyOMJ" pitchFamily="2" charset="0"/>
              </a:rPr>
              <a:t>৬৯।পরিসীমা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নির্ণয়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সূত্রটি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লিখ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? </a:t>
            </a:r>
          </a:p>
          <a:p>
            <a:pPr algn="ctr"/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২(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দৈর্ঘ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+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প্রস্থ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) </a:t>
            </a:r>
          </a:p>
          <a:p>
            <a:pPr algn="ctr"/>
            <a:r>
              <a:rPr lang="en-US" sz="4100" dirty="0">
                <a:latin typeface="SutonnyOMJ" pitchFamily="2" charset="0"/>
                <a:cs typeface="SutonnyOMJ" pitchFamily="2" charset="0"/>
              </a:rPr>
              <a:t>৭০।ক্যালকুলেটর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?</a:t>
            </a:r>
          </a:p>
          <a:p>
            <a:pPr algn="ctr"/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সাধারণ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গণনার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জন্য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হস্তচালিত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ইলেকট্রনিক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যন্ত্র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  <a:p>
            <a:pPr algn="ctr"/>
            <a:r>
              <a:rPr lang="en-US" sz="4100" dirty="0">
                <a:latin typeface="SutonnyOMJ" pitchFamily="2" charset="0"/>
                <a:cs typeface="SutonnyOMJ" pitchFamily="2" charset="0"/>
              </a:rPr>
              <a:t>৭১।কম্পিউটর </a:t>
            </a:r>
            <a:r>
              <a:rPr lang="en-US" sz="4100" dirty="0" err="1"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4100" dirty="0">
                <a:latin typeface="SutonnyOMJ" pitchFamily="2" charset="0"/>
                <a:cs typeface="SutonnyOMJ" pitchFamily="2" charset="0"/>
              </a:rPr>
              <a:t> ? </a:t>
            </a:r>
          </a:p>
          <a:p>
            <a:pPr algn="ctr"/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ইলেকট্রনিক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যন্ত্র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যা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ক্যালকুলেটর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অপেক্ষা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বড়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গণনা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করেত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পারে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কম্পিউটারের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মূল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অংশ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চারটি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,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যথা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মনিটর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সিপিইউ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কী-বোর্ড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41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মাউস</a:t>
            </a:r>
            <a:r>
              <a:rPr lang="en-US" sz="4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  <a:p>
            <a:endParaRPr lang="en-US" sz="41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98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150"/>
            <a:ext cx="11887200" cy="7372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685800"/>
            <a:ext cx="11506200" cy="47244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সকলকে</a:t>
            </a:r>
            <a:r>
              <a:rPr lang="en-US" sz="88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আন্তরিক</a:t>
            </a:r>
            <a:r>
              <a:rPr lang="en-US" sz="88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ধন্যবাদ</a:t>
            </a:r>
            <a:r>
              <a:rPr lang="en-US" sz="88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8800" b="1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84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7125" y="162560"/>
                <a:ext cx="11689080" cy="10907765"/>
              </a:xfrm>
              <a:prstGeom prst="rect">
                <a:avLst/>
              </a:prstGeom>
              <a:noFill/>
            </p:spPr>
            <p:txBody>
              <a:bodyPr wrap="square" lIns="103794" tIns="51897" rIns="103794" bIns="51897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সংক্ষেপে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উত্তর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বলি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: </a:t>
                </a:r>
              </a:p>
              <a:p>
                <a:r>
                  <a:rPr lang="en-US" sz="5000" dirty="0">
                    <a:latin typeface="SutonnyOMJ" pitchFamily="2" charset="0"/>
                    <a:cs typeface="SutonnyOMJ" pitchFamily="2" charset="0"/>
                  </a:rPr>
                  <a:t>১। </a:t>
                </a:r>
                <a:r>
                  <a:rPr lang="en-US" sz="5000" dirty="0" err="1">
                    <a:latin typeface="SutonnyOMJ" pitchFamily="2" charset="0"/>
                    <a:cs typeface="SutonnyOMJ" pitchFamily="2" charset="0"/>
                  </a:rPr>
                  <a:t>গুণ্য</a:t>
                </a:r>
                <a:r>
                  <a:rPr lang="en-US" sz="5000" dirty="0">
                    <a:latin typeface="SutonnyOMJ" pitchFamily="2" charset="0"/>
                    <a:cs typeface="SutonnyO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/>
                        <a:ea typeface="Cambria Math"/>
                        <a:cs typeface="SutonnyOMJ" pitchFamily="2" charset="0"/>
                      </a:rPr>
                      <m:t>×</m:t>
                    </m:r>
                  </m:oMath>
                </a14:m>
                <a:r>
                  <a:rPr lang="en-US" sz="50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5000" dirty="0" err="1">
                    <a:latin typeface="SutonnyOMJ" pitchFamily="2" charset="0"/>
                    <a:cs typeface="SutonnyOMJ" pitchFamily="2" charset="0"/>
                  </a:rPr>
                  <a:t>গুনক</a:t>
                </a:r>
                <a:r>
                  <a:rPr lang="en-US" sz="5000" dirty="0">
                    <a:latin typeface="SutonnyOMJ" pitchFamily="2" charset="0"/>
                    <a:cs typeface="SutonnyOMJ" pitchFamily="2" charset="0"/>
                  </a:rPr>
                  <a:t> = ?</a:t>
                </a:r>
              </a:p>
              <a:p>
                <a:r>
                  <a:rPr lang="en-US" sz="5000" dirty="0">
                    <a:latin typeface="SutonnyOMJ" pitchFamily="2" charset="0"/>
                    <a:cs typeface="SutonnyOMJ" pitchFamily="2" charset="0"/>
                  </a:rPr>
                  <a:t>                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উত্তর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-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গুনফল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 </a:t>
                </a:r>
                <a:endParaRPr lang="en-US" sz="5000" dirty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endParaRPr>
              </a:p>
              <a:p>
                <a:r>
                  <a:rPr lang="en-US" sz="5000" dirty="0">
                    <a:latin typeface="SutonnyOMJ" pitchFamily="2" charset="0"/>
                    <a:cs typeface="SutonnyOMJ" pitchFamily="2" charset="0"/>
                  </a:rPr>
                  <a:t>২। </a:t>
                </a:r>
                <a:r>
                  <a:rPr lang="en-US" sz="5000" dirty="0" err="1">
                    <a:latin typeface="SutonnyOMJ" pitchFamily="2" charset="0"/>
                    <a:cs typeface="SutonnyOMJ" pitchFamily="2" charset="0"/>
                  </a:rPr>
                  <a:t>নিঃশেষে</a:t>
                </a:r>
                <a:r>
                  <a:rPr lang="en-US" sz="50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5000" dirty="0" err="1">
                    <a:latin typeface="SutonnyOMJ" pitchFamily="2" charset="0"/>
                    <a:cs typeface="SutonnyOMJ" pitchFamily="2" charset="0"/>
                  </a:rPr>
                  <a:t>বিভাজ্য</a:t>
                </a:r>
                <a:r>
                  <a:rPr lang="en-US" sz="50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5000" dirty="0" err="1">
                    <a:latin typeface="SutonnyOMJ" pitchFamily="2" charset="0"/>
                    <a:cs typeface="SutonnyOMJ" pitchFamily="2" charset="0"/>
                  </a:rPr>
                  <a:t>না</a:t>
                </a:r>
                <a:r>
                  <a:rPr lang="en-US" sz="50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5000" dirty="0" err="1">
                    <a:latin typeface="SutonnyOMJ" pitchFamily="2" charset="0"/>
                    <a:cs typeface="SutonnyOMJ" pitchFamily="2" charset="0"/>
                  </a:rPr>
                  <a:t>হলে</a:t>
                </a:r>
                <a:r>
                  <a:rPr lang="en-US" sz="50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5000" dirty="0" err="1">
                    <a:latin typeface="SutonnyOMJ" pitchFamily="2" charset="0"/>
                    <a:cs typeface="SutonnyOMJ" pitchFamily="2" charset="0"/>
                  </a:rPr>
                  <a:t>ভাজ্য</a:t>
                </a:r>
                <a:r>
                  <a:rPr lang="en-US" sz="50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5000" dirty="0" err="1">
                    <a:latin typeface="SutonnyOMJ" pitchFamily="2" charset="0"/>
                    <a:cs typeface="SutonnyOMJ" pitchFamily="2" charset="0"/>
                  </a:rPr>
                  <a:t>নির্ণয়</a:t>
                </a:r>
                <a:r>
                  <a:rPr lang="en-US" sz="50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5000" dirty="0" err="1">
                    <a:latin typeface="SutonnyOMJ" pitchFamily="2" charset="0"/>
                    <a:cs typeface="SutonnyOMJ" pitchFamily="2" charset="0"/>
                  </a:rPr>
                  <a:t>সূত্রটি</a:t>
                </a:r>
                <a:r>
                  <a:rPr lang="en-US" sz="50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5000" dirty="0" err="1">
                    <a:latin typeface="SutonnyOMJ" pitchFamily="2" charset="0"/>
                    <a:cs typeface="SutonnyOMJ" pitchFamily="2" charset="0"/>
                  </a:rPr>
                  <a:t>কী</a:t>
                </a:r>
                <a:r>
                  <a:rPr lang="en-US" sz="5000" dirty="0">
                    <a:latin typeface="SutonnyOMJ" pitchFamily="2" charset="0"/>
                    <a:cs typeface="SutonnyOMJ" pitchFamily="2" charset="0"/>
                  </a:rPr>
                  <a:t> ?</a:t>
                </a:r>
              </a:p>
              <a:p>
                <a:r>
                  <a:rPr lang="en-US" sz="5000" dirty="0">
                    <a:latin typeface="SutonnyOMJ" pitchFamily="2" charset="0"/>
                    <a:cs typeface="SutonnyOMJ" pitchFamily="2" charset="0"/>
                  </a:rPr>
                  <a:t>      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উত্তর –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ভাজক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utonnyOMJ" pitchFamily="2" charset="0"/>
                      </a:rPr>
                      <m:t>×</m:t>
                    </m:r>
                  </m:oMath>
                </a14:m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ভাগফল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+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ভাগশেষ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endParaRPr lang="en-US" sz="5000" dirty="0">
                  <a:latin typeface="SutonnyOMJ" pitchFamily="2" charset="0"/>
                  <a:cs typeface="SutonnyOMJ" pitchFamily="2" charset="0"/>
                </a:endParaRPr>
              </a:p>
              <a:p>
                <a:r>
                  <a:rPr lang="en-US" sz="5000" dirty="0">
                    <a:latin typeface="SutonnyOMJ" pitchFamily="2" charset="0"/>
                    <a:cs typeface="SutonnyOMJ" pitchFamily="2" charset="0"/>
                  </a:rPr>
                  <a:t>৩। </a:t>
                </a:r>
                <a:r>
                  <a:rPr lang="en-US" sz="5000" dirty="0" err="1">
                    <a:latin typeface="SutonnyOMJ" pitchFamily="2" charset="0"/>
                    <a:cs typeface="SutonnyOMJ" pitchFamily="2" charset="0"/>
                  </a:rPr>
                  <a:t>ভাগশেষ</a:t>
                </a:r>
                <a:r>
                  <a:rPr lang="en-US" sz="50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5000" dirty="0" err="1">
                    <a:latin typeface="SutonnyOMJ" pitchFamily="2" charset="0"/>
                    <a:cs typeface="SutonnyOMJ" pitchFamily="2" charset="0"/>
                  </a:rPr>
                  <a:t>সবসময়</a:t>
                </a:r>
                <a:r>
                  <a:rPr lang="en-US" sz="50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5000" dirty="0" err="1">
                    <a:latin typeface="SutonnyOMJ" pitchFamily="2" charset="0"/>
                    <a:cs typeface="SutonnyOMJ" pitchFamily="2" charset="0"/>
                  </a:rPr>
                  <a:t>ভাজকের</a:t>
                </a:r>
                <a:r>
                  <a:rPr lang="en-US" sz="50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5000" dirty="0" err="1">
                    <a:latin typeface="SutonnyOMJ" pitchFamily="2" charset="0"/>
                    <a:cs typeface="SutonnyOMJ" pitchFamily="2" charset="0"/>
                  </a:rPr>
                  <a:t>চেয়ে</a:t>
                </a:r>
                <a:r>
                  <a:rPr lang="en-US" sz="50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5000" dirty="0" err="1">
                    <a:latin typeface="SutonnyOMJ" pitchFamily="2" charset="0"/>
                    <a:cs typeface="SutonnyOMJ" pitchFamily="2" charset="0"/>
                  </a:rPr>
                  <a:t>কি</a:t>
                </a:r>
                <a:r>
                  <a:rPr lang="en-US" sz="50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5000" dirty="0" err="1">
                    <a:latin typeface="SutonnyOMJ" pitchFamily="2" charset="0"/>
                    <a:cs typeface="SutonnyOMJ" pitchFamily="2" charset="0"/>
                  </a:rPr>
                  <a:t>রকম</a:t>
                </a:r>
                <a:r>
                  <a:rPr lang="en-US" sz="50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5000" dirty="0" err="1">
                    <a:latin typeface="SutonnyOMJ" pitchFamily="2" charset="0"/>
                    <a:cs typeface="SutonnyOMJ" pitchFamily="2" charset="0"/>
                  </a:rPr>
                  <a:t>হয়</a:t>
                </a:r>
                <a:r>
                  <a:rPr lang="en-US" sz="5000" dirty="0">
                    <a:latin typeface="SutonnyOMJ" pitchFamily="2" charset="0"/>
                    <a:cs typeface="SutonnyOMJ" pitchFamily="2" charset="0"/>
                  </a:rPr>
                  <a:t> ?</a:t>
                </a:r>
              </a:p>
              <a:p>
                <a:r>
                  <a:rPr lang="en-US" sz="5000" dirty="0">
                    <a:latin typeface="SutonnyOMJ" pitchFamily="2" charset="0"/>
                    <a:cs typeface="SutonnyOMJ" pitchFamily="2" charset="0"/>
                  </a:rPr>
                  <a:t>      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উত্তর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–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ছোট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</a:p>
              <a:p>
                <a:r>
                  <a:rPr lang="en-US" sz="5000" dirty="0">
                    <a:latin typeface="SutonnyOMJ" pitchFamily="2" charset="0"/>
                    <a:cs typeface="SutonnyOMJ" pitchFamily="2" charset="0"/>
                  </a:rPr>
                  <a:t>৪। </a:t>
                </a:r>
                <a:r>
                  <a:rPr lang="en-US" sz="5000" dirty="0" err="1">
                    <a:latin typeface="SutonnyOMJ" pitchFamily="2" charset="0"/>
                    <a:cs typeface="SutonnyOMJ" pitchFamily="2" charset="0"/>
                  </a:rPr>
                  <a:t>বন্ধনী</a:t>
                </a:r>
                <a:r>
                  <a:rPr lang="en-US" sz="50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5000" dirty="0" err="1">
                    <a:latin typeface="SutonnyOMJ" pitchFamily="2" charset="0"/>
                    <a:cs typeface="SutonnyOMJ" pitchFamily="2" charset="0"/>
                  </a:rPr>
                  <a:t>কয়</a:t>
                </a:r>
                <a:r>
                  <a:rPr lang="en-US" sz="50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5000" dirty="0" err="1">
                    <a:latin typeface="SutonnyOMJ" pitchFamily="2" charset="0"/>
                    <a:cs typeface="SutonnyOMJ" pitchFamily="2" charset="0"/>
                  </a:rPr>
                  <a:t>ধরনের</a:t>
                </a:r>
                <a:r>
                  <a:rPr lang="en-US" sz="5000" dirty="0">
                    <a:latin typeface="SutonnyOMJ" pitchFamily="2" charset="0"/>
                    <a:cs typeface="SutonnyOMJ" pitchFamily="2" charset="0"/>
                  </a:rPr>
                  <a:t> ?</a:t>
                </a:r>
              </a:p>
              <a:p>
                <a:r>
                  <a:rPr lang="en-US" sz="5000" dirty="0">
                    <a:latin typeface="SutonnyOMJ" pitchFamily="2" charset="0"/>
                    <a:cs typeface="SutonnyOMJ" pitchFamily="2" charset="0"/>
                  </a:rPr>
                  <a:t>    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উত্তর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– ৩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ধরনের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( ), { }, [ ]</a:t>
                </a:r>
              </a:p>
              <a:p>
                <a:endParaRPr lang="en-US" sz="4100" dirty="0">
                  <a:latin typeface="SutonnyOMJ" pitchFamily="2" charset="0"/>
                  <a:cs typeface="SutonnyOMJ" pitchFamily="2" charset="0"/>
                </a:endParaRPr>
              </a:p>
              <a:p>
                <a:endParaRPr lang="en-US" sz="2700" dirty="0">
                  <a:latin typeface="SutonnyOMJ" pitchFamily="2" charset="0"/>
                  <a:cs typeface="SutonnyOMJ" pitchFamily="2" charset="0"/>
                </a:endParaRPr>
              </a:p>
              <a:p>
                <a:endParaRPr lang="en-US" sz="2700" dirty="0">
                  <a:latin typeface="SutonnyOMJ" pitchFamily="2" charset="0"/>
                  <a:cs typeface="SutonnyOMJ" pitchFamily="2" charset="0"/>
                </a:endParaRPr>
              </a:p>
              <a:p>
                <a:endParaRPr lang="en-US" sz="2700" dirty="0">
                  <a:latin typeface="SutonnyOMJ" pitchFamily="2" charset="0"/>
                  <a:cs typeface="SutonnyOMJ" pitchFamily="2" charset="0"/>
                </a:endParaRPr>
              </a:p>
              <a:p>
                <a:endParaRPr lang="en-US" sz="2700" dirty="0">
                  <a:latin typeface="SutonnyOMJ" pitchFamily="2" charset="0"/>
                  <a:cs typeface="SutonnyOMJ" pitchFamily="2" charset="0"/>
                </a:endParaRPr>
              </a:p>
              <a:p>
                <a:endParaRPr lang="en-US" sz="2700" dirty="0">
                  <a:latin typeface="SutonnyOMJ" pitchFamily="2" charset="0"/>
                  <a:cs typeface="SutonnyOMJ" pitchFamily="2" charset="0"/>
                </a:endParaRPr>
              </a:p>
              <a:p>
                <a:endParaRPr lang="en-US" sz="2700" dirty="0">
                  <a:latin typeface="SutonnyOMJ" pitchFamily="2" charset="0"/>
                  <a:cs typeface="SutonnyOMJ" pitchFamily="2" charset="0"/>
                </a:endParaRPr>
              </a:p>
              <a:p>
                <a:endParaRPr lang="en-US" sz="2700" dirty="0">
                  <a:latin typeface="SutonnyOMJ" pitchFamily="2" charset="0"/>
                  <a:cs typeface="SutonnyOMJ" pitchFamily="2" charset="0"/>
                </a:endParaRPr>
              </a:p>
              <a:p>
                <a:endParaRPr lang="en-US" sz="2700" dirty="0">
                  <a:latin typeface="SutonnyOMJ" pitchFamily="2" charset="0"/>
                  <a:cs typeface="SutonnyOMJ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25" y="162560"/>
                <a:ext cx="11689080" cy="10907765"/>
              </a:xfrm>
              <a:prstGeom prst="rect">
                <a:avLst/>
              </a:prstGeom>
              <a:blipFill rotWithShape="1">
                <a:blip r:embed="rId2"/>
                <a:stretch>
                  <a:fillRect l="-2347" t="-1174" b="-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077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3841"/>
            <a:ext cx="11788140" cy="7491445"/>
          </a:xfrm>
          <a:prstGeom prst="rect">
            <a:avLst/>
          </a:prstGeom>
        </p:spPr>
        <p:txBody>
          <a:bodyPr wrap="square" lIns="103794" tIns="51897" rIns="103794" bIns="51897">
            <a:spAutoFit/>
          </a:bodyPr>
          <a:lstStyle/>
          <a:p>
            <a:pPr algn="ctr"/>
            <a:r>
              <a:rPr lang="en-US" sz="4000" dirty="0">
                <a:latin typeface="SutonnyOMJ" pitchFamily="2" charset="0"/>
                <a:cs typeface="SutonnyOMJ" pitchFamily="2" charset="0"/>
              </a:rPr>
              <a:t>৫।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ঐকিক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নিয়ম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কাকে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?</a:t>
            </a: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–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প্রথমে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একটির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দাম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বের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নির্দিষ্ট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পরিমানের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দাম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বের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করার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পদ্ধতিকে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ঐকিক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নিয়ম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  <a:p>
            <a:pPr algn="ctr"/>
            <a:endParaRPr lang="en-US" sz="4000" dirty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4000" dirty="0">
                <a:latin typeface="SutonnyOMJ" pitchFamily="2" charset="0"/>
                <a:cs typeface="SutonnyOMJ" pitchFamily="2" charset="0"/>
              </a:rPr>
              <a:t>৬।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সংখ্যা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প্রতীক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কাকে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?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সংখ্যা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প্রতীক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কয়টি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?</a:t>
            </a: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প্রতীক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গুলো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সংখ্যা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লেখার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কাজে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ব্যবহার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সংখ্যা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প্রতীক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১০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টি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 যথা-০,১,২,৩,৪,৫,৬,৭,৮,৯ </a:t>
            </a:r>
          </a:p>
          <a:p>
            <a:pPr algn="ctr"/>
            <a:endParaRPr lang="en-US" sz="4000" dirty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4000" dirty="0">
                <a:latin typeface="SutonnyOMJ" pitchFamily="2" charset="0"/>
                <a:cs typeface="SutonnyOMJ" pitchFamily="2" charset="0"/>
              </a:rPr>
              <a:t>৭।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প্রক্রিয়া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প্রতীক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কাকে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?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প্রক্রিয়া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প্রতীক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কয়টি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?</a:t>
            </a: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–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প্রতীক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গুলো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চার</a:t>
            </a:r>
            <a:r>
              <a:rPr lang="en-US" sz="4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প্রক্রিয়ার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জন্য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ব্যবহার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প্রক্রিয়া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প্রতীক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৪টি। </a:t>
            </a:r>
          </a:p>
          <a:p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24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22" y="243842"/>
            <a:ext cx="11490960" cy="6337283"/>
          </a:xfrm>
          <a:prstGeom prst="rect">
            <a:avLst/>
          </a:prstGeom>
        </p:spPr>
        <p:txBody>
          <a:bodyPr wrap="square" lIns="103794" tIns="51897" rIns="103794" bIns="51897">
            <a:spAutoFit/>
          </a:bodyPr>
          <a:lstStyle/>
          <a:p>
            <a:r>
              <a:rPr lang="en-US" sz="4500" dirty="0">
                <a:latin typeface="SutonnyOMJ" pitchFamily="2" charset="0"/>
                <a:cs typeface="SutonnyOMJ" pitchFamily="2" charset="0"/>
              </a:rPr>
              <a:t>৮।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সম্পর্ক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প্রতীক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কাকে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 ?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সম্পর্ক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প্রতীক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কয়টি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?</a:t>
            </a:r>
          </a:p>
          <a:p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উত্তর-যে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প্রতীকগুলো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সংখ্যার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মধ্যকার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পারস্পারিক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সম্পর্ক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বোঝাতে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ব্যবহার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সম্পর্ক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প্রতীক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৬টি।</a:t>
            </a:r>
          </a:p>
          <a:p>
            <a:endParaRPr lang="en-US" sz="45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4500" dirty="0">
                <a:latin typeface="SutonnyOMJ" pitchFamily="2" charset="0"/>
                <a:cs typeface="SutonnyOMJ" pitchFamily="2" charset="0"/>
              </a:rPr>
              <a:t>             ৯।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খোলাবাক্য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কাকে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?</a:t>
            </a:r>
          </a:p>
          <a:p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যখন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বাক্যকে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সত্য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/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মিথ্যা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প্রমাণ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যায়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না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</a:p>
          <a:p>
            <a:endParaRPr lang="en-US" sz="4500" dirty="0">
              <a:latin typeface="SutonnyOMJ" pitchFamily="2" charset="0"/>
              <a:cs typeface="SutonnyOMJ" pitchFamily="2" charset="0"/>
            </a:endParaRPr>
          </a:p>
          <a:p>
            <a:r>
              <a:rPr lang="en-US" sz="4500" dirty="0">
                <a:latin typeface="SutonnyOMJ" pitchFamily="2" charset="0"/>
                <a:cs typeface="SutonnyOMJ" pitchFamily="2" charset="0"/>
              </a:rPr>
              <a:t>            ১০।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গাণিতিক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বাক্য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কাকে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? </a:t>
            </a:r>
          </a:p>
          <a:p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যখন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বাক্যকে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সত্য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মিথ্যা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প্রমাণ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যায়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047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162562"/>
            <a:ext cx="11292840" cy="7029780"/>
          </a:xfrm>
          <a:prstGeom prst="rect">
            <a:avLst/>
          </a:prstGeom>
        </p:spPr>
        <p:txBody>
          <a:bodyPr wrap="square" lIns="103794" tIns="51897" rIns="103794" bIns="51897">
            <a:spAutoFit/>
          </a:bodyPr>
          <a:lstStyle/>
          <a:p>
            <a:pPr algn="ctr"/>
            <a:r>
              <a:rPr lang="en-US" sz="4500" dirty="0">
                <a:latin typeface="SutonnyOMJ" pitchFamily="2" charset="0"/>
                <a:cs typeface="SutonnyOMJ" pitchFamily="2" charset="0"/>
              </a:rPr>
              <a:t>১১।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গুণিতক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বুঝ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? </a:t>
            </a:r>
          </a:p>
          <a:p>
            <a:pPr algn="ctr"/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উত্তর-একটি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পূর্ণ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সংখ্যার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সাথে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অন্য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পূর্ণ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সংখ্যা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গুণ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করলে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গুনফল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সংখ্যা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পাওয়া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যায়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  <a:p>
            <a:pPr algn="ctr"/>
            <a:r>
              <a:rPr lang="en-US" sz="4500" dirty="0">
                <a:latin typeface="SutonnyOMJ" pitchFamily="2" charset="0"/>
                <a:cs typeface="SutonnyOMJ" pitchFamily="2" charset="0"/>
              </a:rPr>
              <a:t>১২।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সাধারণ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গুনিতক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? </a:t>
            </a:r>
          </a:p>
          <a:p>
            <a:pPr algn="ctr"/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উত্তর-কতগুলো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সংখ্যার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গুণিতকের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মধ্যে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গুণিতক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গুলো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মিল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রয়েছে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। </a:t>
            </a:r>
          </a:p>
          <a:p>
            <a:pPr algn="ctr"/>
            <a:r>
              <a:rPr lang="en-US" sz="4500" dirty="0">
                <a:latin typeface="SutonnyOMJ" pitchFamily="2" charset="0"/>
                <a:cs typeface="SutonnyOMJ" pitchFamily="2" charset="0"/>
              </a:rPr>
              <a:t>১৩।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লঘিষ্ঠ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সাধারণ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গুণিতক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? </a:t>
            </a:r>
          </a:p>
          <a:p>
            <a:pPr algn="ctr"/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উত্তর-সাধারণ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গুণিতকগুলো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মধ্যে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গুণিতক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টি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সবচেয়ে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ছোট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  <a:p>
            <a:pPr algn="ctr"/>
            <a:r>
              <a:rPr lang="en-US" sz="4500" dirty="0">
                <a:latin typeface="SutonnyOMJ" pitchFamily="2" charset="0"/>
                <a:cs typeface="SutonnyOMJ" pitchFamily="2" charset="0"/>
              </a:rPr>
              <a:t>১৪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ল.সা.গু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পূর্ণ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রূপ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?</a:t>
            </a:r>
          </a:p>
          <a:p>
            <a:pPr algn="ctr"/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উত্তর-লঘিষ্ঠ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সাধারণ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গুণিতক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8491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" y="325121"/>
            <a:ext cx="11689080" cy="7029780"/>
          </a:xfrm>
          <a:prstGeom prst="rect">
            <a:avLst/>
          </a:prstGeom>
        </p:spPr>
        <p:txBody>
          <a:bodyPr wrap="square" lIns="103794" tIns="51897" rIns="103794" bIns="51897">
            <a:spAutoFit/>
          </a:bodyPr>
          <a:lstStyle/>
          <a:p>
            <a:r>
              <a:rPr lang="en-US" sz="4500" dirty="0">
                <a:latin typeface="SutonnyOMJ" pitchFamily="2" charset="0"/>
                <a:cs typeface="SutonnyOMJ" pitchFamily="2" charset="0"/>
              </a:rPr>
              <a:t>        ১৫।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গুণনীয়ক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বুঝ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?</a:t>
            </a:r>
          </a:p>
          <a:p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উত্তর-একটি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পূর্ণ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সংখ্যাকে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সংখ্যা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দ্বারা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নিঃশেষে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ভাগ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যায়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সে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সো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সংখ্যা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গুলো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হলো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ঐ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পূর্ণ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সংখ্যার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গুণনীয়ক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  <a:p>
            <a:r>
              <a:rPr lang="en-US" sz="4500" dirty="0">
                <a:latin typeface="SutonnyOMJ" pitchFamily="2" charset="0"/>
                <a:cs typeface="SutonnyOMJ" pitchFamily="2" charset="0"/>
              </a:rPr>
              <a:t>          ১৬।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সাধারণ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গুণনীয়ক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?</a:t>
            </a:r>
          </a:p>
          <a:p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কতগুলো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সংখ্যার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গুণনীয়কের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মধ্যে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গুণনীয়ক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গুলো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মিল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রয়েছে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। </a:t>
            </a:r>
          </a:p>
          <a:p>
            <a:r>
              <a:rPr lang="en-US" sz="4500" dirty="0">
                <a:latin typeface="SutonnyOMJ" pitchFamily="2" charset="0"/>
                <a:cs typeface="SutonnyOMJ" pitchFamily="2" charset="0"/>
              </a:rPr>
              <a:t>         ১৭।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গরিষ্ঠ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সাধারণ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গুণনীয়ক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?</a:t>
            </a:r>
          </a:p>
          <a:p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উত্তর-সাধারণ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গুণনীয়ক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গুলো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মধ্যে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গুণনীয়ক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টি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সবচেয়ে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বড়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  <a:p>
            <a:endParaRPr lang="en-US" sz="4500" dirty="0">
              <a:latin typeface="SutonnyOMJ" pitchFamily="2" charset="0"/>
              <a:cs typeface="SutonnyOMJ" pitchFamily="2" charset="0"/>
            </a:endParaRPr>
          </a:p>
          <a:p>
            <a:r>
              <a:rPr lang="en-US" sz="4500" dirty="0">
                <a:latin typeface="SutonnyOMJ" pitchFamily="2" charset="0"/>
                <a:cs typeface="SutonnyOMJ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64313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664" y="406400"/>
            <a:ext cx="10887595" cy="4952288"/>
          </a:xfrm>
          <a:prstGeom prst="rect">
            <a:avLst/>
          </a:prstGeom>
          <a:noFill/>
        </p:spPr>
        <p:txBody>
          <a:bodyPr wrap="square" lIns="103794" tIns="51897" rIns="103794" bIns="51897" rtlCol="0">
            <a:spAutoFit/>
          </a:bodyPr>
          <a:lstStyle/>
          <a:p>
            <a:pPr algn="ctr"/>
            <a:r>
              <a:rPr lang="en-US" sz="4500" dirty="0">
                <a:latin typeface="SutonnyOMJ" pitchFamily="2" charset="0"/>
                <a:cs typeface="SutonnyOMJ" pitchFamily="2" charset="0"/>
              </a:rPr>
              <a:t>         ১৮।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গ.সা.গু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পূর্ণ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রূপ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?</a:t>
            </a:r>
          </a:p>
          <a:p>
            <a:pPr algn="ctr"/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উত্তর-গরিষ্ঠ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সাধারণ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গুণনীয়ক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ctr"/>
            <a:r>
              <a:rPr lang="en-US" sz="4500" dirty="0">
                <a:latin typeface="SutonnyOMJ" pitchFamily="2" charset="0"/>
                <a:cs typeface="SutonnyOMJ" pitchFamily="2" charset="0"/>
              </a:rPr>
              <a:t>      ১৯।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মোলিক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সংখ্যা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কাকে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?</a:t>
            </a:r>
          </a:p>
          <a:p>
            <a:pPr algn="ctr"/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উত্তর-যে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সংখ্যার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১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ঐ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সংখ্যাটি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ছাড়া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অন্য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গুণনীয়ক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নেই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 যেমন-২,৩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ইত্যাদি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ctr"/>
            <a:r>
              <a:rPr lang="en-US" sz="4500" dirty="0">
                <a:latin typeface="SutonnyOMJ" pitchFamily="2" charset="0"/>
                <a:cs typeface="SutonnyOMJ" pitchFamily="2" charset="0"/>
              </a:rPr>
              <a:t>          ২০।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ভগ্নাংশ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কত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প্রকার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4500" dirty="0">
                <a:latin typeface="SutonnyOMJ" pitchFamily="2" charset="0"/>
                <a:cs typeface="SutonnyOMJ" pitchFamily="2" charset="0"/>
              </a:rPr>
              <a:t> ?</a:t>
            </a:r>
          </a:p>
          <a:p>
            <a:pPr algn="ctr"/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উত্তর-ভগ্নাংশ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তিন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প্রকার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যথা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প্রকৃত,অপ্রকৃত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মিশ্র</a:t>
            </a:r>
            <a:r>
              <a:rPr lang="en-US" sz="45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ভগ্নাংশ</a:t>
            </a:r>
            <a:endParaRPr lang="en-US" sz="27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54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96240" y="243842"/>
                <a:ext cx="10896600" cy="5919861"/>
              </a:xfrm>
              <a:prstGeom prst="rect">
                <a:avLst/>
              </a:prstGeom>
            </p:spPr>
            <p:txBody>
              <a:bodyPr wrap="square" lIns="103794" tIns="51897" rIns="103794" bIns="51897">
                <a:spAutoFit/>
              </a:bodyPr>
              <a:lstStyle/>
              <a:p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      ২১।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প্রকৃত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ভগ্নাংশ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কাকে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বলে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?</a:t>
                </a:r>
              </a:p>
              <a:p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উত্তর-যে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ভগ্নাংশের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হর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বড়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লব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ছোট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।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যেমন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  <a:cs typeface="SutonnyOMJ" pitchFamily="2" charset="0"/>
                          </a:rPr>
                        </m:ctrlPr>
                      </m:fPr>
                      <m:num>
                        <m: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  <a:cs typeface="SutonnyOMJ" pitchFamily="2" charset="0"/>
                          </a:rPr>
                          <m:t>৩</m:t>
                        </m:r>
                      </m:num>
                      <m:den>
                        <m: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  <a:cs typeface="SutonnyOMJ" pitchFamily="2" charset="0"/>
                          </a:rPr>
                          <m:t>৫</m:t>
                        </m:r>
                      </m:den>
                    </m:f>
                  </m:oMath>
                </a14:m>
                <a:endParaRPr lang="en-US" sz="4500" dirty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endParaRPr>
              </a:p>
              <a:p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     ২২।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অপ্রকৃত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ভগ্নাংশ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কাকে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বলে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?</a:t>
                </a:r>
              </a:p>
              <a:p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উত্তর-যে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ভগ্নাংশের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হর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ছোট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লব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বড়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।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যেমন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  <a:cs typeface="SutonnyOMJ" pitchFamily="2" charset="0"/>
                          </a:rPr>
                        </m:ctrlPr>
                      </m:fPr>
                      <m:num>
                        <m: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  <a:cs typeface="SutonnyOMJ" pitchFamily="2" charset="0"/>
                          </a:rPr>
                          <m:t>৫</m:t>
                        </m:r>
                      </m:num>
                      <m:den>
                        <m: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  <a:cs typeface="SutonnyOMJ" pitchFamily="2" charset="0"/>
                          </a:rPr>
                          <m:t>৪</m:t>
                        </m:r>
                      </m:den>
                    </m:f>
                  </m:oMath>
                </a14:m>
                <a:endParaRPr lang="en-US" sz="4500" dirty="0">
                  <a:latin typeface="SutonnyOMJ" pitchFamily="2" charset="0"/>
                  <a:cs typeface="SutonnyOMJ" pitchFamily="2" charset="0"/>
                </a:endParaRPr>
              </a:p>
              <a:p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      ২৩।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মিশ্র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ভগ্নাংশ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কাকে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latin typeface="SutonnyOMJ" pitchFamily="2" charset="0"/>
                    <a:cs typeface="SutonnyOMJ" pitchFamily="2" charset="0"/>
                  </a:rPr>
                  <a:t>বলে</a:t>
                </a:r>
                <a:r>
                  <a:rPr lang="en-US" sz="4500" dirty="0">
                    <a:latin typeface="SutonnyOMJ" pitchFamily="2" charset="0"/>
                    <a:cs typeface="SutonnyOMJ" pitchFamily="2" charset="0"/>
                  </a:rPr>
                  <a:t> ? </a:t>
                </a:r>
              </a:p>
              <a:p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উত্তর-পূর্ণ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সংখ্যা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ও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প্রকৃত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ভগ্নাংশ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মিলে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যে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ভগ্নাংশ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হয়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। </a:t>
                </a:r>
                <a:r>
                  <a:rPr lang="en-US" sz="4500" dirty="0" err="1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যেমন</a:t>
                </a:r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 ২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  <a:cs typeface="SutonnyOMJ" pitchFamily="2" charset="0"/>
                          </a:rPr>
                        </m:ctrlPr>
                      </m:fPr>
                      <m:num>
                        <m: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  <a:cs typeface="SutonnyOMJ" pitchFamily="2" charset="0"/>
                          </a:rPr>
                          <m:t>৩</m:t>
                        </m:r>
                      </m:num>
                      <m:den>
                        <m:r>
                          <a:rPr lang="en-US" sz="4500" i="1">
                            <a:solidFill>
                              <a:srgbClr val="FF0000"/>
                            </a:solidFill>
                            <a:latin typeface="Cambria Math"/>
                            <a:cs typeface="SutonnyOMJ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45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" y="243842"/>
                <a:ext cx="10896600" cy="5919861"/>
              </a:xfrm>
              <a:prstGeom prst="rect">
                <a:avLst/>
              </a:prstGeom>
              <a:blipFill rotWithShape="1">
                <a:blip r:embed="rId2"/>
                <a:stretch>
                  <a:fillRect l="-2181" t="-2163" r="-3691" b="-2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02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1273</Words>
  <Application>Microsoft Office PowerPoint</Application>
  <PresentationFormat>Custom</PresentationFormat>
  <Paragraphs>197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AKTER HOSSAIN</dc:creator>
  <cp:lastModifiedBy>Md. Akter Hossain</cp:lastModifiedBy>
  <cp:revision>31</cp:revision>
  <dcterms:created xsi:type="dcterms:W3CDTF">2006-08-16T00:00:00Z</dcterms:created>
  <dcterms:modified xsi:type="dcterms:W3CDTF">2020-10-08T01:41:36Z</dcterms:modified>
</cp:coreProperties>
</file>