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0.jpeg"/><Relationship Id="rId5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5562600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201034" y="20379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bn-BD" dirty="0">
                <a:solidFill>
                  <a:srgbClr val="FF0000"/>
                </a:solidFill>
              </a:rPr>
              <a:t>-</a:t>
            </a:r>
            <a:r>
              <a:rPr lang="bn-BD" dirty="0" smtClean="0">
                <a:solidFill>
                  <a:srgbClr val="FF0000"/>
                </a:solidFill>
              </a:rPr>
              <a:t>০১৮১৪৮৬৮২৮৯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470731" y="152400"/>
            <a:ext cx="621606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পাঠ-১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বিষয়ঃ-গণিত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অধ্যায়ঃ 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/০৭/২০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" y="304800"/>
            <a:ext cx="2057400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/>
          </a:p>
        </p:txBody>
      </p:sp>
      <p:sp>
        <p:nvSpPr>
          <p:cNvPr id="8" name="Rectangular Callout 7"/>
          <p:cNvSpPr/>
          <p:nvPr/>
        </p:nvSpPr>
        <p:spPr>
          <a:xfrm>
            <a:off x="72535" y="1106507"/>
            <a:ext cx="2246435" cy="1027093"/>
          </a:xfrm>
          <a:prstGeom prst="wedgeRectCallout">
            <a:avLst>
              <a:gd name="adj1" fmla="val 191642"/>
              <a:gd name="adj2" fmla="val 104493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8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687">
        <p14:window dir="vert"/>
      </p:transition>
    </mc:Choice>
    <mc:Fallback xmlns="">
      <p:transition spd="slow" advTm="30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96296E-6 L 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420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প্রতিস্থাপন পদ্ধতির ধাপ গুলো লিখ ।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457200" y="999530"/>
            <a:ext cx="7924800" cy="1743670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-1</a:t>
            </a:r>
            <a:r>
              <a:rPr lang="as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1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9"/>
    </mc:Choice>
    <mc:Fallback xmlns="">
      <p:transition spd="slow" advTm="2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32" y="2132886"/>
            <a:ext cx="74958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সমীকরণ থেকে অজানা রাশি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দুইটির একটির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 অপরটির মাধ্যমে প্রকাশ করা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২।অপর সমীকরণে প্রাপ্ত অজানা রাশির মানটি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স্থাপন করে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 চলক বিশিষ্ট সমীকরণ সমাধান করা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৩।নির্ণীত সমাধান প্রদত্ত সমীকরণ দুইটির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যেকোনো একটিতে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বসিয়ে অপর চলকের মান নির্ণয় করা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/>
          </a:p>
        </p:txBody>
      </p:sp>
      <p:sp>
        <p:nvSpPr>
          <p:cNvPr id="3" name="Down Arrow Callout 2"/>
          <p:cNvSpPr/>
          <p:nvPr/>
        </p:nvSpPr>
        <p:spPr>
          <a:xfrm>
            <a:off x="1143000" y="953869"/>
            <a:ext cx="6705600" cy="1713131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latin typeface="NikoshBAN" pitchFamily="2" charset="0"/>
                <a:cs typeface="NikoshBAN" pitchFamily="2" charset="0"/>
              </a:rPr>
              <a:t>জোড়ায় কাজের সমাধান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3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5"/>
    </mc:Choice>
    <mc:Fallback xmlns="">
      <p:transition spd="slow" advTm="32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81" y="873978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সমাধান করঃ</a:t>
            </a:r>
          </a:p>
          <a:p>
            <a:pPr algn="ctr"/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 –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y=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6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y=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সমীকরণ</a:t>
            </a:r>
          </a:p>
          <a:p>
            <a:pPr algn="ctr"/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 –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=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6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-------(1)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=4---------(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)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bn-BD" sz="3200" dirty="0" smtClean="0">
                <a:latin typeface="Mongolian Baiti" pitchFamily="66" charset="0"/>
                <a:cs typeface="NikoshBAN" pitchFamily="2" charset="0"/>
              </a:rPr>
              <a:t>(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bn-BD" sz="3200" dirty="0" smtClean="0">
                <a:latin typeface="Mongolian Baiti" pitchFamily="66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হতে পক্ষান্তর করে পাই,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 =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x =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y-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-----(3)</a:t>
            </a:r>
          </a:p>
          <a:p>
            <a:pPr algn="ctr"/>
            <a:r>
              <a:rPr lang="bn-BD" sz="4400" dirty="0" smtClean="0"/>
              <a:t>  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89"/>
    </mc:Choice>
    <mc:Fallback xmlns="">
      <p:transition spd="slow" advTm="72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80846"/>
            <a:ext cx="6705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as-IN" sz="2800" dirty="0" smtClean="0">
                <a:latin typeface="Mongolian Baiti" pitchFamily="66" charset="0"/>
                <a:cs typeface="NikoshBAN" pitchFamily="2" charset="0"/>
              </a:rPr>
              <a:t>(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3</a:t>
            </a:r>
            <a:r>
              <a:rPr lang="as-IN" sz="2800" dirty="0" smtClean="0">
                <a:latin typeface="Mongolian Baiti" pitchFamily="66" charset="0"/>
                <a:cs typeface="NikoshBAN" pitchFamily="2" charset="0"/>
              </a:rPr>
              <a:t>)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x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এর মানটি সমীকরণ </a:t>
            </a:r>
            <a:r>
              <a:rPr lang="as-IN" sz="2800" dirty="0" smtClean="0">
                <a:latin typeface="Mongolian Baiti" pitchFamily="66" charset="0"/>
                <a:cs typeface="NikoshBAN" pitchFamily="2" charset="0"/>
              </a:rPr>
              <a:t>(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as-IN" sz="2800" dirty="0" smtClean="0">
                <a:latin typeface="Mongolian Baiti" pitchFamily="66" charset="0"/>
                <a:cs typeface="NikoshBAN" pitchFamily="2" charset="0"/>
              </a:rPr>
              <a:t>)</a:t>
            </a:r>
            <a:r>
              <a:rPr lang="bn-BD" sz="2800" dirty="0" smtClean="0">
                <a:latin typeface="Mongolian Baiti" pitchFamily="66" charset="0"/>
                <a:cs typeface="NikoshBAN" pitchFamily="2" charset="0"/>
              </a:rPr>
              <a:t> এ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বসিয়ে পাই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 – </a:t>
            </a:r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y)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-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6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20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-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-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14     </a:t>
            </a:r>
            <a:r>
              <a:rPr lang="bn-BD" sz="2800" dirty="0" smtClean="0">
                <a:latin typeface="Mongolian Baiti" pitchFamily="66" charset="0"/>
                <a:cs typeface="Mongolian Baiti" pitchFamily="66" charset="0"/>
              </a:rPr>
              <a:t>[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উভয় পক্ষকে -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ভাগ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দারা করে]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 সমীকরণ </a:t>
            </a:r>
            <a:r>
              <a:rPr lang="bn-BD" sz="2800" dirty="0" smtClean="0">
                <a:latin typeface="Mongolian Baiti" pitchFamily="66" charset="0"/>
                <a:cs typeface="NikoshBAN" pitchFamily="2" charset="0"/>
              </a:rPr>
              <a:t>(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3</a:t>
            </a:r>
            <a:r>
              <a:rPr lang="bn-BD" sz="2800" dirty="0" smtClean="0">
                <a:latin typeface="Mongolian Baiti" pitchFamily="66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y=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বসিয়ে পাই,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x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2.1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নির্ণেয় সমাধান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x,y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(2,</a:t>
            </a:r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)</a:t>
            </a:r>
            <a:r>
              <a:rPr lang="bn-BD" sz="2800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en-US" sz="2800" dirty="0">
              <a:latin typeface="Mongolian Baiti" pitchFamily="66" charset="0"/>
              <a:cs typeface="Mongolian Baiti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6"/>
    </mc:Choice>
    <mc:Fallback xmlns="">
      <p:transition spd="slow" advTm="98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955" y="2971800"/>
            <a:ext cx="906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সমাধান করঃ</a:t>
            </a:r>
          </a:p>
          <a:p>
            <a:pPr algn="ctr"/>
            <a:r>
              <a:rPr lang="en-US" sz="4400" dirty="0">
                <a:latin typeface="Mongolian Baiti" pitchFamily="66" charset="0"/>
                <a:cs typeface="Mongolian Baiti" pitchFamily="66" charset="0"/>
              </a:rPr>
              <a:t>3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x + </a:t>
            </a:r>
            <a:r>
              <a:rPr lang="en-US" sz="44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4400" dirty="0" smtClean="0">
                <a:latin typeface="Mongolian Baiti" pitchFamily="66" charset="0"/>
                <a:cs typeface="Mongolian Baiti" pitchFamily="66" charset="0"/>
              </a:rPr>
              <a:t>10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y = 0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39545" y="304800"/>
            <a:ext cx="7924799" cy="29718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-2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6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4"/>
    </mc:Choice>
    <mc:Fallback xmlns="">
      <p:transition spd="slow" advTm="34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3296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দলীয় কাজের সমাধান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868103"/>
                <a:ext cx="7162800" cy="621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3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x +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=10---------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1)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x – y  =0---------(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2)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সমীকরণ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2)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হতে পক্ষান্তর করে পাই,</a:t>
                </a:r>
              </a:p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x – y = o</a:t>
                </a:r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x = y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------(3)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সমীকরণ 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3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)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হতে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এর মানটি সমীকরণ 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1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)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 বসিয়ে পাই,</a:t>
                </a:r>
              </a:p>
              <a:p>
                <a:pPr algn="ctr"/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3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x + </a:t>
                </a:r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=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10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3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+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=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10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5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=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10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y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y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এখন সমীকরণ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3</a:t>
                </a:r>
                <a:r>
                  <a:rPr lang="bn-BD" sz="2400" dirty="0" smtClean="0">
                    <a:latin typeface="Mongolian Baiti" pitchFamily="66" charset="0"/>
                    <a:cs typeface="NikoshBAN" pitchFamily="2" charset="0"/>
                  </a:rPr>
                  <a:t>)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=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বসিয়ে পাই,</a:t>
                </a:r>
              </a:p>
              <a:p>
                <a:pPr algn="ctr"/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y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x=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নির্ণেয় সমাধান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x,y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 = 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(2,</a:t>
                </a:r>
                <a:r>
                  <a:rPr lang="en-US" sz="2400" dirty="0">
                    <a:latin typeface="Mongolian Baiti" pitchFamily="66" charset="0"/>
                    <a:cs typeface="Mongolian Baiti" pitchFamily="66" charset="0"/>
                  </a:rPr>
                  <a:t>2</a:t>
                </a:r>
                <a:r>
                  <a:rPr lang="en-US" sz="2400" dirty="0" smtClean="0">
                    <a:latin typeface="Mongolian Baiti" pitchFamily="66" charset="0"/>
                    <a:cs typeface="Mongolian Baiti" pitchFamily="66" charset="0"/>
                  </a:rPr>
                  <a:t>)</a:t>
                </a:r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68103"/>
                <a:ext cx="7162800" cy="6218497"/>
              </a:xfrm>
              <a:prstGeom prst="rect">
                <a:avLst/>
              </a:prstGeom>
              <a:blipFill rotWithShape="1">
                <a:blip r:embed="rId5"/>
                <a:stretch>
                  <a:fillRect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1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4"/>
    </mc:Choice>
    <mc:Fallback xmlns="">
      <p:transition spd="slow" advTm="21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76200"/>
            <a:ext cx="6096000" cy="1905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981200"/>
                <a:ext cx="64008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Mongolian Baiti" pitchFamily="66" charset="0"/>
                    <a:cs typeface="Mongolian Baiti" pitchFamily="66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প্রতিস্থাপন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পদ্ধতিতে সমাধান করা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(i) x + y =</a:t>
                </a:r>
                <a:r>
                  <a:rPr lang="en-US" sz="3200" dirty="0" smtClean="0">
                    <a:latin typeface="Mongolian Baiti" pitchFamily="66" charset="0"/>
                    <a:cs typeface="Mongolian Baiti" pitchFamily="66" charset="0"/>
                  </a:rPr>
                  <a:t>7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Mongolian Baiti" pitchFamily="66" charset="0"/>
                    <a:cs typeface="Mongolian Baiti" pitchFamily="66" charset="0"/>
                  </a:rPr>
                  <a:t>(ii)2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x + y = </a:t>
                </a:r>
                <a:r>
                  <a:rPr lang="en-US" sz="3200" dirty="0" smtClean="0">
                    <a:latin typeface="Mongolian Baiti" pitchFamily="66" charset="0"/>
                    <a:cs typeface="Mongolian Baiti" pitchFamily="66" charset="0"/>
                  </a:rPr>
                  <a:t>5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x – y = </a:t>
                </a:r>
                <a:r>
                  <a:rPr lang="en-US" sz="3200" dirty="0" smtClean="0">
                    <a:latin typeface="Mongolian Baiti" pitchFamily="66" charset="0"/>
                    <a:cs typeface="Mongolian Baiti" pitchFamily="66" charset="0"/>
                  </a:rPr>
                  <a:t>1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(iii)ax - by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               (খ)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iii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       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(ঘ)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i,ii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iii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81200"/>
                <a:ext cx="6400800" cy="4031873"/>
              </a:xfrm>
              <a:prstGeom prst="rect">
                <a:avLst/>
              </a:prstGeom>
              <a:blipFill rotWithShape="1">
                <a:blip r:embed="rId5"/>
                <a:stretch>
                  <a:fillRect l="-2476" t="-1815" r="-10667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295400" y="5013223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1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50"/>
    </mc:Choice>
    <mc:Fallback xmlns="">
      <p:transition spd="slow" advTm="26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6400800" cy="541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X +2y =9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2x – y = 3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 দুইটির অজানা রাশির মান-</a:t>
            </a: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4000" dirty="0" smtClean="0">
                <a:solidFill>
                  <a:schemeClr val="tx1"/>
                </a:solidFill>
                <a:latin typeface="Aharoni" pitchFamily="2" charset="-79"/>
                <a:cs typeface="NikoshBAN" pitchFamily="2" charset="0"/>
              </a:rPr>
              <a:t>2,3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3,3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3,2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3,4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2590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4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1"/>
    </mc:Choice>
    <mc:Fallback xmlns="">
      <p:transition spd="slow" advTm="14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1828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সমাধান কর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519" y="3124200"/>
                <a:ext cx="7086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– y = </a:t>
                </a:r>
                <a:r>
                  <a:rPr lang="en-US" sz="5400" dirty="0">
                    <a:latin typeface="+mj-lt"/>
                    <a:cs typeface="NikoshBAN" pitchFamily="2" charset="0"/>
                  </a:rPr>
                  <a:t>2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</a:p>
              <a:p>
                <a:pPr algn="ctr"/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ax + by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  <m:r>
                          <a:rPr lang="en-US" sz="54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54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19" y="3124200"/>
                <a:ext cx="7086600" cy="1754326"/>
              </a:xfrm>
              <a:prstGeom prst="rect">
                <a:avLst/>
              </a:prstGeom>
              <a:blipFill rotWithShape="1">
                <a:blip r:embed="rId5"/>
                <a:stretch>
                  <a:fillRect t="-11150" b="-2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1066800" y="304800"/>
            <a:ext cx="6553200" cy="12954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6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5"/>
    </mc:Choice>
    <mc:Fallback xmlns="">
      <p:transition spd="slow" advTm="19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65162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201034" y="20379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514600" y="304800"/>
            <a:ext cx="3124200" cy="841248"/>
          </a:xfrm>
          <a:prstGeom prst="wedgeRectCallout">
            <a:avLst>
              <a:gd name="adj1" fmla="val -32465"/>
              <a:gd name="adj2" fmla="val 1349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উপস্থাপনায় ছিলাম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3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357">
        <p14:window dir="vert"/>
      </p:transition>
    </mc:Choice>
    <mc:Fallback xmlns="">
      <p:transition spd="slow" advTm="20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41" y="1447800"/>
            <a:ext cx="4733544" cy="476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6858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 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লক্ষ্য করো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5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0"/>
    </mc:Choice>
    <mc:Fallback xmlns="">
      <p:transition spd="slow" advTm="2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" y="2133600"/>
            <a:ext cx="6563360" cy="469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0540"/>
            <a:ext cx="6553200" cy="2215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/>
              <a:t> </a:t>
            </a:r>
            <a:endParaRPr lang="en-US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"/>
    </mc:Choice>
    <mc:Fallback xmlns="">
      <p:transition spd="slow" advTm="7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32" y="836340"/>
            <a:ext cx="5898168" cy="4878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06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3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2"/>
    </mc:Choice>
    <mc:Fallback xmlns="">
      <p:transition spd="slow" advTm="2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972741"/>
            <a:ext cx="4876800" cy="44374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3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7"/>
    </mc:Choice>
    <mc:Fallback xmlns="">
      <p:transition spd="slow" advTm="2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1047750"/>
            <a:ext cx="5786438" cy="428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6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6"/>
    </mc:Choice>
    <mc:Fallback xmlns="">
      <p:transition spd="slow" advTm="4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7053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 সহসমীকরণ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14400" y="978932"/>
            <a:ext cx="6781800" cy="14594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3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0"/>
    </mc:Choice>
    <mc:Fallback xmlns="">
      <p:transition spd="slow" advTm="8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543800" cy="2438400"/>
          </a:xfrm>
        </p:spPr>
        <p:txBody>
          <a:bodyPr>
            <a:normAutofit/>
          </a:bodyPr>
          <a:lstStyle/>
          <a:p>
            <a:pPr algn="l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১।প্রতিস্থাপন পদ্ধতি বাখ্যা করতে পারবে।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২।প্রতিস্থাপন পদ্ধতির সাহায্যে গাণিতিক সমস্যার সমাধান করতে পারবে </a:t>
            </a:r>
            <a:r>
              <a:rPr lang="bn-BD" sz="3600" b="1" dirty="0" smtClean="0">
                <a:solidFill>
                  <a:srgbClr val="002060"/>
                </a:solidFill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14400" y="1066800"/>
            <a:ext cx="7162800" cy="18288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8000" dirty="0"/>
              <a:t>শিখন ফল </a:t>
            </a:r>
            <a:endParaRPr lang="en-U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8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1"/>
    </mc:Choice>
    <mc:Fallback xmlns="">
      <p:transition spd="slow" advTm="22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04646"/>
            <a:ext cx="82074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১।যেকোনো সমীকরণ থেকে অজানা রাশি দুইটির  একটির মান অপরটির মাধ্যমে প্রকাশ করা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x + 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x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y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অজানা রাশি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dirty="0" smtClean="0"/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২।অপর সমীকরণে প্রাপ্ত অজানা রাশির মানটি স্থাপন  করে এক চলক বিশিষ্ট সমীকরণ সমাধান 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 – 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[ অপর সমীকরণ ]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y – 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[ 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মান বসিয়ে ]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বা, - </a:t>
            </a:r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[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একক চলক বিশিষ্ট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সমীকরণ]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- </a:t>
            </a:r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-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2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= </a:t>
            </a:r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1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21758" y="2150806"/>
            <a:ext cx="228600" cy="5923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400300" y="2165555"/>
            <a:ext cx="190500" cy="5776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43400" y="5181600"/>
            <a:ext cx="76200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00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3"/>
    </mc:Choice>
    <mc:Fallback xmlns="">
      <p:transition spd="slow" advTm="81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484" y="1225927"/>
            <a:ext cx="77773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৩।নির্ণীত সমাধান প্রদত্ত সমীকরণ দুইটির যেকোনো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একটিতে বসিয়ে অপর চলকের মান নির্ণয় করা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x + y = 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 +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[ y =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বসিয়ে ]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বা,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 = </a:t>
            </a:r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 = </a:t>
            </a:r>
            <a:r>
              <a:rPr lang="en-US" sz="3200" dirty="0">
                <a:latin typeface="Mongolian Baiti" pitchFamily="66" charset="0"/>
                <a:cs typeface="Mongolian Baiti" pitchFamily="66" charset="0"/>
              </a:rPr>
              <a:t>3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4"/>
    </mc:Choice>
    <mc:Fallback xmlns="">
      <p:transition spd="slow" advTm="3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9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3|2|1.9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0.2|1.6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639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    মোঃ আসাদুল ইসলাম (আসাদ)        সহকারি শিক্ষক (গণিত)     সূফয়াবাদ ফাজিল (ডিগ্রী) মাদরাসা                নবীনগর, ব্রাহ্মণবাড়িয়া।     মোবাইলঃ  ০১৮১৪৮৬৮২৮৯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মোঃ আসাদুল ইসলাম (আসাদ)        সহকারি শিক্ষক (গণিত)     সূফয়াবাদ ফাজিল (ডিগ্রী) মাদরাসা                নবীনগর, ব্রাহ্মণবাড়িয়া।     মোবাইলঃ  ০১৮১৪৮৬৮২৮৯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মোঃ আসাদুল ইসলাম (আসাদ)        সহকারি শিক্ষক (গণিত)     সূফয়াবাদ ফাজিল (ডিগ্রী) মাদরাসা                নবীনগর, ব্রাহ্মণবাড়িয়া।     মোবাইলঃ  ০১৮১৪৮৬৮২৮৯</dc:title>
  <dc:creator>asadwl islam</dc:creator>
  <cp:lastModifiedBy>ASUS-PC</cp:lastModifiedBy>
  <cp:revision>11</cp:revision>
  <dcterms:created xsi:type="dcterms:W3CDTF">2006-08-16T00:00:00Z</dcterms:created>
  <dcterms:modified xsi:type="dcterms:W3CDTF">2020-10-08T04:15:19Z</dcterms:modified>
</cp:coreProperties>
</file>