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84E45-D3AC-4DC1-9A59-696098BE7683}" type="datetimeFigureOut">
              <a:rPr lang="en-US" smtClean="0"/>
              <a:t>10/8/2020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457BD-682F-40E6-A128-2F87D95A3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02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সময়----৪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77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 দ্বারা সেট গঠন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করার কৌশল শিখনে আগ্রহ সৃষ্টি জরার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বোর্ডে</a:t>
            </a:r>
            <a:r>
              <a:rPr lang="bn-IN" baseline="0" dirty="0" smtClean="0"/>
              <a:t> শিক্ষার্থীদের দ্বারা প্রদত্ত সমস্যার সমাধান করতে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7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 সমস্যাগুলো বোর্ডে সমাধান করতে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21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 পাঁচ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80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 smtClean="0"/>
              <a:t>প্রদত্ত প্রশ্ন</a:t>
            </a:r>
            <a:r>
              <a:rPr lang="bn-IN" baseline="0" dirty="0" smtClean="0"/>
              <a:t> করে পাঠটির শিখনফল অর্জনে সহায়তা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5265162" cy="2800438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Algerian" panose="04020705040A02060702" pitchFamily="82" charset="0"/>
              </a:rPr>
              <a:t>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আসাদুল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আসাদ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sz="36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সূফয়াবাদ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ফাজিল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  </a:t>
            </a:r>
            <a:b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ব্রাহ্মণবাড়িয়া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    মোবাইলঃ  </a:t>
            </a:r>
            <a:r>
              <a:rPr lang="en-US" sz="3600" dirty="0">
                <a:solidFill>
                  <a:srgbClr val="00B050"/>
                </a:solidFill>
                <a:latin typeface="Nikosh" pitchFamily="2" charset="0"/>
                <a:cs typeface="Nikosh" pitchFamily="2" charset="0"/>
              </a:rPr>
              <a:t>০১৮১৪৮৬৮২৮৯</a:t>
            </a:r>
            <a:endParaRPr lang="en-US" sz="3600" b="1" dirty="0">
              <a:solidFill>
                <a:srgbClr val="00B05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1" t="27860" r="13972" b="26112"/>
          <a:stretch/>
        </p:blipFill>
        <p:spPr>
          <a:xfrm rot="16200000">
            <a:off x="5201034" y="2037966"/>
            <a:ext cx="3721294" cy="26933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59436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LightBAN" pitchFamily="2" charset="0"/>
                <a:cs typeface="NikoshLightBAN" pitchFamily="2" charset="0"/>
              </a:rPr>
              <a:t>মোঃ</a:t>
            </a:r>
            <a:r>
              <a:rPr lang="en-US" dirty="0" smtClean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আসাদুল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ইসলাম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আসাদ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)-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সহকারী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শিক্ষক</a:t>
            </a:r>
            <a:r>
              <a:rPr lang="en-US" dirty="0">
                <a:latin typeface="NikoshLightBAN" pitchFamily="2" charset="0"/>
                <a:cs typeface="NikoshLightBAN" pitchFamily="2" charset="0"/>
              </a:rPr>
              <a:t> (</a:t>
            </a:r>
            <a:r>
              <a:rPr lang="en-US" dirty="0" err="1">
                <a:latin typeface="NikoshLightBAN" pitchFamily="2" charset="0"/>
                <a:cs typeface="NikoshLightBAN" pitchFamily="2" charset="0"/>
              </a:rPr>
              <a:t>গণিত</a:t>
            </a:r>
            <a:r>
              <a:rPr lang="en-US" dirty="0"/>
              <a:t>)</a:t>
            </a:r>
            <a:r>
              <a:rPr lang="bn-BD" dirty="0"/>
              <a:t>-</a:t>
            </a:r>
            <a:r>
              <a:rPr lang="bn-BD" dirty="0" smtClean="0"/>
              <a:t>০১৮১৪৮৬৮২৮৯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3581400" y="1066800"/>
            <a:ext cx="2286000" cy="612648"/>
          </a:xfrm>
          <a:prstGeom prst="wedgeRect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latin typeface="NikoshLight" pitchFamily="2" charset="0"/>
                <a:cs typeface="NikoshLight" pitchFamily="2" charset="0"/>
              </a:rPr>
              <a:t>উপস্থাপনায়ঃ</a:t>
            </a:r>
            <a:endParaRPr lang="en-US" sz="4000" dirty="0">
              <a:latin typeface="NikoshLight" pitchFamily="2" charset="0"/>
              <a:cs typeface="NikoshLigh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8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117">
        <p14:window dir="vert"/>
      </p:transition>
    </mc:Choice>
    <mc:Fallback xmlns="">
      <p:transition spd="slow" advTm="111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9079" y="609600"/>
            <a:ext cx="8065713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9" y="1763486"/>
            <a:ext cx="4092458" cy="2273588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2514601" y="4037074"/>
            <a:ext cx="2209799" cy="915926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522" y="1752600"/>
            <a:ext cx="3712270" cy="2284474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7" name="TextBox 6"/>
          <p:cNvSpPr txBox="1"/>
          <p:nvPr/>
        </p:nvSpPr>
        <p:spPr>
          <a:xfrm>
            <a:off x="569079" y="4977825"/>
            <a:ext cx="8065713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তালিকা পদ্ধতিতে সেট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724400" y="4038600"/>
            <a:ext cx="2054257" cy="91440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401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820">
        <p14:ripple/>
      </p:transition>
    </mc:Choice>
    <mc:Fallback xmlns="">
      <p:transition spd="slow" advTm="308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33800" y="1143000"/>
            <a:ext cx="1524000" cy="1524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172200" y="533400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মৌলিক সংখ্যা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↔12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172200" y="1469571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 সংখ্যা</a:t>
            </a:r>
          </a:p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↔11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2200" y="2397518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 বর্ণমালা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↔f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6186" y="533400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বিভাগের নাম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06186" y="1483118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সার্কভুক্ত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নাম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95300" y="2397518"/>
            <a:ext cx="2438400" cy="914400"/>
          </a:xfrm>
          <a:prstGeom prst="round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অষ্টম শ্রেণীর</a:t>
            </a: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 বইয়ের নাম</a:t>
            </a:r>
          </a:p>
        </p:txBody>
      </p: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5282293" y="1905000"/>
            <a:ext cx="889907" cy="94971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2944586" y="990600"/>
            <a:ext cx="813707" cy="91439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3" idx="3"/>
          </p:cNvCxnSpPr>
          <p:nvPr/>
        </p:nvCxnSpPr>
        <p:spPr>
          <a:xfrm flipH="1">
            <a:off x="2933700" y="1917215"/>
            <a:ext cx="800100" cy="93750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2" idx="6"/>
          </p:cNvCxnSpPr>
          <p:nvPr/>
        </p:nvCxnSpPr>
        <p:spPr>
          <a:xfrm flipH="1">
            <a:off x="5257800" y="930728"/>
            <a:ext cx="914400" cy="974272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9" idx="1"/>
          </p:cNvCxnSpPr>
          <p:nvPr/>
        </p:nvCxnSpPr>
        <p:spPr>
          <a:xfrm flipH="1" flipV="1">
            <a:off x="5241472" y="1925440"/>
            <a:ext cx="930728" cy="1331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2" idx="3"/>
          </p:cNvCxnSpPr>
          <p:nvPr/>
        </p:nvCxnSpPr>
        <p:spPr>
          <a:xfrm flipH="1">
            <a:off x="2944586" y="1905000"/>
            <a:ext cx="824592" cy="3531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6186" y="3397869"/>
            <a:ext cx="8104414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মৌলিক সংখ্যা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/>
                <a:cs typeface="Times New Roman"/>
              </a:rPr>
              <a:t>≤ x ≤ 12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6186" y="4063425"/>
            <a:ext cx="8104414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ইংরেজি বর্ণমালা এবং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3200" dirty="0" err="1" smtClean="0">
                <a:latin typeface="Times New Roman"/>
                <a:cs typeface="Times New Roman"/>
              </a:rPr>
              <a:t>↔f</a:t>
            </a:r>
            <a:r>
              <a:rPr lang="bn-IN" sz="3200" dirty="0" smtClean="0">
                <a:latin typeface="Times New Roman"/>
                <a:cs typeface="Times New Roman"/>
              </a:rPr>
              <a:t>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186" y="4724400"/>
            <a:ext cx="8104414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={X:X,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সার্কভুক্ত দেশের নাম}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7071" y="5358825"/>
            <a:ext cx="8063894" cy="107721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সকল উপাদান সুনির্দিষ্টভাবে উল্লেখ না করে উপাদান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নির্ধারণের জন্য শর্ত দেওয়া হয়েছে।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429000" y="482025"/>
            <a:ext cx="2175596" cy="584775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সেট গঠন পদ্ধতি</a:t>
            </a:r>
            <a:endParaRPr lang="en-US" sz="32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24200" y="2753380"/>
            <a:ext cx="2829621" cy="523220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অপর সেটগুলো গঠন কর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390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97042">
        <p14:ripple/>
      </p:transition>
    </mc:Choice>
    <mc:Fallback xmlns="">
      <p:transition spd="slow" advTm="1970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34" grpId="0" animBg="1"/>
      <p:bldP spid="42" grpId="0" animBg="1"/>
      <p:bldP spid="43" grpId="0" animBg="1"/>
      <p:bldP spid="44" grpId="0" build="p" animBg="1"/>
      <p:bldP spid="45" grpId="0" animBg="1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609600" y="3210580"/>
            <a:ext cx="2286000" cy="2580620"/>
          </a:xfrm>
          <a:prstGeom prst="rt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সমকোনী ত্রিভুজের বাহু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199" y="3921205"/>
            <a:ext cx="5562600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সমকোনী ত্রিভুজের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বাহুর নাম 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5085" y="3260230"/>
            <a:ext cx="5562600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লম্ব, ভূমি, অতিভুজ}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543580"/>
            <a:ext cx="8077199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তালিকা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, B = 2,3,4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1" y="1229380"/>
            <a:ext cx="8077199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সেট গঠন পদ্ধতিঃ 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= 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স্বাভাবিক সংখ্যা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1" y="1915180"/>
            <a:ext cx="8077200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=3,6,9,12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=x:x,3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গুনিতক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x12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1" y="2600980"/>
            <a:ext cx="8077199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=x:x,21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গুণনীয়ক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A=1,3,7,21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085" y="4625017"/>
            <a:ext cx="5573485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 সপ্তাহের দিনগুলোর বাংলা নাম।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877580"/>
            <a:ext cx="8109856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প্রদত্ত শর্ত দ্বারা উভয় পদ্ধতিতে সেট গঠন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5971" y="5267980"/>
            <a:ext cx="5573485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ইংরেজী বর্ণমালায় ভয়েলের তালিকা।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71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31784">
        <p14:ripple/>
      </p:transition>
    </mc:Choice>
    <mc:Fallback xmlns="">
      <p:transition spd="slow" advTm="131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2057400" y="533400"/>
            <a:ext cx="4800600" cy="3305175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3" name="TextBox 2"/>
          <p:cNvSpPr txBox="1"/>
          <p:nvPr/>
        </p:nvSpPr>
        <p:spPr>
          <a:xfrm>
            <a:off x="551087" y="3972580"/>
            <a:ext cx="7970519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A={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2,3,5,7,11,13,17,19,23,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960" y="4572000"/>
            <a:ext cx="7949647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5,10,15,20,25,30,35,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সেট গঠন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60" y="5191780"/>
            <a:ext cx="7949647" cy="52322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পুর্ণ সংখ্যা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 তালিকা পদ্ধতিতে প্রকাশ কর।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1088" y="5791200"/>
            <a:ext cx="7970520" cy="584775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={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x:x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বিজোড় সংখ্যা এবং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 17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}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কে তালিকা পদ্ধতিতে লেখ।।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43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4524">
        <p14:ripple/>
      </p:transition>
    </mc:Choice>
    <mc:Fallback xmlns="">
      <p:transition spd="slow" advTm="3452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8735" y="616803"/>
            <a:ext cx="7812195" cy="830997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6963" y="4648200"/>
            <a:ext cx="7798930" cy="95410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  <a:sym typeface="Symbol"/>
              </a:rPr>
              <a:t>৩।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ধনাত্মক পূর্ণসংখ্যা 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x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  <a:sym typeface="Symbol"/>
              </a:rPr>
              <a:t>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 21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পদ্ধতিতে প্রকাশ 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6076" y="2057400"/>
            <a:ext cx="7844854" cy="954107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  <a:sym typeface="Symbol"/>
              </a:rPr>
              <a:t>১।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: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2x6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এবং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Q=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xN:x</a:t>
            </a:r>
            <a:r>
              <a:rPr lang="bn-BD" sz="28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জোড় সংখ্যা এবং</a:t>
            </a:r>
            <a:endParaRPr lang="en-US" sz="28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x8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হলে,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Q 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সেটকে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 smtClean="0">
                <a:latin typeface="Times New Roman" pitchFamily="18" charset="0"/>
                <a:cs typeface="NikoshBAN" pitchFamily="2" charset="0"/>
                <a:sym typeface="Symbol"/>
              </a:rPr>
              <a:t>তালিকা পদ্ধতিতে 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076" y="3591580"/>
            <a:ext cx="7844853" cy="52322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২।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2,3,4, B=3,5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7</a:t>
            </a:r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পদ্ধিতিতে 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7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3156">
        <p14:ripple/>
      </p:transition>
    </mc:Choice>
    <mc:Fallback xmlns="">
      <p:transition spd="slow" advTm="231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  <p:bldP spid="6" grpId="0" build="p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7571" y="457199"/>
            <a:ext cx="7848599" cy="83099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371600"/>
            <a:ext cx="7873999" cy="5016758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সেটের উপাদানগুলোকে কী দ্বারা আবদ্ধ করা হয়? 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{ } দ্বারা।</a:t>
            </a:r>
            <a:endParaRPr lang="bn-BD" sz="3200" dirty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 err="1" smtClean="0">
                <a:latin typeface="Times New Roman" pitchFamily="18" charset="0"/>
                <a:cs typeface="NikoshBAN" pitchFamily="2" charset="0"/>
                <a:sym typeface="Symbol"/>
              </a:rPr>
              <a:t>xB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সম্পর্ক কী?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x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উপাদানটি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B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এর মধ্যে বিদ্যমান</a:t>
            </a:r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।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*U=1,2,3,4,5,6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 পদ্ধতি?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তালিকা পদ্ধতি।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 সেটকে কী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প্রতীক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 প্রকাশ করা হয়?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ইংরেজি বর্ণমালার বড় হাতের অক্ষর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দ্বারা।</a:t>
            </a:r>
            <a:endParaRPr lang="bn-IN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pPr marL="457200" indent="-457200">
              <a:buFont typeface="Arial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 প্রকাশের পদ্ধতি কয়টি ও কী কী?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* 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তালিকা পদ্ধতি ও সেট গঠন পদ্ধতি।</a:t>
            </a:r>
            <a:endParaRPr lang="bn-BD" sz="3200" dirty="0" smtClean="0">
              <a:latin typeface="Times New Roman" pitchFamily="18" charset="0"/>
              <a:cs typeface="NikoshBAN" pitchFamily="2" charset="0"/>
              <a:sym typeface="Symbo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8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2160">
        <p14:ripple/>
      </p:transition>
    </mc:Choice>
    <mc:Fallback xmlns="">
      <p:transition spd="slow" advTm="821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1" y="762000"/>
            <a:ext cx="7620001" cy="830997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455515"/>
            <a:ext cx="7620001" cy="3539430"/>
          </a:xfrm>
          <a:prstGeom prst="rect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1,2,3,5,6,7,8,9,            A=1,3,5,7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C=3,4,7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কে সেট গঠন পদ্ধতিতে প্রকাশ কর।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2.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U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এবং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সেটের মধ্যে সম্পর্ক কী?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মৌলিক সংখ্যার সেট?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কোনটি জোড় সংখ্যার সেট?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5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. A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কে কোন সংখ্যার সেট বলা হয়?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0738">
        <p14:ripple/>
      </p:transition>
    </mc:Choice>
    <mc:Fallback xmlns="">
      <p:transition spd="slow" advTm="207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38200" y="685800"/>
            <a:ext cx="7543800" cy="5486400"/>
          </a:xfrm>
          <a:prstGeom prst="horizontalScroll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5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28102" y="2438400"/>
            <a:ext cx="3510898" cy="1862048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</a:bodyPr>
          <a:lstStyle/>
          <a:p>
            <a:pPr algn="ctr"/>
            <a:r>
              <a:rPr lang="bn-BD" sz="115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033">
        <p14:ripple/>
      </p:transition>
    </mc:Choice>
    <mc:Fallback xmlns="">
      <p:transition spd="slow" advTm="70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15.4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4.5|1.5|5.5|4.2|1.5|12.8|42.7|75|12.3|4.4|1.6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|12.4|29.5|4.3|4.6|11.2|26.7|7.5|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.7|5.1|3.2|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|5.5|6.2|4.9|11|4|4.5|5.7|16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560</Words>
  <Application>Microsoft Office PowerPoint</Application>
  <PresentationFormat>On-screen Show (4:3)</PresentationFormat>
  <Paragraphs>78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Trek</vt:lpstr>
      <vt:lpstr>    মোঃ আসাদুল ইসলাম (আসাদ)        সহকারি শিক্ষক (গণিত)     সূফয়াবাদ ফাজিল (ডিগ্রী) মাদরাসা                নবীনগর, ব্রাহ্মণবাড়িয়া।     মোবাইলঃ  ০১৮১৪৮৬৮২৮৯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asadwl islam</dc:creator>
  <cp:lastModifiedBy>ASUS-PC</cp:lastModifiedBy>
  <cp:revision>4</cp:revision>
  <dcterms:created xsi:type="dcterms:W3CDTF">2006-08-16T00:00:00Z</dcterms:created>
  <dcterms:modified xsi:type="dcterms:W3CDTF">2020-10-08T04:21:48Z</dcterms:modified>
</cp:coreProperties>
</file>