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77" r:id="rId3"/>
    <p:sldId id="258" r:id="rId4"/>
    <p:sldId id="263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65" r:id="rId13"/>
    <p:sldId id="259" r:id="rId14"/>
    <p:sldId id="260" r:id="rId15"/>
    <p:sldId id="261" r:id="rId16"/>
    <p:sldId id="262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B21CE"/>
    <a:srgbClr val="3333CC"/>
    <a:srgbClr val="4738B2"/>
    <a:srgbClr val="16D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D053-D8FC-4454-982D-61ABCA41DEC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CDC9D-8D06-4CB6-A383-4FFA3353E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5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4E5B6F"/>
                </a:solidFill>
              </a:rPr>
              <a:pPr/>
              <a:t>6/19/2020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9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6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22860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524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76200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780212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67056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62940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3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av"/><Relationship Id="rId2" Type="http://schemas.microsoft.com/office/2007/relationships/media" Target="../media/media11.wav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3.wav"/><Relationship Id="rId7" Type="http://schemas.openxmlformats.org/officeDocument/2006/relationships/image" Target="../media/image6.png"/><Relationship Id="rId2" Type="http://schemas.microsoft.com/office/2007/relationships/media" Target="../media/media13.wav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4.wav"/><Relationship Id="rId7" Type="http://schemas.openxmlformats.org/officeDocument/2006/relationships/image" Target="../media/image6.png"/><Relationship Id="rId2" Type="http://schemas.microsoft.com/office/2007/relationships/media" Target="../media/media14.wav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15.wav"/><Relationship Id="rId7" Type="http://schemas.openxmlformats.org/officeDocument/2006/relationships/image" Target="../media/image15.jpeg"/><Relationship Id="rId2" Type="http://schemas.microsoft.com/office/2007/relationships/media" Target="../media/media15.wav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16.wav"/><Relationship Id="rId7" Type="http://schemas.openxmlformats.org/officeDocument/2006/relationships/image" Target="../media/image6.png"/><Relationship Id="rId2" Type="http://schemas.microsoft.com/office/2007/relationships/media" Target="../media/media16.wav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3.pn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RinkiyMJ" pitchFamily="2" charset="0"/>
                <a:cs typeface="RinkiyMJ" pitchFamily="2" charset="0"/>
              </a:rPr>
              <a:t/>
            </a:r>
            <a:br>
              <a:rPr lang="en-US" sz="2400" dirty="0" smtClean="0">
                <a:latin typeface="RinkiyMJ" pitchFamily="2" charset="0"/>
                <a:cs typeface="RinkiyMJ" pitchFamily="2" charset="0"/>
              </a:rPr>
            </a:br>
            <a:endParaRPr lang="en-US" sz="2400" dirty="0">
              <a:latin typeface="RinkiyMJ" pitchFamily="2" charset="0"/>
              <a:cs typeface="RinkiyMJ" pitchFamily="2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0"/>
            <a:ext cx="3657600" cy="144655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5722" r="2077" b="5722"/>
          <a:stretch/>
        </p:blipFill>
        <p:spPr>
          <a:xfrm>
            <a:off x="0" y="1393209"/>
            <a:ext cx="9144000" cy="477899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45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4"/>
    </mc:Choice>
    <mc:Fallback>
      <p:transition spd="slow" advTm="2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3058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চল আমরা সূত্রের প্রয়োগ নিয়ে কিছু আলোচনা করি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752600"/>
            <a:ext cx="82296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7+(-3)</a:t>
            </a:r>
            <a:r>
              <a:rPr lang="bn-BD" sz="2800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এই রাশিটি যোগ করতে হবে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5029200"/>
            <a:ext cx="37338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=7-3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5867400"/>
            <a:ext cx="29718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=4</a:t>
            </a:r>
            <a:endParaRPr lang="en-US" sz="3200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743200"/>
            <a:ext cx="8229600" cy="121920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এখানে</a:t>
            </a:r>
            <a:r>
              <a:rPr lang="en-US" sz="3200" b="1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7 </a:t>
            </a:r>
            <a:r>
              <a:rPr lang="bn-BD" sz="3200" b="1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এর পরের</a:t>
            </a:r>
            <a:r>
              <a:rPr lang="bn-BD" sz="6000" b="1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+ </a:t>
            </a:r>
            <a:r>
              <a:rPr lang="bn-BD" sz="3200" b="1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এবং </a:t>
            </a:r>
            <a:r>
              <a:rPr lang="en-US" sz="3200" b="1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3 </a:t>
            </a:r>
            <a:r>
              <a:rPr lang="bn-BD" sz="3200" b="1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এর আগের – গুন করা হয়েছে অর্থাৎ সূত্রের প্রয়োগ ঘটানো হয়েছে। </a:t>
            </a:r>
            <a:endParaRPr lang="en-US" sz="4000" b="1" dirty="0" smtClean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4114800"/>
            <a:ext cx="5867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7+(-3)</a:t>
            </a:r>
            <a:r>
              <a:rPr lang="bn-BD" sz="3600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4"/>
    </mc:Choice>
    <mc:Fallback>
      <p:transition spd="slow" advTm="2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995172" y="1828800"/>
            <a:ext cx="99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(-3)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0668" y="1876833"/>
            <a:ext cx="41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13042" y="1842247"/>
            <a:ext cx="997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(-5)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47572" y="3276600"/>
            <a:ext cx="99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(-7)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73068" y="3324633"/>
            <a:ext cx="41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65442" y="3290047"/>
            <a:ext cx="997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(-2)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7"/>
    </mc:Choice>
    <mc:Fallback>
      <p:transition spd="slow" advTm="3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27" grpId="0"/>
      <p:bldP spid="28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057400"/>
            <a:ext cx="5867400" cy="1447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7+(-3)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=7-3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=4</a:t>
            </a:r>
            <a:endParaRPr lang="en-US" sz="2800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702174"/>
            <a:ext cx="5638800" cy="88165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লক্ষ্য করঃ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4343400"/>
            <a:ext cx="5715000" cy="1066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কি বুঝলে-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39"/>
    </mc:Choice>
    <mc:Fallback>
      <p:transition spd="slow" advTm="3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que 60"/>
          <p:cNvSpPr/>
          <p:nvPr/>
        </p:nvSpPr>
        <p:spPr>
          <a:xfrm>
            <a:off x="230944" y="147918"/>
            <a:ext cx="8657562" cy="6521823"/>
          </a:xfrm>
          <a:prstGeom prst="plaque">
            <a:avLst>
              <a:gd name="adj" fmla="val 6843"/>
            </a:avLst>
          </a:prstGeom>
          <a:blipFill>
            <a:blip r:embed="rId5">
              <a:alphaModFix amt="94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44" y="3421504"/>
            <a:ext cx="895350" cy="1619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003" y="2583012"/>
            <a:ext cx="41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6862" y="2583012"/>
            <a:ext cx="41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4142" y="2603129"/>
            <a:ext cx="564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7999" y="2614714"/>
            <a:ext cx="493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2834" y="2579336"/>
            <a:ext cx="493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825" y="1093736"/>
            <a:ext cx="528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6212" y="4697092"/>
            <a:ext cx="9376461" cy="125588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629400" y="1143000"/>
            <a:ext cx="41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10400" y="1143000"/>
            <a:ext cx="41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91400" y="1143000"/>
            <a:ext cx="564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68" name="Straight Arrow Connector 67"/>
          <p:cNvCxnSpPr>
            <a:stCxn id="60" idx="0"/>
          </p:cNvCxnSpPr>
          <p:nvPr/>
        </p:nvCxnSpPr>
        <p:spPr>
          <a:xfrm>
            <a:off x="4542019" y="4697092"/>
            <a:ext cx="1253870" cy="0"/>
          </a:xfrm>
          <a:prstGeom prst="straightConnector1">
            <a:avLst/>
          </a:prstGeom>
          <a:ln w="50800">
            <a:solidFill>
              <a:srgbClr val="0020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795889" y="4697092"/>
            <a:ext cx="2138289" cy="0"/>
          </a:xfrm>
          <a:prstGeom prst="straightConnector1">
            <a:avLst/>
          </a:prstGeom>
          <a:ln w="50800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527950" y="5055443"/>
            <a:ext cx="3392160" cy="19892"/>
          </a:xfrm>
          <a:prstGeom prst="line">
            <a:avLst/>
          </a:prstGeom>
          <a:ln w="5397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52095" y="4064882"/>
            <a:ext cx="41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9154" y="4091776"/>
            <a:ext cx="564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863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69"/>
    </mc:Choice>
    <mc:Fallback>
      <p:transition spd="slow" advTm="34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625 L 0.01285 -0.10625 C 0.01545 -0.13171 0.01945 -0.14491 0.02344 -0.14491 C 0.02813 -0.14491 0.03177 -0.13171 0.03438 -0.10625 L 0.04688 0.00625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8 0.00625 L 0.0592 -0.10486 C 0.06163 -0.12986 0.06563 -0.14306 0.06962 -0.14306 C 0.07413 -0.14306 0.07795 -0.12986 0.08038 -0.10486 L 0.09288 0.00625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00625 L 0.10521 -0.1007 C 0.10799 -0.12477 0.11215 -0.1375 0.11632 -0.1375 C 0.12136 -0.1375 0.12518 -0.12477 0.12795 -0.1007 L 0.14115 0.00625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58 0.00625 L 0.15261 -0.09769 C 0.15538 -0.12107 0.15938 -0.13334 0.16372 -0.13334 C 0.16858 -0.13334 0.1724 -0.12107 0.17518 -0.09769 L 0.18837 0.00625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63 0.01041 L 0.19896 -0.08959 C 0.20156 -0.11227 0.20538 -0.12408 0.20955 -0.12408 C 0.21424 -0.12408 0.21788 -0.11227 0.22049 -0.08959 L 0.23316 0.01041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68 0.00833 L 0.24531 -0.09584 C 0.24774 -0.11921 0.25156 -0.13171 0.25538 -0.13171 C 0.25972 -0.13171 0.2632 -0.11921 0.26563 -0.09584 L 0.27761 0.00833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95 0.00833 L 0.29045 -0.09676 C 0.29306 -0.12037 0.29705 -0.13287 0.30104 -0.13287 C 0.3059 -0.13287 0.30955 -0.12037 0.31233 -0.09676 L 0.325 0.00833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31 0.0125 L 0.33629 -0.09144 C 0.33906 -0.11482 0.34271 -0.12709 0.34688 -0.12709 C 0.35191 -0.12709 0.35538 -0.11482 0.35816 -0.09144 L 0.37118 0.0125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44" y="3421504"/>
            <a:ext cx="895350" cy="1619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157" y="2569565"/>
            <a:ext cx="99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(-3)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653" y="2617598"/>
            <a:ext cx="41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5027" y="2583012"/>
            <a:ext cx="997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(-5)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9314" y="2583012"/>
            <a:ext cx="493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4254" y="2556118"/>
            <a:ext cx="88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- 8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066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6212" y="4697092"/>
            <a:ext cx="9376461" cy="12558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9800" y="990600"/>
            <a:ext cx="1086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(-3)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990600"/>
            <a:ext cx="41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7600" y="990600"/>
            <a:ext cx="10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(-5)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214255" y="4781500"/>
            <a:ext cx="1327764" cy="0"/>
          </a:xfrm>
          <a:prstGeom prst="straightConnector1">
            <a:avLst/>
          </a:prstGeom>
          <a:ln w="50800">
            <a:solidFill>
              <a:srgbClr val="0020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102653" y="5040754"/>
            <a:ext cx="3425085" cy="14068"/>
          </a:xfrm>
          <a:prstGeom prst="line">
            <a:avLst/>
          </a:prstGeom>
          <a:ln w="5397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102653" y="4781500"/>
            <a:ext cx="2125670" cy="0"/>
          </a:xfrm>
          <a:prstGeom prst="straightConnector1">
            <a:avLst/>
          </a:prstGeom>
          <a:ln w="50800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29000" y="4262718"/>
            <a:ext cx="66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3155" y="4238792"/>
            <a:ext cx="66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666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77"/>
    </mc:Choice>
    <mc:Fallback>
      <p:transition spd="slow" advTm="9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01319 -0.08935 C -0.01597 -0.10949 -0.02014 -0.12014 -0.0243 -0.12014 C -0.02934 -0.12014 -0.03316 -0.10949 -0.03594 -0.08935 L -0.04896 1.85185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8 0.00416 L -0.05868 -0.08357 C -0.06146 -0.10347 -0.06562 -0.11389 -0.06979 -0.11389 C -0.07482 -0.11389 -0.07864 -0.10347 -0.08142 -0.08357 L -0.09444 0.00416 " pathEditMode="relative" rAng="0" ptsTypes="AAAAA">
                                      <p:cBhvr>
                                        <p:cTn id="25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1 0.00185 L -0.10555 -0.08588 C -0.10833 -0.10579 -0.1125 -0.11621 -0.11684 -0.11621 C -0.12187 -0.11621 -0.12569 -0.10579 -0.12864 -0.08588 L -0.14167 0.00185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05 0.00185 L -0.15555 -0.0875 C -0.15816 -0.10764 -0.16215 -0.11829 -0.16597 -0.11829 C -0.17083 -0.11829 -0.17465 -0.10764 -0.17708 -0.0875 L -0.18941 0.00185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58 0.00185 L -0.20139 -0.08588 C -0.20382 -0.10579 -0.20764 -0.11621 -0.21146 -0.11621 C -0.21597 -0.11621 -0.21944 -0.10579 -0.22187 -0.08588 L -0.23368 0.00185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94 0.00185 L -0.24896 -0.08588 C -0.25173 -0.10579 -0.2559 -0.11621 -0.26007 -0.11621 C -0.2651 -0.11621 -0.26892 -0.10579 -0.2717 -0.08588 L -0.28455 0.00185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54 0.00185 L -0.29635 -0.08588 C -0.29878 -0.10579 -0.3026 -0.1162 -0.30625 -0.1162 C -0.31076 -0.1162 -0.31423 -0.10579 -0.31666 -0.08588 L -0.32829 0.00185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21 0.00185 L -0.33906 -0.0875 C -0.34167 -0.10764 -0.34583 -0.11829 -0.34982 -0.11829 C -0.35469 -0.11829 -0.35833 -0.10764 -0.36111 -0.0875 L -0.37378 0.00185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77157" y="134471"/>
            <a:ext cx="8738244" cy="6521823"/>
          </a:xfrm>
          <a:prstGeom prst="plaque">
            <a:avLst>
              <a:gd name="adj" fmla="val 7249"/>
            </a:avLst>
          </a:prstGeom>
          <a:blipFill dpi="0" rotWithShape="1">
            <a:blip r:embed="rId5">
              <a:alphaModFix amt="94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2" y="4563374"/>
            <a:ext cx="9102117" cy="11461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62" y="3240736"/>
            <a:ext cx="901276" cy="1444103"/>
          </a:xfrm>
          <a:prstGeom prst="rect">
            <a:avLst/>
          </a:prstGeom>
        </p:spPr>
      </p:pic>
      <p:cxnSp>
        <p:nvCxnSpPr>
          <p:cNvPr id="56" name="Straight Arrow Connector 55"/>
          <p:cNvCxnSpPr/>
          <p:nvPr/>
        </p:nvCxnSpPr>
        <p:spPr>
          <a:xfrm>
            <a:off x="4572000" y="4563374"/>
            <a:ext cx="2713220" cy="0"/>
          </a:xfrm>
          <a:prstGeom prst="straightConnector1">
            <a:avLst/>
          </a:prstGeom>
          <a:ln w="508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5930153" y="4563374"/>
            <a:ext cx="1328173" cy="0"/>
          </a:xfrm>
          <a:prstGeom prst="line">
            <a:avLst/>
          </a:prstGeom>
          <a:ln w="508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572000" y="4791974"/>
            <a:ext cx="1358153" cy="0"/>
          </a:xfrm>
          <a:prstGeom prst="line">
            <a:avLst/>
          </a:prstGeom>
          <a:ln w="508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0003" y="2583012"/>
            <a:ext cx="41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862" y="2583012"/>
            <a:ext cx="41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1199" y="2543065"/>
            <a:ext cx="98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(-2)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2835" y="2614714"/>
            <a:ext cx="493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37207" y="2614714"/>
            <a:ext cx="493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825" y="1093736"/>
            <a:ext cx="5211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1143000"/>
            <a:ext cx="41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1143000"/>
            <a:ext cx="599137" cy="726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1400" y="1143000"/>
            <a:ext cx="98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(-2)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3633" y="3937688"/>
            <a:ext cx="395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6113581" y="3928409"/>
            <a:ext cx="118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(-2)</a:t>
            </a:r>
            <a:endParaRPr lang="en-US" sz="4000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57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81"/>
    </mc:Choice>
    <mc:Fallback>
      <p:transition spd="slow" advTm="15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02239 -0.13403 C 0.02708 -0.16389 0.03403 -0.17916 0.04149 -0.17916 C 0.04983 -0.17916 0.05642 -0.16389 0.06111 -0.13403 L 0.08385 -2.22222E-6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-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5 -2.22222E-6 L 0.10087 -0.1375 C 0.10434 -0.16782 0.10972 -0.18356 0.11528 -0.18356 C 0.1217 -0.18356 0.12691 -0.16782 0.13038 -0.1375 L 0.14774 -2.22222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74 -2.22222E-6 L 0.16771 -0.14305 C 0.17205 -0.17523 0.1783 -0.19236 0.18507 -0.19236 C 0.19236 -0.19236 0.19844 -0.17523 0.20278 -0.14305 L 0.22309 -2.22222E-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09 -2.22222E-6 L 0.24201 -0.14143 C 0.24601 -0.17315 0.25208 -0.19028 0.25833 -0.19028 C 0.26545 -0.19028 0.27118 -0.17315 0.27517 -0.14143 L 0.29427 -2.22222E-6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27 -1.11111E-6 L 0.27413 -0.13495 C 0.26979 -0.16551 0.26354 -0.18171 0.25694 -0.18171 C 0.24948 -0.18171 0.24357 -0.16551 0.23923 -0.13495 L 0.21927 -1.11111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09 -1.11111E-6 L 0.20312 -0.13079 C 0.19878 -0.16018 0.1927 -0.17592 0.18611 -0.17592 C 0.17864 -0.17592 0.17274 -0.16018 0.16857 -0.13079 L 0.14878 -1.11111E-6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77156" y="134470"/>
            <a:ext cx="8697903" cy="6531639"/>
          </a:xfrm>
          <a:prstGeom prst="plaque">
            <a:avLst>
              <a:gd name="adj" fmla="val 7682"/>
            </a:avLst>
          </a:prstGeom>
          <a:blipFill dpi="0" rotWithShape="1">
            <a:blip r:embed="rId5">
              <a:alphaModFix amt="8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44" y="3421504"/>
            <a:ext cx="895350" cy="1619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157" y="2569565"/>
            <a:ext cx="99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(-3)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653" y="2617598"/>
            <a:ext cx="41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5027" y="2583012"/>
            <a:ext cx="564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3426" y="2583012"/>
            <a:ext cx="493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9762" y="2583012"/>
            <a:ext cx="493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295400"/>
            <a:ext cx="5592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6212" y="4697092"/>
            <a:ext cx="9376461" cy="12558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81800" y="1143000"/>
            <a:ext cx="1086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(-3)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1143000"/>
            <a:ext cx="41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29600" y="1143000"/>
            <a:ext cx="564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214255" y="4781500"/>
            <a:ext cx="1327764" cy="0"/>
          </a:xfrm>
          <a:prstGeom prst="straightConnector1">
            <a:avLst/>
          </a:prstGeom>
          <a:ln w="50800">
            <a:solidFill>
              <a:srgbClr val="0020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27738" y="5054822"/>
            <a:ext cx="838874" cy="7635"/>
          </a:xfrm>
          <a:prstGeom prst="line">
            <a:avLst/>
          </a:prstGeom>
          <a:ln w="5397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28323" y="4781500"/>
            <a:ext cx="2138289" cy="0"/>
          </a:xfrm>
          <a:prstGeom prst="straightConnector1">
            <a:avLst/>
          </a:prstGeom>
          <a:ln w="50800">
            <a:gradFill flip="none" rotWithShape="1">
              <a:gsLst>
                <a:gs pos="5000">
                  <a:schemeClr val="accent2">
                    <a:lumMod val="75000"/>
                  </a:schemeClr>
                </a:gs>
                <a:gs pos="40000">
                  <a:schemeClr val="accent2">
                    <a:lumMod val="75000"/>
                  </a:schemeClr>
                </a:gs>
                <a:gs pos="38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28857" y="4271688"/>
            <a:ext cx="820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(-3)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4435" y="4271688"/>
            <a:ext cx="435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12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91"/>
    </mc:Choice>
    <mc:Fallback>
      <p:transition spd="slow" advTm="7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01319 -0.08935 C -0.01597 -0.10949 -0.02013 -0.12014 -0.0243 -0.12014 C -0.02934 -0.12014 -0.03315 -0.10949 -0.03593 -0.08935 L -0.04895 1.85185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8 0.00416 L -0.05868 -0.08357 C -0.06146 -0.10347 -0.06562 -0.11389 -0.06979 -0.11389 C -0.07482 -0.11389 -0.07864 -0.10347 -0.08142 -0.08357 L -0.09444 0.00416 " pathEditMode="relative" rAng="0" ptsTypes="AAAAA">
                                      <p:cBhvr>
                                        <p:cTn id="25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1 0.00185 L -0.10555 -0.08588 C -0.10833 -0.10579 -0.1125 -0.11621 -0.11684 -0.11621 C -0.12187 -0.11621 -0.12569 -0.10579 -0.12864 -0.08588 L -0.14167 0.00185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88 0.00185 L -0.12986 -0.0875 C -0.12708 -0.10764 -0.12292 -0.11829 -0.11875 -0.11829 C -0.11371 -0.11829 -0.10989 -0.10764 -0.10712 -0.0875 L -0.09392 0.00185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48 1.85185E-6 L -0.08246 -0.08773 C -0.07969 -0.10764 -0.07552 -0.11806 -0.07135 -0.11806 C -0.06632 -0.11806 -0.0625 -0.10764 -0.05972 -0.08773 L -0.04653 1.85185E-6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0185 L -0.0342 -0.08588 C -0.03142 -0.10579 -0.02726 -0.11621 -0.02309 -0.11621 C -0.01805 -0.11621 -0.01423 -0.10579 -0.01146 -0.08588 L 0.00174 0.00185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185 L 0.01302 -0.08588 C 0.0158 -0.10579 0.01997 -0.11621 0.02413 -0.11621 C 0.02917 -0.11621 0.03299 -0.10579 0.03577 -0.08588 L 0.04896 0.00185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5 0.0037 L 0.05747 -0.08565 C 0.06024 -0.10579 0.06441 -0.11644 0.06858 -0.11644 C 0.07361 -0.11644 0.07743 -0.10579 0.08021 -0.08565 L 0.0934 0.0037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B4AA-6C63-40B5-BF38-B5EE007B9167}" type="datetime3">
              <a:rPr lang="en-US" smtClean="0"/>
              <a:pPr/>
              <a:t>19 June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mizan.ict1980@gmail.com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flowers-field-wallpap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1066800"/>
            <a:ext cx="556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1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7"/>
    </mc:Choice>
    <mc:Fallback>
      <p:transition spd="slow" advTm="1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1" t="27860" r="13972" b="26112"/>
          <a:stretch/>
        </p:blipFill>
        <p:spPr>
          <a:xfrm rot="16200000">
            <a:off x="5019808" y="2457190"/>
            <a:ext cx="3757808" cy="28058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1" t="27860" r="13972" b="26112"/>
          <a:stretch/>
        </p:blipFill>
        <p:spPr>
          <a:xfrm rot="16200000">
            <a:off x="4204181" y="1824172"/>
            <a:ext cx="5715004" cy="436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107997" y="43552"/>
            <a:ext cx="4344459" cy="110799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6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u="sng" dirty="0"/>
          </a:p>
        </p:txBody>
      </p:sp>
      <p:sp>
        <p:nvSpPr>
          <p:cNvPr id="5" name="Rectangle 4"/>
          <p:cNvSpPr/>
          <p:nvPr/>
        </p:nvSpPr>
        <p:spPr>
          <a:xfrm>
            <a:off x="76200" y="-10148"/>
            <a:ext cx="4876800" cy="67403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আ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দুল ইসলাম</a:t>
            </a:r>
          </a:p>
          <a:p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)।</a:t>
            </a:r>
          </a:p>
          <a:p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ইন্ডেক্স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নং-২০৯৬০০৭।</a:t>
            </a:r>
            <a:endParaRPr lang="bn-BD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সূফিয়াবাদ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ব্রাহ্মণবাড়ীয়া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প্রশিক্ষন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),</a:t>
            </a:r>
          </a:p>
          <a:p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ব্যাচ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নং-১৫৬, </a:t>
            </a:r>
            <a:endParaRPr lang="bn-BD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বিএমটিটিআই,গাজিপুর,ঢাকা</a:t>
            </a:r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আইডি নং-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০২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মোবাইলঃ-০১৮১৪৮৬৮২৮৯ </a:t>
            </a:r>
          </a:p>
          <a:p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;-asadwl1986@gmail.com</a:t>
            </a:r>
            <a:endParaRPr lang="bn-BD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485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3"/>
    </mc:Choice>
    <mc:Fallback>
      <p:transition spd="slow" advTm="3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14" y="3779798"/>
            <a:ext cx="8055980" cy="1020802"/>
          </a:xfrm>
          <a:prstGeom prst="rect">
            <a:avLst/>
          </a:prstGeom>
        </p:spPr>
      </p:pic>
      <p:sp>
        <p:nvSpPr>
          <p:cNvPr id="11" name="Down Arrow Callout 10"/>
          <p:cNvSpPr/>
          <p:nvPr/>
        </p:nvSpPr>
        <p:spPr>
          <a:xfrm>
            <a:off x="2819400" y="2133600"/>
            <a:ext cx="3329688" cy="1262445"/>
          </a:xfrm>
          <a:prstGeom prst="downArrowCallout">
            <a:avLst>
              <a:gd name="adj1" fmla="val 25000"/>
              <a:gd name="adj2" fmla="val 21333"/>
              <a:gd name="adj3" fmla="val 26083"/>
              <a:gd name="adj4" fmla="val 63393"/>
            </a:avLst>
          </a:prstGeom>
          <a:solidFill>
            <a:schemeClr val="accent4">
              <a:lumMod val="40000"/>
              <a:lumOff val="60000"/>
              <a:alpha val="48000"/>
            </a:schemeClr>
          </a:solidFill>
          <a:ln w="60325" cmpd="dbl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57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9"/>
    </mc:Choice>
    <mc:Fallback>
      <p:transition spd="slow" advTm="3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295400"/>
            <a:ext cx="6477000" cy="8382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১৫+৭ = ২২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362200"/>
            <a:ext cx="6553200" cy="9144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13+5 = 18</a:t>
            </a:r>
            <a:endParaRPr lang="en-US" sz="4000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657600"/>
            <a:ext cx="6629400" cy="9144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উপরোক্ত রাশি দুইটি থেকে তোমরা কি  কিছু বুঝতে পারছ 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5105400"/>
            <a:ext cx="6629400" cy="9906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পাটিগণিতীয় রাশি ও আর একটি বীজগণিতীয় রাশি।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381000"/>
            <a:ext cx="3352800" cy="685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4"/>
    </mc:Choice>
    <mc:Fallback>
      <p:transition spd="slow" advTm="1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2590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এতদিন জেনে এসেছে যে যোগ করলে বেশি হয় কিন্তু এখন তোমরা শিখবে যোগ করলে কোন কোন ক্ষেত্রে কমেও যায়।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029200"/>
            <a:ext cx="8686800" cy="1447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পাটিগণিতীয় রাশির যোগ ও বীজগণিতীয় রাশির যোগের মধ্য এটাই অন্যতম পার্থক্য</a:t>
            </a:r>
            <a:r>
              <a:rPr lang="bn-BD" sz="3200" b="1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124200"/>
            <a:ext cx="8610600" cy="17526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 শ্রেণি পর্যন্ত তোমাদের এই সমস্যা গুলো ছিলো না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তোমাদের এই ধরনের সমস্যা নিয়েই কাজ করতে হবে।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99"/>
    </mc:Choice>
    <mc:Fallback>
      <p:transition spd="slow" advTm="11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85800"/>
            <a:ext cx="6781800" cy="1447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কিছু জানা বিষয় কে নতুন রূপে শিখি-</a:t>
            </a:r>
            <a:endParaRPr lang="en-US" sz="2800" dirty="0" smtClean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743200"/>
            <a:ext cx="1219200" cy="1143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4419600"/>
            <a:ext cx="1219200" cy="1066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1219200" y="2971800"/>
            <a:ext cx="838200" cy="8382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1066800" y="4572000"/>
            <a:ext cx="914400" cy="838200"/>
          </a:xfrm>
          <a:prstGeom prst="mathMinus">
            <a:avLst>
              <a:gd name="adj1" fmla="val 2748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2819400"/>
            <a:ext cx="3352800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 এটা কি চিহ্ন?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4419600"/>
            <a:ext cx="2514600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 বিয়োগ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2819400"/>
            <a:ext cx="2514600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 যোগ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4495800"/>
            <a:ext cx="3276600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 এটা কি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5"/>
    </mc:Choice>
    <mc:Fallback>
      <p:transition spd="slow" advTm="2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743200"/>
            <a:ext cx="1219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4419600"/>
            <a:ext cx="12192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1219200" y="2971800"/>
            <a:ext cx="838200" cy="838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1066800" y="4572000"/>
            <a:ext cx="914400" cy="838200"/>
          </a:xfrm>
          <a:prstGeom prst="mathMinus">
            <a:avLst>
              <a:gd name="adj1" fmla="val 27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2819400"/>
            <a:ext cx="5562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চিহ্নের নাম প্লাস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4495800"/>
            <a:ext cx="541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চিহ্নের নাম মাইনাস।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762000"/>
            <a:ext cx="7620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 বীজগণিতের ভাষায়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8"/>
    </mc:Choice>
    <mc:Fallback>
      <p:transition spd="slow" advTm="3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458200" cy="2438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তোমরা শুনলে অবাক হবে শুধুমাত্র এই দুটি চিহ্নের সাহায্যে যে সূত্র গঠিত হয় তা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সাড়া জীবন তোমাদের কাজে লাগবে।</a:t>
            </a:r>
            <a:endParaRPr lang="en-US" sz="3600" b="1" dirty="0" smtClean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657600"/>
            <a:ext cx="5715000" cy="1066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1143000" y="3657600"/>
            <a:ext cx="1295400" cy="914400"/>
          </a:xfrm>
          <a:prstGeom prst="mathPl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0" y="4038600"/>
            <a:ext cx="228600" cy="152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2590800" y="3657600"/>
            <a:ext cx="1295400" cy="914400"/>
          </a:xfrm>
          <a:prstGeom prst="mathPl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4114800" y="3810000"/>
            <a:ext cx="838200" cy="533400"/>
          </a:xfrm>
          <a:prstGeom prst="mathEqua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4876800" y="3657600"/>
            <a:ext cx="1295400" cy="914400"/>
          </a:xfrm>
          <a:prstGeom prst="mathPl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5181600"/>
            <a:ext cx="5715000" cy="106680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inus 10"/>
          <p:cNvSpPr/>
          <p:nvPr/>
        </p:nvSpPr>
        <p:spPr>
          <a:xfrm>
            <a:off x="1295400" y="5334000"/>
            <a:ext cx="914400" cy="838200"/>
          </a:xfrm>
          <a:prstGeom prst="mathMin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5638800"/>
            <a:ext cx="228600" cy="152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2438400" y="5334000"/>
            <a:ext cx="914400" cy="838200"/>
          </a:xfrm>
          <a:prstGeom prst="mathMin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 13"/>
          <p:cNvSpPr/>
          <p:nvPr/>
        </p:nvSpPr>
        <p:spPr>
          <a:xfrm>
            <a:off x="3429000" y="5410200"/>
            <a:ext cx="838200" cy="533400"/>
          </a:xfrm>
          <a:prstGeom prst="mathEqua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lus 14"/>
          <p:cNvSpPr/>
          <p:nvPr/>
        </p:nvSpPr>
        <p:spPr>
          <a:xfrm>
            <a:off x="4343400" y="5181600"/>
            <a:ext cx="1295400" cy="914400"/>
          </a:xfrm>
          <a:prstGeom prst="mathPl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59"/>
    </mc:Choice>
    <mc:Fallback>
      <p:transition spd="slow" advTm="3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762000"/>
            <a:ext cx="5715000" cy="1066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2133600" y="838200"/>
            <a:ext cx="1295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05200" y="1219200"/>
            <a:ext cx="2286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3886200" y="914400"/>
            <a:ext cx="914400" cy="8382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/>
          <p:cNvSpPr/>
          <p:nvPr/>
        </p:nvSpPr>
        <p:spPr>
          <a:xfrm>
            <a:off x="4800600" y="1066800"/>
            <a:ext cx="838200" cy="5334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Minus 6"/>
          <p:cNvSpPr/>
          <p:nvPr/>
        </p:nvSpPr>
        <p:spPr>
          <a:xfrm>
            <a:off x="5638800" y="914400"/>
            <a:ext cx="914400" cy="8382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505200"/>
            <a:ext cx="8458200" cy="3048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সূত্র- প্লাস গুন প্লাস সমান প্লাস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সূত্র-মাইনাস গুন মাইনাস সমান প্লাস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 সূত্র-প্লাস গুন মাইনাস সমান মাইনাস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৪র্থ সুত্র-মাইনাস গুন প্লাস সমান মাইনাস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2209800"/>
            <a:ext cx="5715000" cy="1066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76600" y="2590800"/>
            <a:ext cx="2286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qual 12"/>
          <p:cNvSpPr/>
          <p:nvPr/>
        </p:nvSpPr>
        <p:spPr>
          <a:xfrm>
            <a:off x="4724400" y="2362200"/>
            <a:ext cx="838200" cy="5334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Minus 13"/>
          <p:cNvSpPr/>
          <p:nvPr/>
        </p:nvSpPr>
        <p:spPr>
          <a:xfrm>
            <a:off x="5638800" y="2209800"/>
            <a:ext cx="914400" cy="8382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3505200" y="2209800"/>
            <a:ext cx="1295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2286000" y="2286000"/>
            <a:ext cx="914400" cy="8382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70"/>
    </mc:Choice>
    <mc:Fallback>
      <p:transition spd="slow" advTm="3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5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6|2.7|8.6|2.6|1.4|7.8|1.4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0.9|1.1|0.8|0.9|0.9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0.9|1.5|2|5.5|0.9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7|0.7|0.7|0.8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379</Words>
  <Application>Microsoft Office PowerPoint</Application>
  <PresentationFormat>On-screen Show (4:3)</PresentationFormat>
  <Paragraphs>103</Paragraphs>
  <Slides>17</Slides>
  <Notes>0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Hatiya</dc:creator>
  <cp:lastModifiedBy>ASUS-PC</cp:lastModifiedBy>
  <cp:revision>387</cp:revision>
  <dcterms:created xsi:type="dcterms:W3CDTF">2006-08-16T00:00:00Z</dcterms:created>
  <dcterms:modified xsi:type="dcterms:W3CDTF">2020-06-19T07:21:10Z</dcterms:modified>
</cp:coreProperties>
</file>