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61" r:id="rId4"/>
    <p:sldId id="264" r:id="rId5"/>
    <p:sldId id="271" r:id="rId6"/>
    <p:sldId id="283" r:id="rId7"/>
    <p:sldId id="266" r:id="rId8"/>
    <p:sldId id="267" r:id="rId9"/>
    <p:sldId id="270" r:id="rId10"/>
    <p:sldId id="272" r:id="rId11"/>
    <p:sldId id="273" r:id="rId12"/>
    <p:sldId id="285" r:id="rId13"/>
    <p:sldId id="276" r:id="rId14"/>
    <p:sldId id="274" r:id="rId15"/>
    <p:sldId id="279" r:id="rId16"/>
    <p:sldId id="277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5ED074"/>
    <a:srgbClr val="61337D"/>
    <a:srgbClr val="6600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44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9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4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03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34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14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59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01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2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5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7063-0DE7-46CE-BB28-373347B68A9E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E709-D77C-407B-A5A4-3CA80A897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30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chemeClr val="tx1">
                <a:alpha val="98824"/>
              </a:schemeClr>
            </a:solidFill>
            <a:prstDash val="lg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"/>
            <a:ext cx="72009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0600" y="3810000"/>
            <a:ext cx="7239000" cy="2667000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20941164"/>
                <a:gd name="adj2" fmla="val 65653"/>
              </a:avLst>
            </a:prstTxWarp>
            <a:spAutoFit/>
          </a:bodyPr>
          <a:lstStyle/>
          <a:p>
            <a:r>
              <a:rPr lang="bn-I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সকলকে  শুভেচ্ছা 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8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ipple/>
        <p:sndAc>
          <p:stSnd>
            <p:snd r:embed="rId4" name="applause.wav"/>
          </p:stSnd>
        </p:sndAc>
      </p:transition>
    </mc:Choice>
    <mc:Fallback>
      <p:transition spd="med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38200"/>
            <a:ext cx="8084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 এ কাঁঠাল – ছায়ায়; 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 হবো – কিশোরীর ঘুঙুর  রহিবে  লাল পায়,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দিন কেটে যাবে কলমির গন্ধভরা জলে ভেসে ভেসে;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038600"/>
            <a:ext cx="2079914" cy="24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4114800"/>
            <a:ext cx="1828800" cy="234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989"/>
          <a:stretch/>
        </p:blipFill>
        <p:spPr>
          <a:xfrm>
            <a:off x="4648200" y="4038600"/>
            <a:ext cx="1870364" cy="24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840" t="-2497" r="15641" b="2497"/>
          <a:stretch/>
        </p:blipFill>
        <p:spPr>
          <a:xfrm rot="5400000">
            <a:off x="-571501" y="3619501"/>
            <a:ext cx="373380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0995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 এক  লক্ষ্মীপেঁচা  ডাকিতেছে  শিমুলের  ডালে ;</a:t>
            </a:r>
            <a:endParaRPr lang="bn-BD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 খইয়ের  ধান  ছড়াতেছে  শিশু  এক উঠানের  ঘাসে ; </a:t>
            </a:r>
            <a:endParaRPr lang="bn-BD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রূপসার ঘোলা জলে হয়তো  কিশোর  এক সাদা  ছেঁড়া পালে </a:t>
            </a:r>
            <a:endParaRPr lang="bn-BD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ডিঙা বায় ; রাঙা মেঘ সাঁতরায়ে অন্ধকারে  আসিতেছে নীড়ে</a:t>
            </a:r>
            <a:endParaRPr lang="bn-BD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দেখিবে  ধবল  বক ; আমারেই  পাবে  তুমি  ইহাদের  ভিড়ে।</a:t>
            </a:r>
          </a:p>
          <a:p>
            <a:endParaRPr lang="bn-IN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572000"/>
            <a:ext cx="2590800" cy="1965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495800"/>
            <a:ext cx="2743200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495800"/>
            <a:ext cx="2286000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81413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457200"/>
            <a:ext cx="4343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একটি  ভিডিও  দেখি 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2876716"/>
              </p:ext>
            </p:extLst>
          </p:nvPr>
        </p:nvGraphicFramePr>
        <p:xfrm>
          <a:off x="4267200" y="1524000"/>
          <a:ext cx="914400" cy="771525"/>
        </p:xfrm>
        <a:graphic>
          <a:graphicData uri="http://schemas.openxmlformats.org/presentationml/2006/ole">
            <p:oleObj spid="_x0000_s1038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743200"/>
            <a:ext cx="8534400" cy="381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8344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"/>
            <a:ext cx="2899839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 শব্দ গুলো খুঁজে বের কর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335143"/>
            <a:ext cx="6934200" cy="398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794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65532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শব্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দগুলোর</a:t>
            </a:r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অর্থ জেনে নেই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শঙ্খচিল ---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505200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ঘুঙুর-----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334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লক্ষ্মীপেঁচা--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124200"/>
            <a:ext cx="225736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4800600"/>
            <a:ext cx="218116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851951" y="1826544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--সাদা চিল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581400"/>
            <a:ext cx="187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-</a:t>
            </a:r>
            <a:r>
              <a:rPr lang="bn-IN" sz="3600" dirty="0" smtClean="0"/>
              <a:t>--নূপুর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334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--</a:t>
            </a:r>
            <a:r>
              <a:rPr lang="bn-IN" sz="3200" dirty="0" smtClean="0"/>
              <a:t>সুলক্ষ্মণযুক্ত পেঁচা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143000"/>
            <a:ext cx="2438399" cy="181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1616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457200"/>
            <a:ext cx="6248400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/>
              <a:t>   </a:t>
            </a:r>
            <a:r>
              <a:rPr lang="bn-IN" sz="3600" dirty="0" smtClean="0"/>
              <a:t>শব্দ</a:t>
            </a:r>
            <a:r>
              <a:rPr lang="bn-BD" sz="3600" dirty="0" smtClean="0"/>
              <a:t>গুলোর</a:t>
            </a:r>
            <a:r>
              <a:rPr lang="bn-IN" sz="3600" dirty="0" smtClean="0"/>
              <a:t> </a:t>
            </a:r>
            <a:r>
              <a:rPr lang="bn-IN" sz="3600" dirty="0"/>
              <a:t>অর্থ জেনে নেই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51391" y="1893957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ডিঙা--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8261" y="3407566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নীড়ে--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7231" y="5064488"/>
            <a:ext cx="14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জলাঙ্গী-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6856" y="1737441"/>
            <a:ext cx="194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4000" dirty="0" smtClean="0"/>
              <a:t>ছোট নৌকা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407566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পাখির বাসায়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5064488"/>
            <a:ext cx="320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জল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অঙ্গে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260" y="3081984"/>
            <a:ext cx="2780067" cy="149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724400"/>
            <a:ext cx="281470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260" y="1524000"/>
            <a:ext cx="278006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8215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11" grpId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2202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দলগত  কাজ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200400"/>
            <a:ext cx="791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 দাশ  সম্পর্কে  ৫ টি  বাক্য লিখ 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800600"/>
            <a:ext cx="75712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‘খ’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 সৌন্দর্যের  কয়েকটি  উদাহরণ  লিখ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371600"/>
            <a:ext cx="3418609" cy="1743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86242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381000"/>
            <a:ext cx="2514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মূ</a:t>
            </a:r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ল্যায়ন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‘আবার আসিব  ফিরে’ কবিতাটি  কোন কাব্যগ্রন্থ  থেকে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নেয়া হয়েছে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শব্দের অর্থ  কি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ধানসিঁড়ি  শব্দটিকে  কবিতায়  কিসের  নাম হিসে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ব্যবহার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 হয়েছে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896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524000"/>
            <a:ext cx="3886200" cy="2315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"/>
            <a:ext cx="3429000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বাড়ির  কাজ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95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 সুন্দর দিকগুলো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ভাষায়  লিখ 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117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33400"/>
            <a:ext cx="6255327" cy="21336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সকলকে  ধন্যবাদ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85"/>
          <a:stretch/>
        </p:blipFill>
        <p:spPr>
          <a:xfrm>
            <a:off x="242454" y="2438401"/>
            <a:ext cx="8756073" cy="4128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667000"/>
            <a:ext cx="493574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73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মাদ্রাসা, 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IN" sz="5400" b="1" dirty="0" smtClean="0">
                <a:ln>
                  <a:solidFill>
                    <a:srgbClr val="C00000"/>
                  </a:solidFill>
                </a:ln>
              </a:rPr>
              <a:t> </a:t>
            </a:r>
            <a:endParaRPr lang="en-US" sz="54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70935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কবিতাঃ আবার আসিব ফিরে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কবিঃজীবনানন্দ দাশ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endParaRPr lang="bn-IN" dirty="0"/>
          </a:p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28600"/>
            <a:ext cx="1600200" cy="206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228600" y="228600"/>
            <a:ext cx="1676400" cy="204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1738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87630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দেখি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007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28600"/>
            <a:ext cx="404326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416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জীবনানন্দ দাশ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99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3936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609600"/>
            <a:ext cx="4114800" cy="15240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852" y="2819400"/>
            <a:ext cx="8723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 কবি  জীবনানন্দ  দাশ  সম্পর্কে  জানবে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 কঠিন শব্দের  অর্থ জানবে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 জন্মভূমিকে  ভা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  কেন  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 ব্যাখ্যা  করতে  পারবে </a:t>
            </a:r>
            <a:r>
              <a:rPr lang="bn-IN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36579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33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799" y="1560731"/>
            <a:ext cx="2286001" cy="2554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1200" y="1371600"/>
            <a:ext cx="237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১৮৯৯ সালে জন্ম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 জেলায়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86000"/>
            <a:ext cx="297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এম এ ডিগ্রি লাভ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657600"/>
            <a:ext cx="3072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অধ্যাপক  ও সাংবাদিক</a:t>
            </a:r>
          </a:p>
          <a:p>
            <a:r>
              <a:rPr lang="bn-IN" sz="2400" dirty="0" smtClean="0"/>
              <a:t>         ছিলেন </a:t>
            </a:r>
            <a:endParaRPr lang="en-US" sz="24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4267200" y="4172734"/>
            <a:ext cx="353284" cy="932665"/>
          </a:xfrm>
          <a:prstGeom prst="downArrow">
            <a:avLst>
              <a:gd name="adj1" fmla="val 78516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579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প্রকৃতিপ্রেমী কবি ছিলেন </a:t>
            </a:r>
            <a:endParaRPr lang="en-US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038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গল্প উপন্যাস ও প্রবন্ধ</a:t>
            </a:r>
          </a:p>
          <a:p>
            <a:r>
              <a:rPr lang="bn-IN" sz="2400" dirty="0" smtClean="0"/>
              <a:t>    রচনা করেন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895600"/>
            <a:ext cx="2774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 </a:t>
            </a:r>
            <a:r>
              <a:rPr lang="bn-BD" sz="2400" dirty="0" smtClean="0"/>
              <a:t>  </a:t>
            </a:r>
            <a:r>
              <a:rPr lang="bn-IN" sz="2400" dirty="0" smtClean="0"/>
              <a:t>নদী মাঠ ফসলের</a:t>
            </a:r>
          </a:p>
          <a:p>
            <a:r>
              <a:rPr lang="bn-IN" sz="2400" dirty="0" smtClean="0"/>
              <a:t>খেত</a:t>
            </a:r>
            <a:r>
              <a:rPr lang="en-US" sz="2400" dirty="0" smtClean="0"/>
              <a:t> </a:t>
            </a:r>
            <a:r>
              <a:rPr lang="bn-IN" sz="2400" dirty="0" smtClean="0"/>
              <a:t>ভা</a:t>
            </a:r>
            <a:r>
              <a:rPr lang="en-US" sz="2400" dirty="0" err="1" smtClean="0"/>
              <a:t>লো</a:t>
            </a:r>
            <a:r>
              <a:rPr lang="bn-IN" sz="2400" dirty="0" smtClean="0"/>
              <a:t>বাসতেন। 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1524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১৯৫৪ সালে মৃ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করেন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105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</a:t>
            </a:r>
            <a:r>
              <a:rPr lang="bn-IN" sz="2800" dirty="0" smtClean="0"/>
              <a:t>কবিতাটি  ‘রূপসী বাংলা’ কাব্য থেকে নেয়া হয়েছে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97221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4" grpId="0"/>
      <p:bldP spid="20" grpId="0"/>
      <p:bldP spid="21" grpId="0"/>
      <p:bldP spid="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8763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 </a:t>
            </a:r>
            <a:r>
              <a:rPr lang="bn-IN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655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564"/>
            <a:ext cx="9240982" cy="6899564"/>
          </a:xfrm>
          <a:prstGeom prst="frame">
            <a:avLst>
              <a:gd name="adj1" fmla="val 3409"/>
            </a:avLst>
          </a:prstGeom>
          <a:solidFill>
            <a:srgbClr val="00B050"/>
          </a:solidFill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599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   আবার আসিব ফিরে</a:t>
            </a: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জীবনানন্দ  দাশ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382000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আবার আসিব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ফিরে ধানসিঁড়িটির তীরে– এই বাংলায়</a:t>
            </a:r>
          </a:p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হয়তো মানুষ নয় – হয়তো বা শঙ্খচিল শালিকের বেশে; </a:t>
            </a:r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 ভোরের কাক হয়ে  এই কার্তিকের নবান্নের দেশে </a:t>
            </a:r>
          </a:p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b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Content related files\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590799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0" b="-243"/>
          <a:stretch/>
        </p:blipFill>
        <p:spPr>
          <a:xfrm rot="10800000">
            <a:off x="3657599" y="4343400"/>
            <a:ext cx="1981199" cy="2155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343400"/>
            <a:ext cx="2514600" cy="2088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9912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400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134</cp:revision>
  <dcterms:created xsi:type="dcterms:W3CDTF">2015-03-29T01:14:49Z</dcterms:created>
  <dcterms:modified xsi:type="dcterms:W3CDTF">2020-10-08T15:40:03Z</dcterms:modified>
</cp:coreProperties>
</file>