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4" r:id="rId2"/>
    <p:sldId id="313" r:id="rId3"/>
    <p:sldId id="273" r:id="rId4"/>
    <p:sldId id="297" r:id="rId5"/>
    <p:sldId id="300" r:id="rId6"/>
    <p:sldId id="301" r:id="rId7"/>
    <p:sldId id="298" r:id="rId8"/>
    <p:sldId id="302" r:id="rId9"/>
    <p:sldId id="303" r:id="rId10"/>
    <p:sldId id="304" r:id="rId11"/>
    <p:sldId id="312" r:id="rId12"/>
    <p:sldId id="306" r:id="rId13"/>
    <p:sldId id="309" r:id="rId14"/>
    <p:sldId id="288" r:id="rId15"/>
    <p:sldId id="310" r:id="rId16"/>
    <p:sldId id="311" r:id="rId17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FFCCCC"/>
    <a:srgbClr val="FF5050"/>
    <a:srgbClr val="CC3300"/>
    <a:srgbClr val="9F2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9" autoAdjust="0"/>
    <p:restoredTop sz="94660"/>
  </p:normalViewPr>
  <p:slideViewPr>
    <p:cSldViewPr>
      <p:cViewPr varScale="1">
        <p:scale>
          <a:sx n="67" d="100"/>
          <a:sy n="67" d="100"/>
        </p:scale>
        <p:origin x="720" y="66"/>
      </p:cViewPr>
      <p:guideLst>
        <p:guide orient="horz" pos="2448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C381-9FF4-4A0F-9F91-0E8FA7FE4CAD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BDAA9-E2F6-40C4-98FD-57B7FFEE4C05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বাংলাদেশের মানুষের জন্য গণতন্ত্র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2F8FE8B-7F4C-42A0-A94F-8896A4ABADD4}" type="parTrans" cxnId="{FB7971FB-DB3A-440A-8817-84B323F67A84}">
      <dgm:prSet/>
      <dgm:spPr/>
      <dgm:t>
        <a:bodyPr/>
        <a:lstStyle/>
        <a:p>
          <a:endParaRPr lang="en-US"/>
        </a:p>
      </dgm:t>
    </dgm:pt>
    <dgm:pt modelId="{3E3FC2DA-BBDA-4FC0-BFCC-756DA3E2E43C}" type="sibTrans" cxnId="{FB7971FB-DB3A-440A-8817-84B323F67A8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9B8F301-A351-4C25-9281-C5ECE4EE9B17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মানবাধিকার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A7B0435-4989-4CD9-A743-C3C9C35199BF}" type="parTrans" cxnId="{EF2D74D5-C2B2-4A67-A449-F90FD1CD7AA6}">
      <dgm:prSet/>
      <dgm:spPr/>
      <dgm:t>
        <a:bodyPr/>
        <a:lstStyle/>
        <a:p>
          <a:endParaRPr lang="en-US"/>
        </a:p>
      </dgm:t>
    </dgm:pt>
    <dgm:pt modelId="{7BF6B03A-0112-486A-BD2A-5A45D29F31AF}" type="sibTrans" cxnId="{EF2D74D5-C2B2-4A67-A449-F90FD1CD7AA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E358DD9A-9941-4EF2-8C85-C13C89B2B129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স্বচ্ছতা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B89A97D4-65BD-4E23-822F-2BE13D7CCFFF}" type="parTrans" cxnId="{06130277-4F9B-40F9-82F7-4004DB8186C3}">
      <dgm:prSet/>
      <dgm:spPr/>
      <dgm:t>
        <a:bodyPr/>
        <a:lstStyle/>
        <a:p>
          <a:endParaRPr lang="en-US"/>
        </a:p>
      </dgm:t>
    </dgm:pt>
    <dgm:pt modelId="{E2464055-066C-4124-B9B3-1DD7F75393F2}" type="sibTrans" cxnId="{06130277-4F9B-40F9-82F7-4004DB8186C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FEABE99-DF75-4FC4-8443-72690F402B55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দায়বদ্ধতা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213A5C-A70C-4449-8FE5-68738FFA0EA6}" type="parTrans" cxnId="{81D04BE0-DBFE-4FDF-B27D-4DD51414A755}">
      <dgm:prSet/>
      <dgm:spPr/>
      <dgm:t>
        <a:bodyPr/>
        <a:lstStyle/>
        <a:p>
          <a:endParaRPr lang="en-US"/>
        </a:p>
      </dgm:t>
    </dgm:pt>
    <dgm:pt modelId="{64BCC1C0-DFE8-431C-8652-5A90062E12C4}" type="sibTrans" cxnId="{81D04BE0-DBFE-4FDF-B27D-4DD51414A75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547C8EC-5D5E-43F7-A991-60D2C9D4A295}">
      <dgm:prSet phldrT="[Text]"/>
      <dgm:spPr>
        <a:solidFill>
          <a:srgbClr val="CC3300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সুবিচার নিশ্চিতকরণ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A105D7D-4662-43BC-9CA5-F58988430D03}" type="parTrans" cxnId="{DF91AABA-C7B0-4542-913D-8D99C959D0AE}">
      <dgm:prSet/>
      <dgm:spPr/>
      <dgm:t>
        <a:bodyPr/>
        <a:lstStyle/>
        <a:p>
          <a:endParaRPr lang="en-US"/>
        </a:p>
      </dgm:t>
    </dgm:pt>
    <dgm:pt modelId="{10333197-3FF6-4C5B-AB18-9006462D0916}" type="sibTrans" cxnId="{DF91AABA-C7B0-4542-913D-8D99C959D0A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D61323C-8905-4794-9982-412D4E905383}" type="pres">
      <dgm:prSet presAssocID="{4387C381-9FF4-4A0F-9F91-0E8FA7FE4CA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89A71C-0670-4FA5-87D8-09527FE6E74E}" type="pres">
      <dgm:prSet presAssocID="{9C9BDAA9-E2F6-40C4-98FD-57B7FFEE4C0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4F8A-570F-4F58-A91B-560E3CE69B67}" type="pres">
      <dgm:prSet presAssocID="{3E3FC2DA-BBDA-4FC0-BFCC-756DA3E2E43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B3E2471-0D01-4EFB-BE98-70FD68F8B85C}" type="pres">
      <dgm:prSet presAssocID="{3E3FC2DA-BBDA-4FC0-BFCC-756DA3E2E43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3EF108C-078E-4E8B-AD67-D763515E93B9}" type="pres">
      <dgm:prSet presAssocID="{E9B8F301-A351-4C25-9281-C5ECE4EE9B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B7A5B-82D4-41F8-BE20-AA3C0586EF57}" type="pres">
      <dgm:prSet presAssocID="{7BF6B03A-0112-486A-BD2A-5A45D29F31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70448F3-25BF-4A9B-9774-65F6EFE04857}" type="pres">
      <dgm:prSet presAssocID="{7BF6B03A-0112-486A-BD2A-5A45D29F31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919A9D8-F5AA-454C-B674-4DDD299F1494}" type="pres">
      <dgm:prSet presAssocID="{E358DD9A-9941-4EF2-8C85-C13C89B2B1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92608-FBDC-48BB-B448-371E0F6EE2E0}" type="pres">
      <dgm:prSet presAssocID="{E2464055-066C-4124-B9B3-1DD7F75393F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4D633D7-7543-457F-BE14-C765D4836D6C}" type="pres">
      <dgm:prSet presAssocID="{E2464055-066C-4124-B9B3-1DD7F75393F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67B42F-5143-40E7-8DE2-8BFBF5A303F5}" type="pres">
      <dgm:prSet presAssocID="{AFEABE99-DF75-4FC4-8443-72690F402B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68821-9B97-4DF5-9CD9-D3E5204EDBF9}" type="pres">
      <dgm:prSet presAssocID="{64BCC1C0-DFE8-431C-8652-5A90062E12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1E94EEE-2237-414B-8195-E1CC9AFE0C36}" type="pres">
      <dgm:prSet presAssocID="{64BCC1C0-DFE8-431C-8652-5A90062E12C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07FE9AE-45F8-45CE-97A2-C5994357A4E7}" type="pres">
      <dgm:prSet presAssocID="{D547C8EC-5D5E-43F7-A991-60D2C9D4A29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1EB38-841F-4153-8289-67ACDE248147}" type="pres">
      <dgm:prSet presAssocID="{10333197-3FF6-4C5B-AB18-9006462D091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A2DCB4F-D749-45F4-9797-A09530848ED8}" type="pres">
      <dgm:prSet presAssocID="{10333197-3FF6-4C5B-AB18-9006462D091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1D04BE0-DBFE-4FDF-B27D-4DD51414A755}" srcId="{4387C381-9FF4-4A0F-9F91-0E8FA7FE4CAD}" destId="{AFEABE99-DF75-4FC4-8443-72690F402B55}" srcOrd="3" destOrd="0" parTransId="{99213A5C-A70C-4449-8FE5-68738FFA0EA6}" sibTransId="{64BCC1C0-DFE8-431C-8652-5A90062E12C4}"/>
    <dgm:cxn modelId="{41FB259A-3B14-40CB-BD67-EB51873E76FE}" type="presOf" srcId="{E2464055-066C-4124-B9B3-1DD7F75393F2}" destId="{D4D633D7-7543-457F-BE14-C765D4836D6C}" srcOrd="1" destOrd="0" presId="urn:microsoft.com/office/officeart/2005/8/layout/cycle2"/>
    <dgm:cxn modelId="{7036FF4E-1ADE-4557-A630-40838329B55B}" type="presOf" srcId="{3E3FC2DA-BBDA-4FC0-BFCC-756DA3E2E43C}" destId="{0B3E2471-0D01-4EFB-BE98-70FD68F8B85C}" srcOrd="1" destOrd="0" presId="urn:microsoft.com/office/officeart/2005/8/layout/cycle2"/>
    <dgm:cxn modelId="{FB7971FB-DB3A-440A-8817-84B323F67A84}" srcId="{4387C381-9FF4-4A0F-9F91-0E8FA7FE4CAD}" destId="{9C9BDAA9-E2F6-40C4-98FD-57B7FFEE4C05}" srcOrd="0" destOrd="0" parTransId="{B2F8FE8B-7F4C-42A0-A94F-8896A4ABADD4}" sibTransId="{3E3FC2DA-BBDA-4FC0-BFCC-756DA3E2E43C}"/>
    <dgm:cxn modelId="{363D8D5C-4AD1-48CE-9CC7-B8FA00D51C1F}" type="presOf" srcId="{AFEABE99-DF75-4FC4-8443-72690F402B55}" destId="{0267B42F-5143-40E7-8DE2-8BFBF5A303F5}" srcOrd="0" destOrd="0" presId="urn:microsoft.com/office/officeart/2005/8/layout/cycle2"/>
    <dgm:cxn modelId="{6CCCCC4F-29E7-45D9-BB38-35C9597FF0F7}" type="presOf" srcId="{9C9BDAA9-E2F6-40C4-98FD-57B7FFEE4C05}" destId="{F589A71C-0670-4FA5-87D8-09527FE6E74E}" srcOrd="0" destOrd="0" presId="urn:microsoft.com/office/officeart/2005/8/layout/cycle2"/>
    <dgm:cxn modelId="{EF2D74D5-C2B2-4A67-A449-F90FD1CD7AA6}" srcId="{4387C381-9FF4-4A0F-9F91-0E8FA7FE4CAD}" destId="{E9B8F301-A351-4C25-9281-C5ECE4EE9B17}" srcOrd="1" destOrd="0" parTransId="{CA7B0435-4989-4CD9-A743-C3C9C35199BF}" sibTransId="{7BF6B03A-0112-486A-BD2A-5A45D29F31AF}"/>
    <dgm:cxn modelId="{E64C7BA1-5BD0-412F-B71B-E52EE1EC8A3D}" type="presOf" srcId="{64BCC1C0-DFE8-431C-8652-5A90062E12C4}" destId="{61E94EEE-2237-414B-8195-E1CC9AFE0C36}" srcOrd="1" destOrd="0" presId="urn:microsoft.com/office/officeart/2005/8/layout/cycle2"/>
    <dgm:cxn modelId="{97E96DF9-EF26-4F94-9B01-11321FE484CA}" type="presOf" srcId="{64BCC1C0-DFE8-431C-8652-5A90062E12C4}" destId="{9BA68821-9B97-4DF5-9CD9-D3E5204EDBF9}" srcOrd="0" destOrd="0" presId="urn:microsoft.com/office/officeart/2005/8/layout/cycle2"/>
    <dgm:cxn modelId="{06130277-4F9B-40F9-82F7-4004DB8186C3}" srcId="{4387C381-9FF4-4A0F-9F91-0E8FA7FE4CAD}" destId="{E358DD9A-9941-4EF2-8C85-C13C89B2B129}" srcOrd="2" destOrd="0" parTransId="{B89A97D4-65BD-4E23-822F-2BE13D7CCFFF}" sibTransId="{E2464055-066C-4124-B9B3-1DD7F75393F2}"/>
    <dgm:cxn modelId="{793CEA33-F97E-41A0-826B-532A98ABF707}" type="presOf" srcId="{E9B8F301-A351-4C25-9281-C5ECE4EE9B17}" destId="{93EF108C-078E-4E8B-AD67-D763515E93B9}" srcOrd="0" destOrd="0" presId="urn:microsoft.com/office/officeart/2005/8/layout/cycle2"/>
    <dgm:cxn modelId="{DE44EEEA-9848-4F69-A6E9-B0EAB95990BD}" type="presOf" srcId="{10333197-3FF6-4C5B-AB18-9006462D0916}" destId="{6A2DCB4F-D749-45F4-9797-A09530848ED8}" srcOrd="1" destOrd="0" presId="urn:microsoft.com/office/officeart/2005/8/layout/cycle2"/>
    <dgm:cxn modelId="{DF91AABA-C7B0-4542-913D-8D99C959D0AE}" srcId="{4387C381-9FF4-4A0F-9F91-0E8FA7FE4CAD}" destId="{D547C8EC-5D5E-43F7-A991-60D2C9D4A295}" srcOrd="4" destOrd="0" parTransId="{1A105D7D-4662-43BC-9CA5-F58988430D03}" sibTransId="{10333197-3FF6-4C5B-AB18-9006462D0916}"/>
    <dgm:cxn modelId="{71F1C184-9A92-4CD9-B7DF-DD1AB70ED340}" type="presOf" srcId="{3E3FC2DA-BBDA-4FC0-BFCC-756DA3E2E43C}" destId="{62F84F8A-570F-4F58-A91B-560E3CE69B67}" srcOrd="0" destOrd="0" presId="urn:microsoft.com/office/officeart/2005/8/layout/cycle2"/>
    <dgm:cxn modelId="{70453061-8DB9-4158-9FD9-B96C60E73F27}" type="presOf" srcId="{10333197-3FF6-4C5B-AB18-9006462D0916}" destId="{4BC1EB38-841F-4153-8289-67ACDE248147}" srcOrd="0" destOrd="0" presId="urn:microsoft.com/office/officeart/2005/8/layout/cycle2"/>
    <dgm:cxn modelId="{B77FCE16-A098-4505-8E4D-29624DF6FFA0}" type="presOf" srcId="{D547C8EC-5D5E-43F7-A991-60D2C9D4A295}" destId="{307FE9AE-45F8-45CE-97A2-C5994357A4E7}" srcOrd="0" destOrd="0" presId="urn:microsoft.com/office/officeart/2005/8/layout/cycle2"/>
    <dgm:cxn modelId="{E26A0588-E629-4C08-99BA-60A67AED9C72}" type="presOf" srcId="{4387C381-9FF4-4A0F-9F91-0E8FA7FE4CAD}" destId="{7D61323C-8905-4794-9982-412D4E905383}" srcOrd="0" destOrd="0" presId="urn:microsoft.com/office/officeart/2005/8/layout/cycle2"/>
    <dgm:cxn modelId="{1BE8AE8D-6CB4-44F7-847A-D4A17C823E1B}" type="presOf" srcId="{7BF6B03A-0112-486A-BD2A-5A45D29F31AF}" destId="{F3CB7A5B-82D4-41F8-BE20-AA3C0586EF57}" srcOrd="0" destOrd="0" presId="urn:microsoft.com/office/officeart/2005/8/layout/cycle2"/>
    <dgm:cxn modelId="{FC94FDCC-47BB-4F8E-9F11-650DF2B7189C}" type="presOf" srcId="{E358DD9A-9941-4EF2-8C85-C13C89B2B129}" destId="{6919A9D8-F5AA-454C-B674-4DDD299F1494}" srcOrd="0" destOrd="0" presId="urn:microsoft.com/office/officeart/2005/8/layout/cycle2"/>
    <dgm:cxn modelId="{2B62E492-05E4-480F-841C-C5D158FCA142}" type="presOf" srcId="{7BF6B03A-0112-486A-BD2A-5A45D29F31AF}" destId="{070448F3-25BF-4A9B-9774-65F6EFE04857}" srcOrd="1" destOrd="0" presId="urn:microsoft.com/office/officeart/2005/8/layout/cycle2"/>
    <dgm:cxn modelId="{0304B9CD-2A98-4BEF-83DD-1B728C61EEAB}" type="presOf" srcId="{E2464055-066C-4124-B9B3-1DD7F75393F2}" destId="{10B92608-FBDC-48BB-B448-371E0F6EE2E0}" srcOrd="0" destOrd="0" presId="urn:microsoft.com/office/officeart/2005/8/layout/cycle2"/>
    <dgm:cxn modelId="{0247C16D-BF8E-46F4-9666-9CD227910BE9}" type="presParOf" srcId="{7D61323C-8905-4794-9982-412D4E905383}" destId="{F589A71C-0670-4FA5-87D8-09527FE6E74E}" srcOrd="0" destOrd="0" presId="urn:microsoft.com/office/officeart/2005/8/layout/cycle2"/>
    <dgm:cxn modelId="{2125F13D-B3F6-4C47-8A87-8C5C75E4A3C4}" type="presParOf" srcId="{7D61323C-8905-4794-9982-412D4E905383}" destId="{62F84F8A-570F-4F58-A91B-560E3CE69B67}" srcOrd="1" destOrd="0" presId="urn:microsoft.com/office/officeart/2005/8/layout/cycle2"/>
    <dgm:cxn modelId="{F3EDF47F-5C4F-4F02-B3CD-A58A614C0F95}" type="presParOf" srcId="{62F84F8A-570F-4F58-A91B-560E3CE69B67}" destId="{0B3E2471-0D01-4EFB-BE98-70FD68F8B85C}" srcOrd="0" destOrd="0" presId="urn:microsoft.com/office/officeart/2005/8/layout/cycle2"/>
    <dgm:cxn modelId="{C23050D8-97F0-4709-AB9C-DC47EF2EF33B}" type="presParOf" srcId="{7D61323C-8905-4794-9982-412D4E905383}" destId="{93EF108C-078E-4E8B-AD67-D763515E93B9}" srcOrd="2" destOrd="0" presId="urn:microsoft.com/office/officeart/2005/8/layout/cycle2"/>
    <dgm:cxn modelId="{54A3D63A-B8B8-4368-BE93-6A41E7FE7BE3}" type="presParOf" srcId="{7D61323C-8905-4794-9982-412D4E905383}" destId="{F3CB7A5B-82D4-41F8-BE20-AA3C0586EF57}" srcOrd="3" destOrd="0" presId="urn:microsoft.com/office/officeart/2005/8/layout/cycle2"/>
    <dgm:cxn modelId="{BCE11A9E-08E0-4490-86D8-8D5B04A6AD51}" type="presParOf" srcId="{F3CB7A5B-82D4-41F8-BE20-AA3C0586EF57}" destId="{070448F3-25BF-4A9B-9774-65F6EFE04857}" srcOrd="0" destOrd="0" presId="urn:microsoft.com/office/officeart/2005/8/layout/cycle2"/>
    <dgm:cxn modelId="{39EF0A6D-4966-421B-9173-9A892339FDB6}" type="presParOf" srcId="{7D61323C-8905-4794-9982-412D4E905383}" destId="{6919A9D8-F5AA-454C-B674-4DDD299F1494}" srcOrd="4" destOrd="0" presId="urn:microsoft.com/office/officeart/2005/8/layout/cycle2"/>
    <dgm:cxn modelId="{16A62012-D85B-408C-8A51-B67E1874CB36}" type="presParOf" srcId="{7D61323C-8905-4794-9982-412D4E905383}" destId="{10B92608-FBDC-48BB-B448-371E0F6EE2E0}" srcOrd="5" destOrd="0" presId="urn:microsoft.com/office/officeart/2005/8/layout/cycle2"/>
    <dgm:cxn modelId="{E36E72C6-035A-43BB-8C76-98E869D8BC6B}" type="presParOf" srcId="{10B92608-FBDC-48BB-B448-371E0F6EE2E0}" destId="{D4D633D7-7543-457F-BE14-C765D4836D6C}" srcOrd="0" destOrd="0" presId="urn:microsoft.com/office/officeart/2005/8/layout/cycle2"/>
    <dgm:cxn modelId="{A3B9E86A-7913-4D0F-B244-C35FF46C28DD}" type="presParOf" srcId="{7D61323C-8905-4794-9982-412D4E905383}" destId="{0267B42F-5143-40E7-8DE2-8BFBF5A303F5}" srcOrd="6" destOrd="0" presId="urn:microsoft.com/office/officeart/2005/8/layout/cycle2"/>
    <dgm:cxn modelId="{9969AE6E-9D2F-483D-8CAF-E0F030ED923E}" type="presParOf" srcId="{7D61323C-8905-4794-9982-412D4E905383}" destId="{9BA68821-9B97-4DF5-9CD9-D3E5204EDBF9}" srcOrd="7" destOrd="0" presId="urn:microsoft.com/office/officeart/2005/8/layout/cycle2"/>
    <dgm:cxn modelId="{15FC198A-4842-4530-9E46-DECF2317F9EC}" type="presParOf" srcId="{9BA68821-9B97-4DF5-9CD9-D3E5204EDBF9}" destId="{61E94EEE-2237-414B-8195-E1CC9AFE0C36}" srcOrd="0" destOrd="0" presId="urn:microsoft.com/office/officeart/2005/8/layout/cycle2"/>
    <dgm:cxn modelId="{5E253D57-C26D-4190-9BC1-2DA35E2C8EEE}" type="presParOf" srcId="{7D61323C-8905-4794-9982-412D4E905383}" destId="{307FE9AE-45F8-45CE-97A2-C5994357A4E7}" srcOrd="8" destOrd="0" presId="urn:microsoft.com/office/officeart/2005/8/layout/cycle2"/>
    <dgm:cxn modelId="{0E2CDAF5-5DA8-4BF5-9E54-4CF26C969370}" type="presParOf" srcId="{7D61323C-8905-4794-9982-412D4E905383}" destId="{4BC1EB38-841F-4153-8289-67ACDE248147}" srcOrd="9" destOrd="0" presId="urn:microsoft.com/office/officeart/2005/8/layout/cycle2"/>
    <dgm:cxn modelId="{B326B0C7-45D5-4A5C-A9F5-170BD743DA9C}" type="presParOf" srcId="{4BC1EB38-841F-4153-8289-67ACDE248147}" destId="{6A2DCB4F-D749-45F4-9797-A09530848ED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88A368-DE44-43A2-97F5-DA346739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88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7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92758-2DA8-4425-B77E-CD29247DF9D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685800"/>
            <a:ext cx="564515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457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2C41-2F22-43C4-B9F5-4A0E455CF71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76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3B0353-599D-48C0-9EA6-A90B01314789}" type="slidenum">
              <a:rPr lang="en-US" sz="1200"/>
              <a:pPr algn="r"/>
              <a:t>14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685800"/>
            <a:ext cx="564515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577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  <a:prstGeom prst="rect">
            <a:avLst/>
          </a:prstGeom>
        </p:spPr>
        <p:txBody>
          <a:bodyPr lIns="117564" tIns="58782" rIns="117564" bIns="5878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  <a:prstGeom prst="rect">
            <a:avLst/>
          </a:prstGeom>
        </p:spPr>
        <p:txBody>
          <a:bodyPr lIns="117564" tIns="58782" rIns="117564" bIns="58782"/>
          <a:lstStyle>
            <a:lvl1pPr marL="0" indent="0" algn="ctr">
              <a:buNone/>
              <a:defRPr/>
            </a:lvl1pPr>
            <a:lvl2pPr marL="587822" indent="0" algn="ctr">
              <a:buNone/>
              <a:defRPr/>
            </a:lvl2pPr>
            <a:lvl3pPr marL="1175644" indent="0" algn="ctr">
              <a:buNone/>
              <a:defRPr/>
            </a:lvl3pPr>
            <a:lvl4pPr marL="1763466" indent="0" algn="ctr">
              <a:buNone/>
              <a:defRPr/>
            </a:lvl4pPr>
            <a:lvl5pPr marL="2351288" indent="0" algn="ctr">
              <a:buNone/>
              <a:defRPr/>
            </a:lvl5pPr>
            <a:lvl6pPr marL="2939110" indent="0" algn="ctr">
              <a:buNone/>
              <a:defRPr/>
            </a:lvl6pPr>
            <a:lvl7pPr marL="3526932" indent="0" algn="ctr">
              <a:buNone/>
              <a:defRPr/>
            </a:lvl7pPr>
            <a:lvl8pPr marL="4114754" indent="0" algn="ctr">
              <a:buNone/>
              <a:defRPr/>
            </a:lvl8pPr>
            <a:lvl9pPr marL="470257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7077922"/>
            <a:ext cx="40538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fld id="{1E8D5652-AABD-41F7-933C-B7C6201A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lIns="117564" tIns="58782" rIns="117564" bIns="5878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813560"/>
            <a:ext cx="11521440" cy="5129425"/>
          </a:xfrm>
          <a:prstGeom prst="rect">
            <a:avLst/>
          </a:prstGeom>
        </p:spPr>
        <p:txBody>
          <a:bodyPr vert="eaVert" lIns="117564" tIns="58782" rIns="117564" bIns="5878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7077922"/>
            <a:ext cx="40538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fld id="{951F67C1-A87B-49E2-865E-61B3EBAC3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  <a:prstGeom prst="rect">
            <a:avLst/>
          </a:prstGeom>
        </p:spPr>
        <p:txBody>
          <a:bodyPr vert="eaVert" lIns="117564" tIns="58782" rIns="117564" bIns="5878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  <a:prstGeom prst="rect">
            <a:avLst/>
          </a:prstGeom>
        </p:spPr>
        <p:txBody>
          <a:bodyPr vert="eaVert" lIns="117564" tIns="58782" rIns="117564" bIns="5878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7077922"/>
            <a:ext cx="40538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fld id="{BEB420A7-6C40-41E2-84A1-15A018034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lIns="117564" tIns="58782" rIns="117564" bIns="5878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13560"/>
            <a:ext cx="11521440" cy="5129425"/>
          </a:xfrm>
          <a:prstGeom prst="rect">
            <a:avLst/>
          </a:prstGeom>
        </p:spPr>
        <p:txBody>
          <a:bodyPr lIns="117564" tIns="58782" rIns="117564" bIns="5878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7077922"/>
            <a:ext cx="40538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fld id="{91529B27-F41B-4BA0-BB4F-3DAC6B484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  <a:prstGeom prst="rect">
            <a:avLst/>
          </a:prstGeom>
        </p:spPr>
        <p:txBody>
          <a:bodyPr lIns="117564" tIns="58782" rIns="117564" bIns="58782"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  <a:prstGeom prst="rect">
            <a:avLst/>
          </a:prstGeom>
        </p:spPr>
        <p:txBody>
          <a:bodyPr lIns="117564" tIns="58782" rIns="117564" bIns="58782" anchor="b"/>
          <a:lstStyle>
            <a:lvl1pPr marL="0" indent="0">
              <a:buNone/>
              <a:defRPr sz="2600"/>
            </a:lvl1pPr>
            <a:lvl2pPr marL="587822" indent="0">
              <a:buNone/>
              <a:defRPr sz="2300"/>
            </a:lvl2pPr>
            <a:lvl3pPr marL="1175644" indent="0">
              <a:buNone/>
              <a:defRPr sz="2100"/>
            </a:lvl3pPr>
            <a:lvl4pPr marL="1763466" indent="0">
              <a:buNone/>
              <a:defRPr sz="1800"/>
            </a:lvl4pPr>
            <a:lvl5pPr marL="2351288" indent="0">
              <a:buNone/>
              <a:defRPr sz="1800"/>
            </a:lvl5pPr>
            <a:lvl6pPr marL="2939110" indent="0">
              <a:buNone/>
              <a:defRPr sz="1800"/>
            </a:lvl6pPr>
            <a:lvl7pPr marL="3526932" indent="0">
              <a:buNone/>
              <a:defRPr sz="1800"/>
            </a:lvl7pPr>
            <a:lvl8pPr marL="4114754" indent="0">
              <a:buNone/>
              <a:defRPr sz="1800"/>
            </a:lvl8pPr>
            <a:lvl9pPr marL="4702576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7077922"/>
            <a:ext cx="40538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fld id="{AFC5B818-4575-4D44-B555-61625A7B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lIns="117564" tIns="58782" rIns="117564" bIns="5878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  <a:prstGeom prst="rect">
            <a:avLst/>
          </a:prstGeom>
        </p:spPr>
        <p:txBody>
          <a:bodyPr lIns="117564" tIns="58782" rIns="117564" bIns="58782"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  <a:prstGeom prst="rect">
            <a:avLst/>
          </a:prstGeom>
        </p:spPr>
        <p:txBody>
          <a:bodyPr lIns="117564" tIns="58782" rIns="117564" bIns="58782"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7077922"/>
            <a:ext cx="40538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fld id="{D31A2352-531A-45AC-B124-07A4A088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lIns="117564" tIns="58782" rIns="117564" bIns="58782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  <a:prstGeom prst="rect">
            <a:avLst/>
          </a:prstGeom>
        </p:spPr>
        <p:txBody>
          <a:bodyPr lIns="117564" tIns="58782" rIns="117564" bIns="58782"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  <a:prstGeom prst="rect">
            <a:avLst/>
          </a:prstGeom>
        </p:spPr>
        <p:txBody>
          <a:bodyPr lIns="117564" tIns="58782" rIns="117564" bIns="58782"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  <a:prstGeom prst="rect">
            <a:avLst/>
          </a:prstGeom>
        </p:spPr>
        <p:txBody>
          <a:bodyPr lIns="117564" tIns="58782" rIns="117564" bIns="58782"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  <a:prstGeom prst="rect">
            <a:avLst/>
          </a:prstGeom>
        </p:spPr>
        <p:txBody>
          <a:bodyPr lIns="117564" tIns="58782" rIns="117564" bIns="58782"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7077922"/>
            <a:ext cx="40538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fld id="{B8AA91E6-58E9-4A16-8E9C-5DECD2985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lIns="117564" tIns="58782" rIns="117564" bIns="5878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7077922"/>
            <a:ext cx="40538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fld id="{E400D3C1-C527-4C95-AA8C-89E08036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7077922"/>
            <a:ext cx="40538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fld id="{27ABFE46-1404-4706-AE70-0A4C33636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  <a:prstGeom prst="rect">
            <a:avLst/>
          </a:prstGeom>
        </p:spPr>
        <p:txBody>
          <a:bodyPr lIns="117564" tIns="58782" rIns="117564" bIns="58782"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  <a:prstGeom prst="rect">
            <a:avLst/>
          </a:prstGeom>
        </p:spPr>
        <p:txBody>
          <a:bodyPr lIns="117564" tIns="58782" rIns="117564" bIns="58782"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  <a:prstGeom prst="rect">
            <a:avLst/>
          </a:prstGeom>
        </p:spPr>
        <p:txBody>
          <a:bodyPr lIns="117564" tIns="58782" rIns="117564" bIns="58782"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7077922"/>
            <a:ext cx="40538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fld id="{9379DA3E-8CA7-4D1F-B539-B0314CEAF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  <a:prstGeom prst="rect">
            <a:avLst/>
          </a:prstGeom>
        </p:spPr>
        <p:txBody>
          <a:bodyPr lIns="117564" tIns="58782" rIns="117564" bIns="58782"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  <a:prstGeom prst="rect">
            <a:avLst/>
          </a:prstGeom>
        </p:spPr>
        <p:txBody>
          <a:bodyPr lIns="117564" tIns="58782" rIns="117564" bIns="58782"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  <a:prstGeom prst="rect">
            <a:avLst/>
          </a:prstGeom>
        </p:spPr>
        <p:txBody>
          <a:bodyPr lIns="117564" tIns="58782" rIns="117564" bIns="58782"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7077922"/>
            <a:ext cx="40538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  <a:prstGeom prst="rect">
            <a:avLst/>
          </a:prstGeom>
          <a:ln/>
        </p:spPr>
        <p:txBody>
          <a:bodyPr lIns="117564" tIns="58782" rIns="117564" bIns="58782"/>
          <a:lstStyle>
            <a:lvl1pPr>
              <a:defRPr/>
            </a:lvl1pPr>
          </a:lstStyle>
          <a:p>
            <a:pPr>
              <a:defRPr/>
            </a:pPr>
            <a:fld id="{3C87D1EE-B8F6-454A-B9D6-965A69BC9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>
            <a:off x="10637605" y="5958841"/>
            <a:ext cx="2163997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0800000">
            <a:off x="76283" y="0"/>
            <a:ext cx="2163997" cy="181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16200000">
            <a:off x="10805557" y="-244237"/>
            <a:ext cx="1751807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AFI\Desktop\New folder\Corner-flower-01.gif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1" b="12130"/>
          <a:stretch/>
        </p:blipFill>
        <p:spPr bwMode="auto">
          <a:xfrm rot="5400000">
            <a:off x="244237" y="5776357"/>
            <a:ext cx="1751807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5pPr>
      <a:lvl6pPr marL="3233021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6pPr>
      <a:lvl7pPr marL="3820843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7pPr>
      <a:lvl8pPr marL="4408665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8pPr>
      <a:lvl9pPr marL="4996487" indent="-293911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FI\Desktop\New folder\rG9QE5tj4fQZ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604520"/>
            <a:ext cx="8214359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RAFI\Desktop\New folder\10270049_10154132636325193_124726609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79" y="3022600"/>
            <a:ext cx="7254239" cy="3972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59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6760" y="562892"/>
            <a:ext cx="11201400" cy="826598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46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4600" dirty="0" smtClean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বাংলাদেশ বাস্তবায়নে ৪টি সুনির্দিষ্ট বিষয়ঃ</a:t>
            </a:r>
            <a:endParaRPr lang="en-US" sz="46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1" y="1381761"/>
            <a:ext cx="4865438" cy="2527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4663439"/>
            <a:ext cx="4865437" cy="240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1381761"/>
            <a:ext cx="4907280" cy="252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6840" y="4058920"/>
            <a:ext cx="3627121" cy="67271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0" y="4058920"/>
            <a:ext cx="3520441" cy="67271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2599" y="7116963"/>
            <a:ext cx="2987041" cy="67271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E: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4663439"/>
            <a:ext cx="4907280" cy="2407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27520" y="7116963"/>
            <a:ext cx="4907280" cy="67271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3441" y="5774313"/>
            <a:ext cx="10988040" cy="1380596"/>
          </a:xfrm>
          <a:prstGeom prst="rect">
            <a:avLst/>
          </a:prstGeom>
          <a:ln/>
        </p:spPr>
        <p:style>
          <a:lnRef idx="1">
            <a:schemeClr val="accent6"/>
          </a:lnRef>
          <a:fillRef idx="1001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>
              <a:buNone/>
            </a:pP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 SEA-ME-WE-</a:t>
            </a:r>
            <a:r>
              <a:rPr lang="en-US" sz="41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6760" y="2159000"/>
            <a:ext cx="11414760" cy="3281680"/>
            <a:chOff x="533400" y="1676400"/>
            <a:chExt cx="7029450" cy="1600200"/>
          </a:xfrm>
        </p:grpSpPr>
        <p:pic>
          <p:nvPicPr>
            <p:cNvPr id="4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6076" b="51393"/>
            <a:stretch>
              <a:fillRect/>
            </a:stretch>
          </p:blipFill>
          <p:spPr bwMode="auto">
            <a:xfrm>
              <a:off x="40386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2" descr="http://4.bp.blogspot.com/_DJEIRrK4tl4/S9m0H5ZtcxI/AAAAAAAAFGg/sV7sutlugLQ/s640/undersea_cable.GIF"/>
            <p:cNvPicPr>
              <a:picLocks noChangeAspect="1" noChangeArrowheads="1"/>
            </p:cNvPicPr>
            <p:nvPr/>
          </p:nvPicPr>
          <p:blipFill>
            <a:blip r:embed="rId2"/>
            <a:srcRect t="58734"/>
            <a:stretch>
              <a:fillRect/>
            </a:stretch>
          </p:blipFill>
          <p:spPr bwMode="auto">
            <a:xfrm>
              <a:off x="533400" y="1676400"/>
              <a:ext cx="352425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960120" y="400023"/>
            <a:ext cx="11201400" cy="1688373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100" b="1" spc="64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5100" b="1" spc="64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spc="64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5100" b="1" spc="64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100" b="1" spc="64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spc="64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5100" b="1" spc="64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spc="64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5100" b="1" spc="64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spc="64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100" b="1" spc="64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spc="64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5100" b="1" spc="64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spc="64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কেবলের</a:t>
            </a:r>
            <a:r>
              <a:rPr lang="en-US" sz="5100" b="1" spc="64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spc="64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100" b="1" spc="64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spc="64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5100" b="1" spc="64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spc="64" dirty="0" err="1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100" b="1" spc="64" dirty="0" smtClean="0">
                <a:ln w="1143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100" b="1" spc="64" dirty="0">
              <a:ln w="1143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345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418700"/>
              </p:ext>
            </p:extLst>
          </p:nvPr>
        </p:nvGraphicFramePr>
        <p:xfrm>
          <a:off x="5760720" y="3449004"/>
          <a:ext cx="1280160" cy="87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720" y="3449004"/>
                        <a:ext cx="1280160" cy="8743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4981825"/>
            <a:ext cx="10347960" cy="168837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 আলোকে বাংলাদেশের ডিজিটাল কার্যক্রমগু</a:t>
            </a:r>
            <a:r>
              <a:rPr lang="en-US" sz="5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bn-BD" sz="51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লিখ।</a:t>
            </a:r>
            <a:endParaRPr lang="en-US" sz="51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53841" y="543050"/>
            <a:ext cx="4757834" cy="130365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sz="7700" b="1" spc="64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7700" b="1" spc="64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0480" y="1295400"/>
            <a:ext cx="4480560" cy="1209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524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0040" y="2775057"/>
            <a:ext cx="11734800" cy="6727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(১) </a:t>
            </a:r>
            <a:r>
              <a:rPr lang="bn-BD" sz="3600" b="1" spc="64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 কত সালের মধ্যে ডিজিটাল বাংলাদেশ গড়ে তুলতে চেয়েছেন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64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86840" y="3540760"/>
            <a:ext cx="2773680" cy="67271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২০১৬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7440" y="3540760"/>
            <a:ext cx="2400300" cy="67271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২০১৮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86840" y="4415897"/>
            <a:ext cx="2773680" cy="67271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২০২০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7440" y="4415897"/>
            <a:ext cx="2400300" cy="672710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২০২১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5279497"/>
            <a:ext cx="9174480" cy="6727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সুনির্দিষ্ট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87440" y="6833977"/>
            <a:ext cx="2400300" cy="6727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(ঘ) ৫টি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7440" y="6056737"/>
            <a:ext cx="2400300" cy="6727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86840" y="6833977"/>
            <a:ext cx="2880360" cy="6727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(গ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6841" y="6056737"/>
            <a:ext cx="2793077" cy="6727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17564" tIns="58782" rIns="117564" bIns="58782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1381760"/>
            <a:ext cx="3520440" cy="105415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41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1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1381760"/>
            <a:ext cx="3520440" cy="105415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  <a:prstDash val="dashDot"/>
          </a:ln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4100" dirty="0" smtClean="0">
                <a:solidFill>
                  <a:srgbClr val="0206BE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4100" dirty="0">
              <a:solidFill>
                <a:srgbClr val="0206B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0520" y="1566017"/>
            <a:ext cx="4053840" cy="67271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60520" y="1566017"/>
            <a:ext cx="4053840" cy="67271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0520" y="1554480"/>
            <a:ext cx="4053840" cy="67271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60520" y="1566017"/>
            <a:ext cx="4053840" cy="672710"/>
          </a:xfrm>
          <a:prstGeom prst="homePlate">
            <a:avLst>
              <a:gd name="adj" fmla="val 8306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60520" y="1554480"/>
            <a:ext cx="4053840" cy="672710"/>
          </a:xfrm>
          <a:prstGeom prst="homePlate">
            <a:avLst>
              <a:gd name="adj" fmla="val 97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79917" y="1554480"/>
            <a:ext cx="4053840" cy="672710"/>
          </a:xfrm>
          <a:prstGeom prst="homePlate">
            <a:avLst>
              <a:gd name="adj" fmla="val 62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/>
          <a:srcRect l="10266" t="15869" r="13860" b="31155"/>
          <a:stretch>
            <a:fillRect/>
          </a:stretch>
        </p:blipFill>
        <p:spPr bwMode="auto">
          <a:xfrm>
            <a:off x="3840480" y="186878"/>
            <a:ext cx="4800600" cy="82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808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4000500" y="863600"/>
            <a:ext cx="4800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9"/>
          <p:cNvSpPr>
            <a:spLocks noChangeArrowheads="1"/>
          </p:cNvSpPr>
          <p:nvPr/>
        </p:nvSpPr>
        <p:spPr bwMode="auto">
          <a:xfrm>
            <a:off x="1173480" y="2590800"/>
            <a:ext cx="10454640" cy="247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>
              <a:lnSpc>
                <a:spcPct val="150000"/>
              </a:lnSpc>
            </a:pPr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১। ডিজিটাল </a:t>
            </a:r>
            <a:r>
              <a:rPr lang="bn-BD" sz="5100" b="1" dirty="0"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কী? </a:t>
            </a:r>
          </a:p>
          <a:p>
            <a:pPr>
              <a:lnSpc>
                <a:spcPct val="150000"/>
              </a:lnSpc>
            </a:pPr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5100" b="1" dirty="0"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5100" b="1" dirty="0" smtClean="0">
                <a:latin typeface="NikoshBAN" pitchFamily="2" charset="0"/>
                <a:cs typeface="NikoshBAN" pitchFamily="2" charset="0"/>
              </a:rPr>
              <a:t>বাংলাদেশের লক্ষ্য কী?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40080" y="690880"/>
            <a:ext cx="11521440" cy="91577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500" b="1" spc="64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8500" b="1" spc="64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077922"/>
            <a:ext cx="2987040" cy="5397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174480" y="7077922"/>
            <a:ext cx="2987040" cy="5397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40080" y="4663440"/>
            <a:ext cx="11734800" cy="16883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গড়ে তুলতে তোমার করণীয় দিকগুলো লিখ।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899921"/>
            <a:ext cx="4067175" cy="2428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FI\Desktop\New folder\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48" y="690880"/>
            <a:ext cx="8337750" cy="49198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1543" y="5866817"/>
            <a:ext cx="7147560" cy="1857650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algn="ctr">
              <a:buNone/>
            </a:pPr>
            <a:r>
              <a:rPr lang="en-US" sz="113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11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919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3" y="-4737"/>
            <a:ext cx="12789049" cy="7767319"/>
          </a:xfrm>
          <a:prstGeom prst="frame">
            <a:avLst>
              <a:gd name="adj1" fmla="val 2886"/>
            </a:avLst>
          </a:prstGeom>
          <a:solidFill>
            <a:srgbClr val="1DE35A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17554" tIns="58776" rIns="117554" bIns="5877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2" descr="E:\New Accounting -9\Picture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1"/>
            <a:ext cx="12344400" cy="720852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4648200" y="762000"/>
            <a:ext cx="2362200" cy="7620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>
            <a:prstTxWarp prst="textPlain">
              <a:avLst/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495800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জুরানপুর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করিমুন্নেছা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দাউদকান্দি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241579" y="673821"/>
            <a:ext cx="3405419" cy="29721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00800" y="3886200"/>
            <a:ext cx="5256588" cy="31226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spAutoFit/>
          </a:bodyPr>
          <a:lstStyle/>
          <a:p>
            <a:pPr marL="440867" indent="-440867" algn="ctr">
              <a:spcBef>
                <a:spcPct val="20000"/>
              </a:spcBef>
              <a:defRPr/>
            </a:pPr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440867" indent="-440867" algn="ctr">
              <a:spcBef>
                <a:spcPct val="20000"/>
              </a:spcBef>
              <a:defRPr/>
            </a:pPr>
            <a:r>
              <a:rPr lang="bn-BD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marL="440867" indent="-440867" defTabSz="1175644" fontAlgn="auto">
              <a:spcAft>
                <a:spcPts val="0"/>
              </a:spcAft>
              <a:defRPr/>
            </a:pPr>
            <a:r>
              <a:rPr lang="bn-BD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marL="440867" indent="-440867" algn="ctr" defTabSz="1175644" fontAlgn="auto">
              <a:spcAft>
                <a:spcPts val="0"/>
              </a:spcAft>
              <a:defRPr/>
            </a:pPr>
            <a:r>
              <a:rPr lang="en-US" sz="4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২য় </a:t>
            </a:r>
          </a:p>
          <a:p>
            <a:pPr marL="440867" indent="-440867" algn="ctr" defTabSz="1175644" fontAlgn="auto">
              <a:spcAft>
                <a:spcPts val="0"/>
              </a:spcAft>
              <a:defRPr/>
            </a:pPr>
            <a:r>
              <a:rPr lang="bn-BD" sz="3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যোগাযোগ প্রযুক্তি ও </a:t>
            </a:r>
            <a:r>
              <a:rPr lang="bn-BD" sz="36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sha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9144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33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687767"/>
              </p:ext>
            </p:extLst>
          </p:nvPr>
        </p:nvGraphicFramePr>
        <p:xfrm>
          <a:off x="5760720" y="3195321"/>
          <a:ext cx="1280160" cy="874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720" y="3195321"/>
                        <a:ext cx="1280160" cy="8743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3560" y="863601"/>
            <a:ext cx="9067800" cy="9958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5700" b="1" spc="-193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5700" b="1" spc="-193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spc="-193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700" b="1" spc="-193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spc="-193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700" b="1" spc="-193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spc="-193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700" b="1" spc="-193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b="1" spc="-193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কর:</a:t>
            </a:r>
            <a:endParaRPr lang="en-US" sz="5700" b="1" spc="-193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040" y="4515751"/>
            <a:ext cx="7360920" cy="90354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itchFamily="2" charset="0"/>
              </a:rPr>
              <a:t>Vision 2021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0044" y="776396"/>
            <a:ext cx="7360920" cy="1180541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6900" b="1" dirty="0" smtClean="0"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69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59842" y="1764137"/>
                <a:ext cx="7774558" cy="30364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এই </a:t>
                </a:r>
                <a:r>
                  <a:rPr lang="bn-BD" sz="36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পাঠ শেষে </a:t>
                </a:r>
                <a:r>
                  <a:rPr lang="bn-BD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…</a:t>
                </a:r>
                <a:r>
                  <a:rPr lang="bn-BD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/>
                </a:r>
                <a:br>
                  <a:rPr lang="bn-BD" sz="28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</a:b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 </m:t>
                    </m:r>
                    <m:r>
                      <a:rPr lang="bn-BD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ডিজিটালবাংলাদেশে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কী বলতে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14:m>
                  <m:oMath xmlns:m="http://schemas.openxmlformats.org/officeDocument/2006/math">
                    <m:r>
                      <a:rPr lang="bn-BD" sz="32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</m:t>
                    </m:r>
                    <m:r>
                      <a:rPr lang="bn-BD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বাংলাদেশেরগুরুত্বপূর্ণদিকগুলোউপস্থাপন</a:t>
                </a:r>
              </a:p>
              <a:p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পারবে।</a:t>
                </a:r>
              </a:p>
              <a:p>
                <a14:m>
                  <m:oMath xmlns:m="http://schemas.openxmlformats.org/officeDocument/2006/math">
                    <m:r>
                      <a:rPr lang="bn-BD" sz="32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/>
                        <a:cs typeface="NikoshBAN" pitchFamily="2" charset="0"/>
                        <a:sym typeface="Wingdings 2" panose="05020102010507070707" pitchFamily="18" charset="2"/>
                      </a:rPr>
                      <m:t>    </m:t>
                    </m:r>
                    <m:r>
                      <a:rPr lang="bn-BD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NikoshBAN" pitchFamily="2" charset="0"/>
                        <a:sym typeface="Wingdings 2" panose="05020102010507070707" pitchFamily="18" charset="2"/>
                      </a:rPr>
                      <m:t></m:t>
                    </m:r>
                  </m:oMath>
                </a14:m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ডিজিটাল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বাংলাদেশেরবিনির্মাণেগৃহীতপদক্ষেপ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গুলো </a:t>
                </a:r>
              </a:p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দিতে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পারবে।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79" y="1999356"/>
                <a:ext cx="10884381" cy="3441325"/>
              </a:xfrm>
              <a:prstGeom prst="rect">
                <a:avLst/>
              </a:prstGeom>
              <a:blipFill rotWithShape="1">
                <a:blip r:embed="rId2"/>
                <a:stretch>
                  <a:fillRect l="-2431" t="-3607" r="-2745" b="-7214"/>
                </a:stretch>
              </a:blipFill>
              <a:ln>
                <a:noFill/>
              </a:ln>
              <a:effectLst/>
            </p:spPr>
            <p:txBody>
              <a:bodyPr lIns="117564" tIns="58782" rIns="117564" bIns="58782"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2"/>
          <p:cNvGrpSpPr/>
          <p:nvPr/>
        </p:nvGrpSpPr>
        <p:grpSpPr>
          <a:xfrm rot="16200000">
            <a:off x="5929933" y="-3163266"/>
            <a:ext cx="1092891" cy="8169881"/>
            <a:chOff x="203347" y="240162"/>
            <a:chExt cx="11459562" cy="5591289"/>
          </a:xfrm>
        </p:grpSpPr>
        <p:sp>
          <p:nvSpPr>
            <p:cNvPr id="41" name="Rounded Rectangle 40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0" y="1552757"/>
            <a:ext cx="11736876" cy="3991254"/>
            <a:chOff x="203347" y="240162"/>
            <a:chExt cx="11459562" cy="5591289"/>
          </a:xfrm>
        </p:grpSpPr>
        <p:sp>
          <p:nvSpPr>
            <p:cNvPr id="46" name="Rounded Rectangle 45"/>
            <p:cNvSpPr/>
            <p:nvPr/>
          </p:nvSpPr>
          <p:spPr>
            <a:xfrm>
              <a:off x="203347" y="240162"/>
              <a:ext cx="11158620" cy="5304822"/>
            </a:xfrm>
            <a:prstGeom prst="roundRect">
              <a:avLst/>
            </a:prstGeom>
            <a:noFill/>
            <a:ln w="101600" cmpd="sng">
              <a:solidFill>
                <a:srgbClr val="FF66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03661" y="33510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EBE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03975" y="430043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66CC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4289" y="526629"/>
              <a:ext cx="11158620" cy="5304822"/>
            </a:xfrm>
            <a:prstGeom prst="roundRect">
              <a:avLst/>
            </a:prstGeom>
            <a:noFill/>
            <a:ln w="101600">
              <a:solidFill>
                <a:srgbClr val="FFFF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93720" y="518160"/>
            <a:ext cx="6827520" cy="1072819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2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1280160" y="1295400"/>
            <a:ext cx="10454640" cy="5527040"/>
          </a:xfrm>
          <a:prstGeom prst="foldedCorner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bn-BD" sz="5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1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একটা রক্তক্ষয়ী যু্দ্ধের ভেতর দিয়ে ১৯৭১ সালে আমরা আমাদের স্বাধীনতা অর্জন করেছি। </a:t>
            </a:r>
            <a:endParaRPr lang="en-US" sz="5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\Desktop\New folder\1387404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54481"/>
            <a:ext cx="8854440" cy="293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lded Corner 7"/>
          <p:cNvSpPr/>
          <p:nvPr/>
        </p:nvSpPr>
        <p:spPr>
          <a:xfrm>
            <a:off x="1173480" y="1295400"/>
            <a:ext cx="10454640" cy="552704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bn-BD" sz="5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২০২১ সালে বাংলাদেশের স্বাধীনতার  অর্ধশতাব্দী পূর্ণহবে।   </a:t>
            </a:r>
            <a:endParaRPr lang="en-US" sz="5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RAFI\Desktop\New folder\48e8c5_17b7b45f1633414c80e9726ccee732e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83" y="1381761"/>
            <a:ext cx="864108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olded Corner 15"/>
          <p:cNvSpPr/>
          <p:nvPr/>
        </p:nvSpPr>
        <p:spPr>
          <a:xfrm>
            <a:off x="1236438" y="1343049"/>
            <a:ext cx="10454640" cy="5527040"/>
          </a:xfrm>
          <a:prstGeom prst="foldedCorner">
            <a:avLst/>
          </a:prstGeom>
          <a:solidFill>
            <a:srgbClr val="FFCC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algn="ctr"/>
            <a:endParaRPr lang="bn-BD" sz="5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সময়ের মধ্যে বাংলাদেশকে একটি জয়গায় নেওয়ার স্বপ্ন আমাদের সবার। </a:t>
            </a:r>
            <a:endParaRPr lang="en-US" sz="5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71" y="1813560"/>
            <a:ext cx="3000375" cy="310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518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3480" y="3972560"/>
            <a:ext cx="10881360" cy="3673531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ডিজিট শব্দের অর্থ সংখ্যা। কম্পিউটারে ব্যবহার করার জন্য সব কিছুকেই সংখ্যা বা অংকে রূপান্তর করতে হয়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Digit = Noun</a:t>
            </a:r>
          </a:p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Digital = Adjective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RAFI\Desktop\New folder\computer-binary-dig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1397189"/>
            <a:ext cx="7734300" cy="257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3760" y="345441"/>
            <a:ext cx="5440680" cy="8265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4600" dirty="0" smtClean="0"/>
              <a:t>Digital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4600" dirty="0" smtClean="0"/>
              <a:t> 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679391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531" y="2564382"/>
            <a:ext cx="8747760" cy="1303652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r>
              <a:rPr lang="en-US" sz="7700" dirty="0" err="1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77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7700" dirty="0" smtClean="0">
                <a:latin typeface="NikoshBAN" pitchFamily="2" charset="0"/>
                <a:cs typeface="NikoshBAN" pitchFamily="2" charset="0"/>
              </a:rPr>
              <a:t> কী? </a:t>
            </a:r>
            <a:endParaRPr lang="en-US" sz="77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949960"/>
            <a:ext cx="6187440" cy="1180541"/>
          </a:xfrm>
          <a:prstGeom prst="rect">
            <a:avLst/>
          </a:prstGeom>
          <a:solidFill>
            <a:srgbClr val="FFFFCC"/>
          </a:solidFill>
          <a:ln w="762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6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9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9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9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" y="5236569"/>
            <a:ext cx="11521440" cy="138059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lIns="117564" tIns="58782" rIns="117564" bIns="58782" rtlCol="0">
            <a:spAutoFit/>
          </a:bodyPr>
          <a:lstStyle/>
          <a:p>
            <a:pPr algn="just"/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একটি আধুনিক বাংলাদেশকে বোঝানো হয়েছে।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278911" y="3715467"/>
            <a:ext cx="2667000" cy="1207053"/>
          </a:xfrm>
          <a:prstGeom prst="downArrow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 উত্তরঃ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147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0.gstatic.com/images?q=tbn:ANd9GcQx1ytanLkXvxU7XGiquApU0nV6X9K1lA3POsf_STuhlsCAGvx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4220" y="1065702"/>
            <a:ext cx="4053840" cy="19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1403401175IT_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000039"/>
            <a:ext cx="4427220" cy="18512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 descr="Slide Pictu -2 (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619" y="1065702"/>
            <a:ext cx="4322273" cy="216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 descr="03_08_07_2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619" y="4121587"/>
            <a:ext cx="4322273" cy="17296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145948" y="6027209"/>
            <a:ext cx="4508092" cy="51882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2600" dirty="0" smtClean="0">
                <a:solidFill>
                  <a:srgbClr val="0D0D0D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2600" dirty="0">
              <a:solidFill>
                <a:srgbClr val="0D0D0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934200" y="3247192"/>
            <a:ext cx="4373880" cy="595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1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125698" y="5940848"/>
            <a:ext cx="4235721" cy="595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দারিদ্র্য মোচন</a:t>
            </a:r>
            <a:endParaRPr lang="en-US" sz="3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201012" y="3257987"/>
            <a:ext cx="4373880" cy="5957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100" b="1" dirty="0" smtClean="0">
                <a:latin typeface="NikoshBAN" pitchFamily="2" charset="0"/>
                <a:cs typeface="NikoshBAN" pitchFamily="2" charset="0"/>
              </a:rPr>
              <a:t>শিক্ষা </a:t>
            </a:r>
            <a:endParaRPr lang="en-US" sz="1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87952" y="172720"/>
            <a:ext cx="6987540" cy="903542"/>
          </a:xfrm>
          <a:prstGeom prst="rect">
            <a:avLst/>
          </a:prstGeom>
          <a:solidFill>
            <a:srgbClr val="FFCCCC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5100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ডিজিটাল বাংলাদেশের লক্ষ্য</a:t>
            </a:r>
            <a:endParaRPr lang="en-US" sz="5100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" y="6571374"/>
            <a:ext cx="11094720" cy="1380596"/>
          </a:xfrm>
          <a:prstGeom prst="rect">
            <a:avLst/>
          </a:prstGeom>
          <a:noFill/>
        </p:spPr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সব ধরনের প্রযুক্তি ব্যবহার করে শিক্ষা, চিকিৎসা, কর্মসংস্থান এবং দারিদ্র্য মোচনের অঙ্গীকার বাস্তবায়ন</a:t>
            </a:r>
            <a:endParaRPr lang="en-US" sz="4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15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53149"/>
              </p:ext>
            </p:extLst>
          </p:nvPr>
        </p:nvGraphicFramePr>
        <p:xfrm>
          <a:off x="-1600200" y="0"/>
          <a:ext cx="16215360" cy="759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owchart: Connector 5"/>
          <p:cNvSpPr/>
          <p:nvPr/>
        </p:nvSpPr>
        <p:spPr>
          <a:xfrm>
            <a:off x="4693920" y="2590800"/>
            <a:ext cx="3520440" cy="2763520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bn-BD" sz="31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 বাংলাদেশের মূল </a:t>
            </a:r>
            <a:r>
              <a:rPr lang="bn-BD" sz="31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 হল প্রযুক্তির সর্বোচ্চ ব্যবহার করে</a:t>
            </a:r>
            <a:endParaRPr lang="en-US" sz="31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02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589A71C-0670-4FA5-87D8-09527FE6E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2F84F8A-570F-4F58-A91B-560E3CE69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3EF108C-078E-4E8B-AD67-D763515E9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3CB7A5B-82D4-41F8-BE20-AA3C0586E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919A9D8-F5AA-454C-B674-4DDD299F1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10B92608-FBDC-48BB-B448-371E0F6EE2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0267B42F-5143-40E7-8DE2-8BFBF5A30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9BA68821-9B97-4DF5-9CD9-D3E5204E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307FE9AE-45F8-45CE-97A2-C5994357A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BC1EB38-841F-4153-8289-67ACDE24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332</Words>
  <Application>Microsoft Office PowerPoint</Application>
  <PresentationFormat>Custom</PresentationFormat>
  <Paragraphs>96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Cambria Math</vt:lpstr>
      <vt:lpstr>Nikosh</vt:lpstr>
      <vt:lpstr>NikoshBAN</vt:lpstr>
      <vt:lpstr>Times New Roman</vt:lpstr>
      <vt:lpstr>Wingdings 2</vt:lpstr>
      <vt:lpstr>Default Design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harunnncc</dc:creator>
  <cp:lastModifiedBy>Microsoft</cp:lastModifiedBy>
  <cp:revision>81</cp:revision>
  <dcterms:created xsi:type="dcterms:W3CDTF">2015-07-24T14:28:40Z</dcterms:created>
  <dcterms:modified xsi:type="dcterms:W3CDTF">2020-10-09T10:06:08Z</dcterms:modified>
</cp:coreProperties>
</file>