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302" r:id="rId2"/>
    <p:sldId id="303" r:id="rId3"/>
    <p:sldId id="304" r:id="rId4"/>
    <p:sldId id="294" r:id="rId5"/>
    <p:sldId id="305" r:id="rId6"/>
    <p:sldId id="284" r:id="rId7"/>
    <p:sldId id="295" r:id="rId8"/>
    <p:sldId id="285" r:id="rId9"/>
    <p:sldId id="286" r:id="rId10"/>
    <p:sldId id="287" r:id="rId11"/>
    <p:sldId id="296" r:id="rId12"/>
    <p:sldId id="306" r:id="rId13"/>
    <p:sldId id="289" r:id="rId14"/>
    <p:sldId id="298" r:id="rId15"/>
    <p:sldId id="300" r:id="rId16"/>
    <p:sldId id="299" r:id="rId17"/>
    <p:sldId id="290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0000"/>
    <a:srgbClr val="990000"/>
    <a:srgbClr val="DD2FBC"/>
    <a:srgbClr val="FF00FF"/>
    <a:srgbClr val="F7155B"/>
    <a:srgbClr val="FF6600"/>
    <a:srgbClr val="E77825"/>
    <a:srgbClr val="C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1D7F-487F-4C74-B3AC-C993B81055B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F5188-ED99-4317-B653-A358E8182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88-ED99-4317-B653-A358E8182A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4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989140-A4EA-4F5C-A978-F5EB0D6594B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382000" cy="4724400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8458200" cy="1524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15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01982"/>
            <a:ext cx="8839200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মহাসাগরগুলোর মধ্য ভারত মহাসাগর আয়তনের দিক থেকে তৃতীয় এবং গভীরতার দিক থেকে দ্বিতীয়। এর উত্তরে এশিয়া, পশ্চিমে আফ্রিকা, পৃর্বে অস্ট্রেলিয়া ও দক্ষিনে এন্ট্রার্কটিকা মহাদেশ। এর উত্তরে আরব সাগর ও বঙ্গোপসাগর।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3650" y="3616036"/>
            <a:ext cx="39243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ভারত মহাসাগর 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3124200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Down Arrow 6"/>
          <p:cNvSpPr/>
          <p:nvPr/>
        </p:nvSpPr>
        <p:spPr>
          <a:xfrm>
            <a:off x="6096000" y="2429893"/>
            <a:ext cx="76200" cy="118614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350944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Isosceles Triangle 9"/>
          <p:cNvSpPr/>
          <p:nvPr/>
        </p:nvSpPr>
        <p:spPr>
          <a:xfrm>
            <a:off x="4305300" y="1686791"/>
            <a:ext cx="5334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733799" y="1219200"/>
            <a:ext cx="2775167" cy="1813818"/>
          </a:xfrm>
          <a:custGeom>
            <a:avLst/>
            <a:gdLst>
              <a:gd name="connsiteX0" fmla="*/ 8744 w 1979873"/>
              <a:gd name="connsiteY0" fmla="*/ 1125296 h 1873483"/>
              <a:gd name="connsiteX1" fmla="*/ 64163 w 1979873"/>
              <a:gd name="connsiteY1" fmla="*/ 834351 h 1873483"/>
              <a:gd name="connsiteX2" fmla="*/ 64163 w 1979873"/>
              <a:gd name="connsiteY2" fmla="*/ 681951 h 1873483"/>
              <a:gd name="connsiteX3" fmla="*/ 299690 w 1979873"/>
              <a:gd name="connsiteY3" fmla="*/ 612678 h 1873483"/>
              <a:gd name="connsiteX4" fmla="*/ 424381 w 1979873"/>
              <a:gd name="connsiteY4" fmla="*/ 404860 h 1873483"/>
              <a:gd name="connsiteX5" fmla="*/ 659908 w 1979873"/>
              <a:gd name="connsiteY5" fmla="*/ 280169 h 1873483"/>
              <a:gd name="connsiteX6" fmla="*/ 798453 w 1979873"/>
              <a:gd name="connsiteY6" fmla="*/ 155478 h 1873483"/>
              <a:gd name="connsiteX7" fmla="*/ 923144 w 1979873"/>
              <a:gd name="connsiteY7" fmla="*/ 3078 h 1873483"/>
              <a:gd name="connsiteX8" fmla="*/ 1144817 w 1979873"/>
              <a:gd name="connsiteY8" fmla="*/ 72351 h 1873483"/>
              <a:gd name="connsiteX9" fmla="*/ 1602017 w 1979873"/>
              <a:gd name="connsiteY9" fmla="*/ 294023 h 1873483"/>
              <a:gd name="connsiteX10" fmla="*/ 1380344 w 1979873"/>
              <a:gd name="connsiteY10" fmla="*/ 58496 h 1873483"/>
              <a:gd name="connsiteX11" fmla="*/ 1560453 w 1979873"/>
              <a:gd name="connsiteY11" fmla="*/ 460278 h 1873483"/>
              <a:gd name="connsiteX12" fmla="*/ 1782126 w 1979873"/>
              <a:gd name="connsiteY12" fmla="*/ 571114 h 1873483"/>
              <a:gd name="connsiteX13" fmla="*/ 1948381 w 1979873"/>
              <a:gd name="connsiteY13" fmla="*/ 792787 h 1873483"/>
              <a:gd name="connsiteX14" fmla="*/ 1962235 w 1979873"/>
              <a:gd name="connsiteY14" fmla="*/ 1097587 h 1873483"/>
              <a:gd name="connsiteX15" fmla="*/ 1906817 w 1979873"/>
              <a:gd name="connsiteY15" fmla="*/ 1457805 h 1873483"/>
              <a:gd name="connsiteX16" fmla="*/ 1976090 w 1979873"/>
              <a:gd name="connsiteY16" fmla="*/ 1693333 h 1873483"/>
              <a:gd name="connsiteX17" fmla="*/ 1768272 w 1979873"/>
              <a:gd name="connsiteY17" fmla="*/ 1845733 h 1873483"/>
              <a:gd name="connsiteX18" fmla="*/ 1200235 w 1979873"/>
              <a:gd name="connsiteY18" fmla="*/ 1873442 h 1873483"/>
              <a:gd name="connsiteX19" fmla="*/ 396672 w 1979873"/>
              <a:gd name="connsiteY19" fmla="*/ 1845733 h 1873483"/>
              <a:gd name="connsiteX20" fmla="*/ 216563 w 1979873"/>
              <a:gd name="connsiteY20" fmla="*/ 1804169 h 1873483"/>
              <a:gd name="connsiteX21" fmla="*/ 64163 w 1979873"/>
              <a:gd name="connsiteY21" fmla="*/ 1651769 h 1873483"/>
              <a:gd name="connsiteX22" fmla="*/ 8744 w 1979873"/>
              <a:gd name="connsiteY22" fmla="*/ 1360823 h 1873483"/>
              <a:gd name="connsiteX23" fmla="*/ 8744 w 1979873"/>
              <a:gd name="connsiteY23" fmla="*/ 1125296 h 187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79873" h="1873483">
                <a:moveTo>
                  <a:pt x="8744" y="1125296"/>
                </a:moveTo>
                <a:cubicBezTo>
                  <a:pt x="17981" y="1037551"/>
                  <a:pt x="54927" y="908242"/>
                  <a:pt x="64163" y="834351"/>
                </a:cubicBezTo>
                <a:cubicBezTo>
                  <a:pt x="73400" y="760460"/>
                  <a:pt x="24909" y="718896"/>
                  <a:pt x="64163" y="681951"/>
                </a:cubicBezTo>
                <a:cubicBezTo>
                  <a:pt x="103417" y="645006"/>
                  <a:pt x="239654" y="658860"/>
                  <a:pt x="299690" y="612678"/>
                </a:cubicBezTo>
                <a:cubicBezTo>
                  <a:pt x="359726" y="566496"/>
                  <a:pt x="364345" y="460278"/>
                  <a:pt x="424381" y="404860"/>
                </a:cubicBezTo>
                <a:cubicBezTo>
                  <a:pt x="484417" y="349442"/>
                  <a:pt x="597563" y="321733"/>
                  <a:pt x="659908" y="280169"/>
                </a:cubicBezTo>
                <a:cubicBezTo>
                  <a:pt x="722253" y="238605"/>
                  <a:pt x="754581" y="201660"/>
                  <a:pt x="798453" y="155478"/>
                </a:cubicBezTo>
                <a:cubicBezTo>
                  <a:pt x="842325" y="109296"/>
                  <a:pt x="865417" y="16932"/>
                  <a:pt x="923144" y="3078"/>
                </a:cubicBezTo>
                <a:cubicBezTo>
                  <a:pt x="980871" y="-10776"/>
                  <a:pt x="1031672" y="23860"/>
                  <a:pt x="1144817" y="72351"/>
                </a:cubicBezTo>
                <a:cubicBezTo>
                  <a:pt x="1257962" y="120842"/>
                  <a:pt x="1562762" y="296332"/>
                  <a:pt x="1602017" y="294023"/>
                </a:cubicBezTo>
                <a:cubicBezTo>
                  <a:pt x="1641272" y="291714"/>
                  <a:pt x="1387271" y="30787"/>
                  <a:pt x="1380344" y="58496"/>
                </a:cubicBezTo>
                <a:cubicBezTo>
                  <a:pt x="1373417" y="86205"/>
                  <a:pt x="1493489" y="374842"/>
                  <a:pt x="1560453" y="460278"/>
                </a:cubicBezTo>
                <a:cubicBezTo>
                  <a:pt x="1627417" y="545714"/>
                  <a:pt x="1717471" y="515696"/>
                  <a:pt x="1782126" y="571114"/>
                </a:cubicBezTo>
                <a:cubicBezTo>
                  <a:pt x="1846781" y="626532"/>
                  <a:pt x="1918363" y="705042"/>
                  <a:pt x="1948381" y="792787"/>
                </a:cubicBezTo>
                <a:cubicBezTo>
                  <a:pt x="1978399" y="880532"/>
                  <a:pt x="1969162" y="986751"/>
                  <a:pt x="1962235" y="1097587"/>
                </a:cubicBezTo>
                <a:cubicBezTo>
                  <a:pt x="1955308" y="1208423"/>
                  <a:pt x="1904508" y="1358514"/>
                  <a:pt x="1906817" y="1457805"/>
                </a:cubicBezTo>
                <a:cubicBezTo>
                  <a:pt x="1909126" y="1557096"/>
                  <a:pt x="1999181" y="1628678"/>
                  <a:pt x="1976090" y="1693333"/>
                </a:cubicBezTo>
                <a:cubicBezTo>
                  <a:pt x="1952999" y="1757988"/>
                  <a:pt x="1897581" y="1815715"/>
                  <a:pt x="1768272" y="1845733"/>
                </a:cubicBezTo>
                <a:cubicBezTo>
                  <a:pt x="1638963" y="1875751"/>
                  <a:pt x="1428835" y="1873442"/>
                  <a:pt x="1200235" y="1873442"/>
                </a:cubicBezTo>
                <a:cubicBezTo>
                  <a:pt x="971635" y="1873442"/>
                  <a:pt x="560617" y="1857278"/>
                  <a:pt x="396672" y="1845733"/>
                </a:cubicBezTo>
                <a:cubicBezTo>
                  <a:pt x="232727" y="1834188"/>
                  <a:pt x="271981" y="1836496"/>
                  <a:pt x="216563" y="1804169"/>
                </a:cubicBezTo>
                <a:cubicBezTo>
                  <a:pt x="161145" y="1771842"/>
                  <a:pt x="98799" y="1725660"/>
                  <a:pt x="64163" y="1651769"/>
                </a:cubicBezTo>
                <a:cubicBezTo>
                  <a:pt x="29527" y="1577878"/>
                  <a:pt x="22599" y="1441641"/>
                  <a:pt x="8744" y="1360823"/>
                </a:cubicBezTo>
                <a:cubicBezTo>
                  <a:pt x="-5111" y="1280005"/>
                  <a:pt x="-493" y="1213041"/>
                  <a:pt x="8744" y="1125296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604393" y="3881609"/>
            <a:ext cx="3927764" cy="54682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বঙ্গোপসাগর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572000"/>
            <a:ext cx="8839200" cy="212365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দক্ষিনে বিস্তৃত বিশাল জলরাশির নাম বঙ্গোপসাগর। বঙ্গোপসাগরে রয়েছে আমাদের একমাত্র প্রবাল দ্বীপ সেন্ট মার্টিন। 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6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228600"/>
            <a:ext cx="4343400" cy="1066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বঙ্গোপ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524000"/>
            <a:ext cx="8839200" cy="13716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পদ্মা,মেঘনা,কর্নফুলী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নদ-নদীর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জলপ্রবাহ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মিশেছে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বঙ্গোপসাগরে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3171092"/>
            <a:ext cx="8839200" cy="1905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গঙ্গা,যমুনা,মহানন্দা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গোদাবরি,কৃষ্ণা,কাবেরী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অনেকগুলো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মিসেছে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5257800"/>
            <a:ext cx="8839200" cy="13716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মায়ানমারের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ইরাবতী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নাফ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বঙ্গোপসাগরে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0" y="228600"/>
            <a:ext cx="5943600" cy="1066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মহাসাগর ও সাগরের গুরুত্ব </a:t>
            </a:r>
            <a:endParaRPr lang="en-US" sz="5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4191000" cy="3505200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80" y="1675228"/>
            <a:ext cx="3980820" cy="3506372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Rounded Rectangle 12"/>
          <p:cNvSpPr/>
          <p:nvPr/>
        </p:nvSpPr>
        <p:spPr>
          <a:xfrm>
            <a:off x="685800" y="5486400"/>
            <a:ext cx="3657600" cy="685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ভাস্কো দা গামা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58380" y="5486400"/>
            <a:ext cx="3599819" cy="685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কলম্বাস  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0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5257800" cy="309573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406" y="228600"/>
            <a:ext cx="3124200" cy="416329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1"/>
            <a:ext cx="5257800" cy="304180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Vertical Scroll 5"/>
          <p:cNvSpPr/>
          <p:nvPr/>
        </p:nvSpPr>
        <p:spPr>
          <a:xfrm>
            <a:off x="6019800" y="5410200"/>
            <a:ext cx="2895600" cy="1219200"/>
          </a:xfrm>
          <a:prstGeom prst="verticalScroll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বন্দর </a:t>
            </a:r>
            <a:endParaRPr lang="en-US" sz="80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34200" y="4267200"/>
            <a:ext cx="152400" cy="1142621"/>
          </a:xfrm>
          <a:prstGeom prst="straightConnector1">
            <a:avLst/>
          </a:prstGeom>
          <a:ln w="38100">
            <a:solidFill>
              <a:srgbClr val="F7155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387388"/>
            <a:ext cx="1638300" cy="2022433"/>
          </a:xfrm>
          <a:prstGeom prst="straightConnector1">
            <a:avLst/>
          </a:prstGeom>
          <a:ln w="38100">
            <a:solidFill>
              <a:srgbClr val="F7155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95900" y="5978261"/>
            <a:ext cx="914400" cy="41539"/>
          </a:xfrm>
          <a:prstGeom prst="straightConnector1">
            <a:avLst/>
          </a:prstGeom>
          <a:ln w="38100">
            <a:solidFill>
              <a:srgbClr val="F7155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84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5410200" cy="28956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"/>
            <a:ext cx="3073400" cy="4876799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29000"/>
            <a:ext cx="5105400" cy="3132722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5562600" y="5562600"/>
            <a:ext cx="3378200" cy="99912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i="1" u="sng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সমূদ্র</a:t>
            </a:r>
            <a:r>
              <a:rPr lang="en-US" sz="6600" b="1" i="1" u="sng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u="sng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সৈকত</a:t>
            </a:r>
            <a:endParaRPr lang="en-US" sz="6600" b="1" i="1" u="sng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4" y="304800"/>
            <a:ext cx="3920836" cy="3810000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4267200" cy="3124199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4267200" cy="2743200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Flowchart: Punched Tape 4"/>
          <p:cNvSpPr/>
          <p:nvPr/>
        </p:nvSpPr>
        <p:spPr>
          <a:xfrm>
            <a:off x="5791200" y="4495800"/>
            <a:ext cx="3140810" cy="2175764"/>
          </a:xfrm>
          <a:prstGeom prst="flowChartPunchedTap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সেন্ট মার্টিন 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1"/>
            <a:ext cx="4114800" cy="261310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495800" cy="2613107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9" b="12476"/>
          <a:stretch/>
        </p:blipFill>
        <p:spPr>
          <a:xfrm>
            <a:off x="152400" y="3635293"/>
            <a:ext cx="4495800" cy="2330613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635293"/>
            <a:ext cx="4114800" cy="2330613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3291508" y="2971800"/>
            <a:ext cx="3170583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মৎস সম্পদ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06416" y="6095999"/>
            <a:ext cx="3170583" cy="631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শামুক ঝিনুক  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56466"/>
            <a:ext cx="9144000" cy="85793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60" y="1994214"/>
            <a:ext cx="9144000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3600" b="1" dirty="0" smtClean="0">
                <a:ln/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মহাদেশের অবস্থান ও আয়তনের তালিকা তৈরী কর? </a:t>
            </a:r>
            <a:endParaRPr lang="en-US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60" y="4514419"/>
            <a:ext cx="9144000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অর্থনীতিতে বঙ্গোপসাগর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কাছে</a:t>
            </a:r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গুরুত্ব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পূর্ণ</a:t>
            </a:r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তাহা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বর্ননা কর ? 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28915" y="1084997"/>
            <a:ext cx="2822863" cy="73082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66361" y="3657600"/>
            <a:ext cx="2822863" cy="67700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দল</a:t>
            </a:r>
            <a:endParaRPr lang="en-US" sz="66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4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447800" y="152401"/>
            <a:ext cx="6096000" cy="114300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152400" y="1447800"/>
            <a:ext cx="8839200" cy="5257800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পৃথিবীর বৃহত্তম মহাসাগরের নাম কি ?</a:t>
            </a:r>
          </a:p>
          <a:p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ভাস্কো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গামা কোন দেশের নাবি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৪। মৎস সম্পদ কি?</a:t>
            </a:r>
          </a:p>
          <a:p>
            <a:r>
              <a:rPr lang="bn-BD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বাংলাদেশের একমাত্র প্রবাল দ্বীপের নাম কি? </a:t>
            </a:r>
          </a:p>
          <a:p>
            <a:r>
              <a:rPr lang="bn-BD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মৎস ছাড়া সাগর থেকে আর কি পাওয়া যায়? </a:t>
            </a:r>
          </a:p>
          <a:p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6131" y="152400"/>
            <a:ext cx="8686800" cy="1524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i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b="1" i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পরীচিতি</a:t>
            </a:r>
            <a:endParaRPr lang="en-US" sz="8000" b="1" i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981200"/>
            <a:ext cx="6172200" cy="4724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মুহাঃ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রুহুল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5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কানুহরপুর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হাজী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আক্কাস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পোষ্টঃ-খড়িখালী</a:t>
            </a:r>
            <a:endParaRPr lang="en-US" sz="32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উপজেলাঃ-ঝিনাইদহ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জেলাঃ-ঝিনাইদহ</a:t>
            </a:r>
            <a:endParaRPr lang="en-US" sz="32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নম্বরঃ-০1918013505</a:t>
            </a:r>
          </a:p>
          <a:p>
            <a:pPr algn="ctr"/>
            <a:r>
              <a:rPr lang="en-US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জি-মেইলঃ</a:t>
            </a:r>
            <a:r>
              <a:rPr lang="en-US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bdruhul1971@gmail.com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1981200"/>
            <a:ext cx="2323530" cy="22098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4572000"/>
            <a:ext cx="2032588" cy="21336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656403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0" y="4038600"/>
            <a:ext cx="9144000" cy="2819400"/>
          </a:xfrm>
          <a:prstGeom prst="snipRoundRect">
            <a:avLst>
              <a:gd name="adj1" fmla="val 0"/>
              <a:gd name="adj2" fmla="val 385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অর্থনৈতিক উন্নয়নে বঙ্গোপসাগরের গুরুত্ব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ের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বর্ননা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বাংলাদেশের মৎস সম্পদের বর্ননা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    </a:t>
            </a:r>
          </a:p>
          <a:p>
            <a:pPr algn="ctr"/>
            <a:endParaRPr lang="bn-BD" sz="5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1"/>
            <a:ext cx="9144000" cy="411479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838200" y="457200"/>
            <a:ext cx="7772400" cy="2514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/>
                <a:solidFill>
                  <a:srgbClr val="99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13800" b="1" dirty="0" smtClean="0">
                <a:ln/>
                <a:solidFill>
                  <a:srgbClr val="99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ln/>
                <a:solidFill>
                  <a:srgbClr val="99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b="1" dirty="0">
              <a:ln/>
              <a:solidFill>
                <a:srgbClr val="99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09600" y="762000"/>
            <a:ext cx="8077200" cy="2743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spc="50" dirty="0" smtClean="0">
                <a:ln w="0">
                  <a:solidFill>
                    <a:srgbClr val="00000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en-US" sz="19900" b="1" spc="50" dirty="0" err="1" smtClean="0">
                <a:ln w="0">
                  <a:solidFill>
                    <a:srgbClr val="00000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9900" b="1" spc="50" dirty="0" smtClean="0">
                <a:ln w="0">
                  <a:solidFill>
                    <a:srgbClr val="00000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spc="50" dirty="0" err="1" smtClean="0">
                <a:ln w="0">
                  <a:solidFill>
                    <a:srgbClr val="00000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9900" b="1" spc="50" dirty="0" smtClean="0">
                <a:ln w="0">
                  <a:solidFill>
                    <a:srgbClr val="00000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endParaRPr lang="en-US" sz="19900" b="1" spc="50" dirty="0">
              <a:ln w="0">
                <a:solidFill>
                  <a:srgbClr val="000000"/>
                </a:solidFill>
              </a:ln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763000" cy="17526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72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72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362200"/>
            <a:ext cx="8763000" cy="18288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4648200"/>
            <a:ext cx="8382000" cy="1905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72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৪৫ </a:t>
            </a:r>
            <a:r>
              <a:rPr lang="en-US" sz="72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72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47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304800" y="180975"/>
            <a:ext cx="8686800" cy="1170709"/>
          </a:xfrm>
          <a:prstGeom prst="round1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i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মানচিত্রটি দেখ</a:t>
            </a:r>
            <a:endParaRPr lang="en-US" sz="7200" b="1" i="1" u="sng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4" y="1572490"/>
            <a:ext cx="8769626" cy="505690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Rounded Rectangle 12"/>
          <p:cNvSpPr/>
          <p:nvPr/>
        </p:nvSpPr>
        <p:spPr>
          <a:xfrm>
            <a:off x="533401" y="4267200"/>
            <a:ext cx="1447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467600" y="3581400"/>
            <a:ext cx="1295400" cy="6858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90800" y="3180051"/>
            <a:ext cx="1593272" cy="9208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4984172"/>
            <a:ext cx="1905000" cy="883228"/>
          </a:xfrm>
          <a:prstGeom prst="ellipse">
            <a:avLst/>
          </a:prstGeom>
          <a:noFill/>
          <a:ln>
            <a:solidFill>
              <a:srgbClr val="F71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62400" y="1680729"/>
            <a:ext cx="2362200" cy="56110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5486400" y="4343400"/>
            <a:ext cx="1524000" cy="1066800"/>
          </a:xfrm>
          <a:prstGeom prst="pentagon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513" y="1676400"/>
            <a:ext cx="8839200" cy="9906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পরিমন্ডলে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0513" y="2971800"/>
            <a:ext cx="8839200" cy="83820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৫ম ।  পাঠ-7ও৮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003" y="3962400"/>
            <a:ext cx="8839200" cy="1219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মহাসাগর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845" y="5629701"/>
            <a:ext cx="8839200" cy="9906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পৃষ্টা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২৬ - ২৯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119076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04800"/>
            <a:ext cx="8763000" cy="1066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শিক্ষাথীঁরা-----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0196" y="1659834"/>
            <a:ext cx="8763000" cy="131196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মহাসাগর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পারববে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260033"/>
            <a:ext cx="8763000" cy="115956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মহাসাগর</a:t>
            </a:r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4707833"/>
            <a:ext cx="8763000" cy="160019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বঙ্গোপ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সাগরের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গূরুত্ব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62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4648200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152400" y="5334000"/>
            <a:ext cx="8839200" cy="12954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৭১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শতাংশ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২৯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শতাংশ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স্থল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762618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943750"/>
            <a:ext cx="8763000" cy="175432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পানির বিস্তার, গভীরতা ও আয়তনের দিক থেকে পৃথিবীর সবচেয়ে বড় মহাসাগর প্রশান্ত মহাসাগর। প্রশান্ত মহাসাগরে মিশেছে- জাপান সাগর, পীত সাগর ও চীন সাগর।  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58506" y="4164333"/>
            <a:ext cx="4558579" cy="685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প্রশান্ত মহাসাগর   </a:t>
            </a:r>
            <a:endParaRPr lang="en-US" sz="5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458200" cy="3581400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1143000" y="2823329"/>
            <a:ext cx="1415506" cy="1520071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7117085" y="2374422"/>
            <a:ext cx="1118988" cy="2132811"/>
          </a:xfrm>
          <a:prstGeom prst="straightConnector1">
            <a:avLst/>
          </a:prstGeom>
          <a:ln w="38100">
            <a:solidFill>
              <a:srgbClr val="DD2F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07015" y="2154816"/>
            <a:ext cx="1371600" cy="746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402675" y="1652509"/>
            <a:ext cx="1197985" cy="74608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400300" y="4008662"/>
            <a:ext cx="4343400" cy="685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আটলান্টিক মহাসাগর। 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400" cy="3429000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/>
          <p:cNvCxnSpPr/>
          <p:nvPr/>
        </p:nvCxnSpPr>
        <p:spPr>
          <a:xfrm flipH="1">
            <a:off x="2450306" y="3109368"/>
            <a:ext cx="869519" cy="8992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endCxn id="19" idx="3"/>
          </p:cNvCxnSpPr>
          <p:nvPr/>
        </p:nvCxnSpPr>
        <p:spPr>
          <a:xfrm rot="10800000">
            <a:off x="4038600" y="1765852"/>
            <a:ext cx="2438400" cy="2242810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743200" y="1499152"/>
            <a:ext cx="1295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2628703"/>
            <a:ext cx="127899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8600" y="4800600"/>
            <a:ext cx="8686800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আটলান্টিক মহাসাগর আয়তনের দিক দিয়ে ২য় হলেও গুরুত্বের দিক থেকে প্রথম। এ মহাসাগর দখল করে আছে পৃথিবীর ২০ শতাংশ জায়গা।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1994</TotalTime>
  <Words>368</Words>
  <Application>Microsoft Office PowerPoint</Application>
  <PresentationFormat>On-screen Show (4:3)</PresentationFormat>
  <Paragraphs>61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469</cp:revision>
  <dcterms:created xsi:type="dcterms:W3CDTF">2013-07-23T17:45:52Z</dcterms:created>
  <dcterms:modified xsi:type="dcterms:W3CDTF">2020-10-01T17:06:36Z</dcterms:modified>
</cp:coreProperties>
</file>