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4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2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4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5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4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3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4E74-8ED4-47FA-A2B6-E04C0414331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9C5F-81AB-40B9-984E-A0F91B42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15805"/>
          </a:xfrm>
        </p:spPr>
        <p:txBody>
          <a:bodyPr>
            <a:normAutofit/>
          </a:bodyPr>
          <a:lstStyle/>
          <a:p>
            <a:r>
              <a:rPr lang="ar-SA" sz="7200" b="1" dirty="0" smtClean="0">
                <a:solidFill>
                  <a:schemeClr val="accent2"/>
                </a:solidFill>
              </a:rPr>
              <a:t>السلام عليكم ورحمة الله</a:t>
            </a:r>
            <a:endParaRPr lang="en-US" sz="72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98762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চরবাকর</a:t>
            </a:r>
            <a:r>
              <a:rPr lang="en-US" sz="6000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ডিএস</a:t>
            </a:r>
            <a:r>
              <a:rPr lang="en-US" sz="6000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আই</a:t>
            </a:r>
            <a:r>
              <a:rPr lang="en-US" sz="6000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আলিম</a:t>
            </a:r>
            <a:r>
              <a:rPr lang="en-US" sz="6000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মাদ্রাস</a:t>
            </a:r>
            <a:endParaRPr lang="en-US" sz="6000" dirty="0" smtClean="0">
              <a:solidFill>
                <a:srgbClr val="92D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60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শিক্ষক</a:t>
            </a:r>
            <a:r>
              <a:rPr lang="en-US" sz="60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 </a:t>
            </a:r>
            <a:r>
              <a:rPr lang="en-US" sz="60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গোলাম</a:t>
            </a:r>
            <a:r>
              <a:rPr lang="en-US" sz="60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মোস্তফা</a:t>
            </a:r>
            <a:endParaRPr lang="en-US" sz="6000" dirty="0" smtClean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endParaRPr lang="en-US" sz="6000" dirty="0">
              <a:solidFill>
                <a:srgbClr val="92D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81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smtClean="0">
                <a:solidFill>
                  <a:srgbClr val="92D050"/>
                </a:solidFill>
                <a:latin typeface="SolaimanLipi" panose="03000609000000000000" pitchFamily="65" charset="0"/>
              </a:rPr>
              <a:t>الكلمة </a:t>
            </a:r>
            <a:r>
              <a:rPr lang="bn-IN" sz="6600" b="1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6600" b="1" dirty="0" smtClean="0">
                <a:solidFill>
                  <a:srgbClr val="92D050"/>
                </a:solidFill>
                <a:latin typeface="SolaimanLipi" panose="03000609000000000000" pitchFamily="65" charset="0"/>
              </a:rPr>
              <a:t>: </a:t>
            </a:r>
            <a:r>
              <a:rPr lang="en-US" sz="6600" b="1" dirty="0" err="1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পদ</a:t>
            </a:r>
            <a:r>
              <a:rPr lang="en-US" sz="6600" b="1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6600" b="1" dirty="0" smtClean="0">
                <a:solidFill>
                  <a:srgbClr val="92D050"/>
                </a:solidFill>
                <a:latin typeface="SolaimanLipi" panose="03000609000000000000" pitchFamily="65" charset="0"/>
              </a:rPr>
              <a:t>: </a:t>
            </a:r>
            <a:r>
              <a:rPr lang="en-US" sz="6600" b="1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part</a:t>
            </a:r>
            <a:r>
              <a:rPr lang="en-US" sz="6600" b="1" dirty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s</a:t>
            </a:r>
            <a:r>
              <a:rPr lang="en-US" sz="6600" b="1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600" b="1" dirty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of </a:t>
            </a:r>
            <a:r>
              <a:rPr lang="en-US" sz="6600" b="1" dirty="0" smtClean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speech</a:t>
            </a:r>
            <a:endParaRPr lang="en-US" sz="6600" b="1" dirty="0">
              <a:solidFill>
                <a:srgbClr val="92D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5400" b="1" dirty="0" smtClean="0">
                <a:latin typeface="SolaimanLipi" panose="03000609000000000000" pitchFamily="65" charset="0"/>
              </a:rPr>
              <a:t>الكلمة</a:t>
            </a:r>
            <a:r>
              <a:rPr lang="bn-IN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মানে </a:t>
            </a:r>
            <a:r>
              <a:rPr lang="en-US" sz="5400" dirty="0" err="1">
                <a:latin typeface="SolaimanLipi" panose="03000609000000000000" pitchFamily="65" charset="0"/>
                <a:cs typeface="SolaimanLipi" panose="03000609000000000000" pitchFamily="65" charset="0"/>
              </a:rPr>
              <a:t>পদ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[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parts 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of speech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]</a:t>
            </a:r>
            <a:r>
              <a:rPr lang="hi-IN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en-US" sz="54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bn-IN" sz="5400" dirty="0" smtClean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ইহা তিন প্রকার</a:t>
            </a:r>
            <a:r>
              <a:rPr lang="en-US" sz="5400" dirty="0" smtClean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</a:p>
          <a:p>
            <a:r>
              <a:rPr lang="bn-IN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১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r>
              <a:rPr lang="ar-SA" sz="5400" dirty="0">
                <a:latin typeface="SolaimanLipi" panose="03000609000000000000" pitchFamily="65" charset="0"/>
              </a:rPr>
              <a:t>إِسْمٌ 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ইসম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endParaRPr lang="en-US" sz="54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২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r>
              <a:rPr lang="ar-SA" sz="5400" dirty="0">
                <a:latin typeface="SolaimanLipi" panose="03000609000000000000" pitchFamily="65" charset="0"/>
              </a:rPr>
              <a:t>فِعْلٌ 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ফে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’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ল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</a:p>
          <a:p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৩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r>
              <a:rPr lang="ar-SA" sz="5400" dirty="0">
                <a:latin typeface="SolaimanLipi" panose="03000609000000000000" pitchFamily="65" charset="0"/>
              </a:rPr>
              <a:t>حَرْف 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(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হরফ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) </a:t>
            </a:r>
          </a:p>
          <a:p>
            <a:endParaRPr lang="en-US" sz="54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029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6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IN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১</a:t>
            </a:r>
            <a:r>
              <a:rPr lang="en-US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r>
              <a:rPr lang="ar-SA" sz="5400" b="1" dirty="0">
                <a:solidFill>
                  <a:schemeClr val="accent1"/>
                </a:solidFill>
                <a:latin typeface="SolaimanLipi" panose="03000609000000000000" pitchFamily="65" charset="0"/>
              </a:rPr>
              <a:t>إسم </a:t>
            </a:r>
            <a:r>
              <a:rPr lang="en-US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bn-IN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বিশেষ্য,সর্বনাম, ইঙ্গিত</a:t>
            </a:r>
            <a:r>
              <a:rPr lang="en-US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bn-IN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সম্বন্ধ ও বিশেষণ</a:t>
            </a:r>
            <a:r>
              <a:rPr lang="en-US" sz="54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):</a:t>
            </a:r>
            <a:r>
              <a:rPr lang="ar-SA" sz="5400" b="1" dirty="0">
                <a:solidFill>
                  <a:schemeClr val="accent1"/>
                </a:solidFill>
                <a:latin typeface="SolaimanLipi" panose="03000609000000000000" pitchFamily="65" charset="0"/>
              </a:rPr>
              <a:t>  </a:t>
            </a:r>
            <a:endParaRPr lang="en-US" sz="5400" b="1" dirty="0">
              <a:solidFill>
                <a:schemeClr val="accent1"/>
              </a:solidFill>
              <a:latin typeface="SolaimanLipi" panose="03000609000000000000" pitchFamily="65" charset="0"/>
            </a:endParaRPr>
          </a:p>
          <a:p>
            <a:pPr marL="0" indent="0" algn="just">
              <a:buNone/>
            </a:pPr>
            <a:r>
              <a:rPr lang="bn-IN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কোন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কিছুর নাম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বা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নামকে ইঙি্গত করে (সর্বনাম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)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কিংবা  নামকে বিশেষায়িত করে (বিশেষণ) এমন সকল কিছুকেই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ar-SA" sz="5400" dirty="0">
                <a:latin typeface="SolaimanLipi" panose="03000609000000000000" pitchFamily="65" charset="0"/>
              </a:rPr>
              <a:t>إِسْمٌ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ইসম</a:t>
            </a:r>
            <a:r>
              <a:rPr lang="en-US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) </a:t>
            </a:r>
            <a:r>
              <a:rPr lang="bn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বলে</a:t>
            </a:r>
            <a:r>
              <a:rPr lang="hi-IN" sz="5400" dirty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54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2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উদাহরণ</a:t>
            </a:r>
            <a:r>
              <a:rPr lang="en-US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615054"/>
              </p:ext>
            </p:extLst>
          </p:nvPr>
        </p:nvGraphicFramePr>
        <p:xfrm>
          <a:off x="990601" y="1844039"/>
          <a:ext cx="9967450" cy="4542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490">
                  <a:extLst>
                    <a:ext uri="{9D8B030D-6E8A-4147-A177-3AD203B41FA5}">
                      <a16:colId xmlns:a16="http://schemas.microsoft.com/office/drawing/2014/main" val="810148508"/>
                    </a:ext>
                  </a:extLst>
                </a:gridCol>
                <a:gridCol w="1993490">
                  <a:extLst>
                    <a:ext uri="{9D8B030D-6E8A-4147-A177-3AD203B41FA5}">
                      <a16:colId xmlns:a16="http://schemas.microsoft.com/office/drawing/2014/main" val="2889434948"/>
                    </a:ext>
                  </a:extLst>
                </a:gridCol>
                <a:gridCol w="1993490">
                  <a:extLst>
                    <a:ext uri="{9D8B030D-6E8A-4147-A177-3AD203B41FA5}">
                      <a16:colId xmlns:a16="http://schemas.microsoft.com/office/drawing/2014/main" val="306261398"/>
                    </a:ext>
                  </a:extLst>
                </a:gridCol>
                <a:gridCol w="1993490">
                  <a:extLst>
                    <a:ext uri="{9D8B030D-6E8A-4147-A177-3AD203B41FA5}">
                      <a16:colId xmlns:a16="http://schemas.microsoft.com/office/drawing/2014/main" val="3042979635"/>
                    </a:ext>
                  </a:extLst>
                </a:gridCol>
                <a:gridCol w="1993490">
                  <a:extLst>
                    <a:ext uri="{9D8B030D-6E8A-4147-A177-3AD203B41FA5}">
                      <a16:colId xmlns:a16="http://schemas.microsoft.com/office/drawing/2014/main" val="639949222"/>
                    </a:ext>
                  </a:extLst>
                </a:gridCol>
              </a:tblGrid>
              <a:tr h="16710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বিশেষ্য </a:t>
                      </a:r>
                      <a:r>
                        <a:rPr lang="hi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noun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সর্বনাম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pronoun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সম্বন্ধবাচক</a:t>
                      </a:r>
                      <a:r>
                        <a:rPr lang="en-US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সর্বনাম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Relative pronoun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ইঙ্গিতসূচক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সর্বনাম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cs typeface="SolaimanLipi" panose="03000609000000000000" pitchFamily="65" charset="0"/>
                        </a:rPr>
                        <a:t>Demonstrative pronoun 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বিশেষণ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Adjective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 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199484"/>
                  </a:ext>
                </a:extLst>
              </a:tr>
              <a:tr h="574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خالد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খালিদ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هو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সে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SolaimanLipi" panose="03000609000000000000" pitchFamily="65" charset="0"/>
                        </a:rPr>
                        <a:t>الذي</a:t>
                      </a:r>
                      <a:r>
                        <a:rPr lang="en-US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যিনি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هذا 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ইহা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جديد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 নতুন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615151"/>
                  </a:ext>
                </a:extLst>
              </a:tr>
              <a:tr h="574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رجل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পুরুষ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هم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তারা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اللذين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 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যারা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هؤلاء 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এগুলো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كريم 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সম্মানিত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9680889"/>
                  </a:ext>
                </a:extLst>
              </a:tr>
              <a:tr h="574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بيت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ঘর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انت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তুমি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اي 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কোনটি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ذالك 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উহা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جميل 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সুন্দর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017889"/>
                  </a:ext>
                </a:extLst>
              </a:tr>
              <a:tr h="574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قرية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 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গ্রাম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انا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আমি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ما 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যা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تلك 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উহা (স্ত্রী)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شريف 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ভদ্র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4464768"/>
                  </a:ext>
                </a:extLst>
              </a:tr>
              <a:tr h="574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قضيب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রড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SolaimanLipi" panose="03000609000000000000" pitchFamily="65" charset="0"/>
                        </a:rPr>
                        <a:t>نحن</a:t>
                      </a:r>
                      <a:r>
                        <a:rPr lang="en-US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-</a:t>
                      </a:r>
                      <a:r>
                        <a:rPr lang="bn-IN" sz="2400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আমরা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من </a:t>
                      </a:r>
                      <a:r>
                        <a:rPr lang="bn-IN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যাকে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SolaimanLipi" panose="03000609000000000000" pitchFamily="65" charset="0"/>
                        </a:rPr>
                        <a:t>آولآئك</a:t>
                      </a:r>
                      <a:r>
                        <a:rPr lang="en-US" sz="24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 ঐগুলো</a:t>
                      </a:r>
                      <a:endParaRPr lang="en-US" sz="24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SolaimanLipi" panose="03000609000000000000" pitchFamily="65" charset="0"/>
                        </a:rPr>
                        <a:t>نحيف </a:t>
                      </a:r>
                      <a:r>
                        <a:rPr lang="en-US" sz="2400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চিকন</a:t>
                      </a:r>
                      <a:endParaRPr lang="en-US" sz="24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98598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363158" y="42442"/>
            <a:ext cx="19443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উদাহরণ</a:t>
            </a:r>
            <a:r>
              <a:rPr kumimoji="0" lang="hi-I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:</a:t>
            </a:r>
            <a:endParaRPr kumimoji="0" lang="hi-I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88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6000" b="1" dirty="0">
                <a:solidFill>
                  <a:schemeClr val="accent1"/>
                </a:solidFill>
                <a:latin typeface="SolaimanLipi" panose="03000609000000000000" pitchFamily="65" charset="0"/>
              </a:rPr>
              <a:t>২</a:t>
            </a:r>
            <a:r>
              <a:rPr lang="en-US" sz="60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r>
              <a:rPr lang="ar-SA" sz="6000" b="1" dirty="0">
                <a:solidFill>
                  <a:schemeClr val="accent1"/>
                </a:solidFill>
                <a:latin typeface="SolaimanLipi" panose="03000609000000000000" pitchFamily="65" charset="0"/>
              </a:rPr>
              <a:t>فعل</a:t>
            </a:r>
            <a:r>
              <a:rPr lang="en-US" sz="60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(</a:t>
            </a:r>
            <a:r>
              <a:rPr lang="bn-IN" sz="6000" b="1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ক্রিয়া/verb</a:t>
            </a:r>
            <a:r>
              <a:rPr lang="en-US" sz="6000" b="1" dirty="0" smtClean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):</a:t>
            </a:r>
          </a:p>
          <a:p>
            <a:pPr marL="0" indent="0">
              <a:buNone/>
            </a:pPr>
            <a:r>
              <a:rPr lang="bn-IN" sz="60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যা দ</a:t>
            </a:r>
            <a:r>
              <a:rPr lang="en-US" sz="60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্বা</a:t>
            </a:r>
            <a:r>
              <a:rPr lang="bn-IN" sz="60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 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অতীত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বর্তমান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ভবিষ্যতে কোন কিছু করা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আদেশ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নিষেধ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অনুরোধ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 ,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ধমক ইত্যাদি বুঝায় তাকে </a:t>
            </a:r>
            <a:r>
              <a:rPr lang="ar-SA" sz="6000" dirty="0">
                <a:latin typeface="SolaimanLipi" panose="03000609000000000000" pitchFamily="65" charset="0"/>
              </a:rPr>
              <a:t>فِعْلٌ 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ফে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’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ল</a:t>
            </a:r>
            <a:r>
              <a:rPr lang="en-US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)  </a:t>
            </a:r>
            <a:r>
              <a:rPr lang="bn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বলে</a:t>
            </a:r>
            <a:r>
              <a:rPr lang="hi-IN" sz="6000" dirty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6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07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উদাহরণ</a:t>
            </a:r>
            <a:r>
              <a:rPr lang="en-US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endParaRPr lang="en-US" b="1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197483"/>
              </p:ext>
            </p:extLst>
          </p:nvPr>
        </p:nvGraphicFramePr>
        <p:xfrm>
          <a:off x="1327354" y="1690689"/>
          <a:ext cx="9571703" cy="4759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216">
                  <a:extLst>
                    <a:ext uri="{9D8B030D-6E8A-4147-A177-3AD203B41FA5}">
                      <a16:colId xmlns:a16="http://schemas.microsoft.com/office/drawing/2014/main" val="1537109812"/>
                    </a:ext>
                  </a:extLst>
                </a:gridCol>
                <a:gridCol w="2523449">
                  <a:extLst>
                    <a:ext uri="{9D8B030D-6E8A-4147-A177-3AD203B41FA5}">
                      <a16:colId xmlns:a16="http://schemas.microsoft.com/office/drawing/2014/main" val="46590784"/>
                    </a:ext>
                  </a:extLst>
                </a:gridCol>
                <a:gridCol w="2353513">
                  <a:extLst>
                    <a:ext uri="{9D8B030D-6E8A-4147-A177-3AD203B41FA5}">
                      <a16:colId xmlns:a16="http://schemas.microsoft.com/office/drawing/2014/main" val="2350203500"/>
                    </a:ext>
                  </a:extLst>
                </a:gridCol>
                <a:gridCol w="2224525">
                  <a:extLst>
                    <a:ext uri="{9D8B030D-6E8A-4147-A177-3AD203B41FA5}">
                      <a16:colId xmlns:a16="http://schemas.microsoft.com/office/drawing/2014/main" val="1045044089"/>
                    </a:ext>
                  </a:extLst>
                </a:gridCol>
              </a:tblGrid>
              <a:tr h="2477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فعل ماضي 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অতীত/past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 dirty="0">
                          <a:effectLst/>
                          <a:latin typeface="SolaimanLipi" panose="03000609000000000000" pitchFamily="65" charset="0"/>
                        </a:rPr>
                        <a:t>فعل مضارع </a:t>
                      </a:r>
                      <a:endParaRPr lang="en-US" sz="3200" b="1" dirty="0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বর্তমান</a:t>
                      </a:r>
                      <a:r>
                        <a:rPr lang="en-US" sz="3200" b="1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ও </a:t>
                      </a:r>
                      <a:r>
                        <a:rPr lang="en-US" sz="3200" b="1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ভবষ্য</a:t>
                      </a:r>
                      <a:r>
                        <a:rPr lang="en-US" sz="3200" b="1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ৎ/present &amp; future</a:t>
                      </a:r>
                      <a:endParaRPr lang="en-US" sz="3200" b="1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أمر 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আদেশ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 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نهي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নিষেধ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 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448604"/>
                  </a:ext>
                </a:extLst>
              </a:tr>
              <a:tr h="55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نصر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 dirty="0">
                          <a:effectLst/>
                          <a:latin typeface="SolaimanLipi" panose="03000609000000000000" pitchFamily="65" charset="0"/>
                        </a:rPr>
                        <a:t>ينصر</a:t>
                      </a:r>
                      <a:endParaRPr lang="en-US" sz="3200" b="1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انصر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ar-SA" sz="3200" b="1">
                          <a:effectLst/>
                          <a:latin typeface="SolaimanLipi" panose="03000609000000000000" pitchFamily="65" charset="0"/>
                        </a:rPr>
                        <a:t>لا تنصر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337917"/>
                  </a:ext>
                </a:extLst>
              </a:tr>
              <a:tr h="17255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সে সাহায্য করল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সে সাহায্য করতেছে বা করবে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তুমি সাহায্য কর</a:t>
                      </a:r>
                      <a:endParaRPr lang="en-US" sz="3200" b="1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en-US" sz="3200" b="1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তুমি</a:t>
                      </a:r>
                      <a:r>
                        <a:rPr lang="en-US" sz="3200" b="1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সাহায্য</a:t>
                      </a:r>
                      <a:r>
                        <a:rPr lang="en-US" sz="3200" b="1" dirty="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করোনা</a:t>
                      </a:r>
                      <a:endParaRPr lang="en-US" sz="3200" b="1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7786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96298" y="43111"/>
            <a:ext cx="19655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r>
              <a:rPr kumimoji="0" lang="hi-I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উদাহরণ:</a:t>
            </a:r>
            <a:endParaRPr kumimoji="0" lang="hi-I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7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723"/>
            <a:ext cx="10515600" cy="2610464"/>
          </a:xfrm>
        </p:spPr>
        <p:txBody>
          <a:bodyPr>
            <a:noAutofit/>
          </a:bodyPr>
          <a:lstStyle/>
          <a:p>
            <a:r>
              <a:rPr lang="bn-IN" dirty="0" smtClean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৩ </a:t>
            </a:r>
            <a:r>
              <a:rPr lang="en-US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r>
              <a:rPr lang="ar-SA" dirty="0">
                <a:solidFill>
                  <a:schemeClr val="accent1"/>
                </a:solidFill>
                <a:latin typeface="SolaimanLipi" panose="03000609000000000000" pitchFamily="65" charset="0"/>
              </a:rPr>
              <a:t>حرف</a:t>
            </a:r>
            <a:r>
              <a:rPr lang="en-US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(</a:t>
            </a:r>
            <a:r>
              <a:rPr lang="bn-IN" dirty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অব্যয়/conjuction &amp; </a:t>
            </a:r>
            <a:r>
              <a:rPr lang="bn-IN" dirty="0" smtClean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preposition</a:t>
            </a:r>
            <a:r>
              <a:rPr lang="en-US" dirty="0" smtClean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):</a:t>
            </a:r>
            <a:br>
              <a:rPr lang="en-US" dirty="0" smtClean="0">
                <a:solidFill>
                  <a:schemeClr val="accent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IN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যেগুলো </a:t>
            </a:r>
            <a:r>
              <a:rPr lang="bn-IN" dirty="0">
                <a:latin typeface="SolaimanLipi" panose="03000609000000000000" pitchFamily="65" charset="0"/>
                <a:cs typeface="SolaimanLipi" panose="03000609000000000000" pitchFamily="65" charset="0"/>
              </a:rPr>
              <a:t>বাক্যে সংযোগকারী হিসাবে ব্যবহৃত হয়</a:t>
            </a:r>
            <a:r>
              <a:rPr lang="hi-IN" dirty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920275"/>
              </p:ext>
            </p:extLst>
          </p:nvPr>
        </p:nvGraphicFramePr>
        <p:xfrm>
          <a:off x="1209367" y="3598606"/>
          <a:ext cx="9291484" cy="235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374">
                  <a:extLst>
                    <a:ext uri="{9D8B030D-6E8A-4147-A177-3AD203B41FA5}">
                      <a16:colId xmlns:a16="http://schemas.microsoft.com/office/drawing/2014/main" val="38025275"/>
                    </a:ext>
                  </a:extLst>
                </a:gridCol>
                <a:gridCol w="2322374">
                  <a:extLst>
                    <a:ext uri="{9D8B030D-6E8A-4147-A177-3AD203B41FA5}">
                      <a16:colId xmlns:a16="http://schemas.microsoft.com/office/drawing/2014/main" val="3851100950"/>
                    </a:ext>
                  </a:extLst>
                </a:gridCol>
                <a:gridCol w="2323368">
                  <a:extLst>
                    <a:ext uri="{9D8B030D-6E8A-4147-A177-3AD203B41FA5}">
                      <a16:colId xmlns:a16="http://schemas.microsoft.com/office/drawing/2014/main" val="2272379877"/>
                    </a:ext>
                  </a:extLst>
                </a:gridCol>
                <a:gridCol w="2323368">
                  <a:extLst>
                    <a:ext uri="{9D8B030D-6E8A-4147-A177-3AD203B41FA5}">
                      <a16:colId xmlns:a16="http://schemas.microsoft.com/office/drawing/2014/main" val="1178441448"/>
                    </a:ext>
                  </a:extLst>
                </a:gridCol>
              </a:tblGrid>
              <a:tr h="1471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SolaimanLipi" panose="03000609000000000000" pitchFamily="65" charset="0"/>
                        </a:rPr>
                        <a:t>في</a:t>
                      </a:r>
                      <a:endParaRPr lang="en-US" sz="36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dirty="0">
                          <a:effectLst/>
                          <a:latin typeface="SolaimanLipi" panose="03000609000000000000" pitchFamily="65" charset="0"/>
                        </a:rPr>
                        <a:t>على</a:t>
                      </a:r>
                      <a:endParaRPr lang="en-US" sz="36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SolaimanLipi" panose="03000609000000000000" pitchFamily="65" charset="0"/>
                        </a:rPr>
                        <a:t>من</a:t>
                      </a:r>
                      <a:endParaRPr lang="en-US" sz="36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SolaimanLipi" panose="03000609000000000000" pitchFamily="65" charset="0"/>
                        </a:rPr>
                        <a:t>إلى</a:t>
                      </a:r>
                      <a:endParaRPr lang="en-US" sz="36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657041"/>
                  </a:ext>
                </a:extLst>
              </a:tr>
              <a:tr h="88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মধ্যে</a:t>
                      </a:r>
                      <a:endParaRPr lang="en-US" sz="36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উপর</a:t>
                      </a:r>
                      <a:endParaRPr lang="en-US" sz="36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থেকে</a:t>
                      </a:r>
                      <a:endParaRPr lang="en-US" sz="360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SolaimanLipi" panose="03000609000000000000" pitchFamily="65" charset="0"/>
                          <a:cs typeface="SolaimanLipi" panose="03000609000000000000" pitchFamily="65" charset="0"/>
                        </a:rPr>
                        <a:t>দিকে</a:t>
                      </a:r>
                      <a:endParaRPr lang="en-US" sz="3600" dirty="0">
                        <a:effectLst/>
                        <a:latin typeface="SolaimanLipi" panose="03000609000000000000" pitchFamily="65" charset="0"/>
                        <a:ea typeface="Calibri" panose="020F0502020204030204" pitchFamily="34" charset="0"/>
                        <a:cs typeface="SolaimanLipi" panose="03000609000000000000" pitchFamily="65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75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637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شكرا جزيلا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 algn="ctr">
              <a:buNone/>
            </a:pPr>
            <a:endParaRPr lang="en-US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99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269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SolaimanLipi</vt:lpstr>
      <vt:lpstr>SutonnyOMJ</vt:lpstr>
      <vt:lpstr>Times New Roman</vt:lpstr>
      <vt:lpstr>Office Theme</vt:lpstr>
      <vt:lpstr>السلام عليكم ورحمة الله</vt:lpstr>
      <vt:lpstr>الكلمة  : পদ : parts of speech</vt:lpstr>
      <vt:lpstr>PowerPoint Presentation</vt:lpstr>
      <vt:lpstr>উদাহরণ:</vt:lpstr>
      <vt:lpstr>PowerPoint Presentation</vt:lpstr>
      <vt:lpstr>উদাহরণ:</vt:lpstr>
      <vt:lpstr>৩ :حرف(অব্যয়/conjuction &amp; preposition): যেগুলো বাক্যে সংযোগকারী হিসাবে ব্যবহৃত হয়।</vt:lpstr>
      <vt:lpstr>شكرا جزيلا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</dc:title>
  <dc:creator>imran mahmud</dc:creator>
  <cp:lastModifiedBy>imran mahmud</cp:lastModifiedBy>
  <cp:revision>25</cp:revision>
  <dcterms:created xsi:type="dcterms:W3CDTF">2020-08-28T19:39:39Z</dcterms:created>
  <dcterms:modified xsi:type="dcterms:W3CDTF">2020-10-09T12:41:13Z</dcterms:modified>
</cp:coreProperties>
</file>