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75" r:id="rId5"/>
    <p:sldId id="261" r:id="rId6"/>
    <p:sldId id="266" r:id="rId7"/>
    <p:sldId id="265" r:id="rId8"/>
    <p:sldId id="267" r:id="rId9"/>
    <p:sldId id="268" r:id="rId10"/>
    <p:sldId id="270" r:id="rId11"/>
    <p:sldId id="276" r:id="rId12"/>
    <p:sldId id="273" r:id="rId13"/>
    <p:sldId id="272" r:id="rId14"/>
    <p:sldId id="262" r:id="rId15"/>
    <p:sldId id="274" r:id="rId16"/>
    <p:sldId id="263" r:id="rId17"/>
    <p:sldId id="264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EC508"/>
    <a:srgbClr val="66FF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4D9E1-8B06-488C-B0C0-868D5E266B0C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4E867-6F11-404E-921B-09604B95B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মনোযোগ আকর্ষনের জন্য </a:t>
            </a:r>
            <a:r>
              <a:rPr lang="bn-IN" baseline="0" dirty="0" smtClean="0"/>
              <a:t>স্বাগতম জানাবেন।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4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চিত্র অনুযায়ী বুঝিয়ে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6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নির্দিষ্ট</a:t>
            </a:r>
            <a:r>
              <a:rPr lang="bn-IN" baseline="0" dirty="0" smtClean="0"/>
              <a:t> অনুপাতের মান শিক্ষার্থীদের দেখানোর জন্য অনুপাতের মানের ছকে ক্লিক করলে শিক্ষার্থীদের দেখাতে পারবেন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9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দক্ষতা বৃদ্ধির জন্য জোড়ায় কাজটি দেওয়া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কতটুকু অর্জন করতে পেরেছে তা মূল্যায়ন করার জন্য দেওয়া যেতে পারে। </a:t>
            </a:r>
            <a:r>
              <a:rPr lang="bn-IN" dirty="0" smtClean="0"/>
              <a:t>উত্তর</a:t>
            </a:r>
            <a:r>
              <a:rPr lang="bn-IN" baseline="0" dirty="0" smtClean="0"/>
              <a:t> দেখার জন্য বক্সে ক্লিক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20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উত্তর দেখার</a:t>
            </a:r>
            <a:r>
              <a:rPr lang="bn-IN" baseline="0" dirty="0" smtClean="0"/>
              <a:t> জন্য বক্সে ক্লিক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00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অনুশীলনের জন্য শিক্ষক বাড়ির কাজ প্রদান করবেন। প্রয়োজনে শিক্ষক কিভাবে সমাধান করতে হবে তা বুঝিয়ে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3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ধন্যবাদ জানিয়ে ক্লাশের সমাপ্তি ঘোষণা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6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হাইড করে রাখা</a:t>
            </a:r>
            <a:r>
              <a:rPr lang="bn-IN" baseline="0" dirty="0" smtClean="0"/>
              <a:t>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হাইড করে রাখা</a:t>
            </a:r>
            <a:r>
              <a:rPr lang="bn-IN" baseline="0" dirty="0" smtClean="0"/>
              <a:t>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ছবি দেখিয়ে প্রশ্ন করে যেমন নদীর প্রস্থ, পাহাড়ের উচ্চতা, গাছের উচ্চতা, গাছের ভাঙা অংশের দৈর্ঘ্য কিভাবে সহজে নির্ণয় করতে পারি ?  গণিতজ্ঞ আল বাত্তানি ‘কিতাব আল-ঝিজ’ পুস্তকে তিনি ১ম কী বিষয়ে ধারণা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?  শিক্ষক নিজ ইচ্ছানুযায়ীও করতে পারেন ।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ইচ্ছা</a:t>
            </a:r>
            <a:r>
              <a:rPr lang="bn-IN" baseline="0" dirty="0" smtClean="0"/>
              <a:t> করলে হাইড করে রাখতে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28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ভূরেখা, উর্ধ্বরেখা ও উল্লম্ব তল শিক্ষার্থীদের ব্যাখ্যা করে বুঝিয়ে দেওয়ার চেষ্টা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1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ভূ-রেখা,</a:t>
            </a:r>
            <a:r>
              <a:rPr lang="bn-IN" baseline="0" dirty="0" smtClean="0"/>
              <a:t> উর্ধ্বরেখা ও উল্লম্বতল বক্সে ক্লিক করলে এগুলো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4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উন্নতি কোণ ও অবনতি কোণ বক্সে ক্লিক</a:t>
            </a:r>
            <a:r>
              <a:rPr lang="bn-IN" baseline="0" dirty="0" smtClean="0"/>
              <a:t> করলে তা দেখিয়ে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যাচাইয়ের জন্য একক হিসেবে দেওয়া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E867-6F11-404E-921B-09604B95B9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8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lbow Connector 7"/>
          <p:cNvCxnSpPr/>
          <p:nvPr userDrawn="1"/>
        </p:nvCxnSpPr>
        <p:spPr>
          <a:xfrm rot="16200000" flipH="1">
            <a:off x="7829550" y="76643"/>
            <a:ext cx="952500" cy="914400"/>
          </a:xfrm>
          <a:prstGeom prst="bentConnector3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 userDrawn="1"/>
        </p:nvCxnSpPr>
        <p:spPr>
          <a:xfrm rot="16200000" flipH="1">
            <a:off x="7985494" y="285750"/>
            <a:ext cx="952500" cy="914400"/>
          </a:xfrm>
          <a:prstGeom prst="bentConnector3">
            <a:avLst/>
          </a:prstGeom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 userDrawn="1"/>
        </p:nvCxnSpPr>
        <p:spPr>
          <a:xfrm rot="16200000" flipH="1">
            <a:off x="8175108" y="438150"/>
            <a:ext cx="952500" cy="914400"/>
          </a:xfrm>
          <a:prstGeom prst="bentConnector3">
            <a:avLst/>
          </a:prstGeom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 userDrawn="1"/>
        </p:nvCxnSpPr>
        <p:spPr>
          <a:xfrm rot="16200000" flipH="1">
            <a:off x="133350" y="4643770"/>
            <a:ext cx="952500" cy="914400"/>
          </a:xfrm>
          <a:prstGeom prst="bentConnector3">
            <a:avLst/>
          </a:prstGeom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 userDrawn="1"/>
        </p:nvCxnSpPr>
        <p:spPr>
          <a:xfrm rot="16200000" flipH="1">
            <a:off x="285750" y="4796170"/>
            <a:ext cx="952500" cy="914400"/>
          </a:xfrm>
          <a:prstGeom prst="bentConnector3">
            <a:avLst/>
          </a:prstGeom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 userDrawn="1"/>
        </p:nvCxnSpPr>
        <p:spPr>
          <a:xfrm rot="16200000" flipH="1">
            <a:off x="438150" y="4948570"/>
            <a:ext cx="952500" cy="914400"/>
          </a:xfrm>
          <a:prstGeom prst="bentConnector3">
            <a:avLst/>
          </a:prstGeom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0" y="58479"/>
            <a:ext cx="7848600" cy="16836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1371600" y="5641018"/>
            <a:ext cx="7772400" cy="1683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1371600" y="5577220"/>
            <a:ext cx="77741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190500"/>
            <a:ext cx="7848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53159" y="190500"/>
            <a:ext cx="0" cy="5393832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1375138" y="5655189"/>
            <a:ext cx="77741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flipV="1">
            <a:off x="9012867" y="190500"/>
            <a:ext cx="0" cy="5386720"/>
          </a:xfrm>
          <a:prstGeom prst="line">
            <a:avLst/>
          </a:prstGeom>
          <a:ln w="28575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 userDrawn="1"/>
        </p:nvSpPr>
        <p:spPr>
          <a:xfrm>
            <a:off x="-19050" y="5444677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French Script MT" pitchFamily="66" charset="0"/>
              </a:rPr>
              <a:t>Kamrul</a:t>
            </a:r>
            <a:r>
              <a:rPr lang="en-US" sz="1600" baseline="0" dirty="0" smtClean="0">
                <a:solidFill>
                  <a:srgbClr val="FF0000"/>
                </a:solidFill>
                <a:latin typeface="French Script MT" pitchFamily="66" charset="0"/>
              </a:rPr>
              <a:t> Ahmed </a:t>
            </a:r>
            <a:endParaRPr lang="en-US" sz="16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95" y="189614"/>
            <a:ext cx="248697" cy="286378"/>
          </a:xfrm>
          <a:prstGeom prst="ellipse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V="1">
            <a:off x="120501" y="190500"/>
            <a:ext cx="0" cy="5386720"/>
          </a:xfrm>
          <a:prstGeom prst="line">
            <a:avLst/>
          </a:prstGeom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18944" y="194056"/>
            <a:ext cx="0" cy="5386720"/>
          </a:xfrm>
          <a:prstGeom prst="line">
            <a:avLst/>
          </a:prstGeom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120501" y="1219200"/>
            <a:ext cx="8798443" cy="2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109867" y="1265270"/>
            <a:ext cx="8798443" cy="2"/>
          </a:xfrm>
          <a:prstGeom prst="line">
            <a:avLst/>
          </a:prstGeom>
          <a:ln w="127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109868" y="1173136"/>
            <a:ext cx="8798443" cy="2"/>
          </a:xfrm>
          <a:prstGeom prst="line">
            <a:avLst/>
          </a:prstGeom>
          <a:ln w="127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png"/><Relationship Id="rId5" Type="http://schemas.openxmlformats.org/officeDocument/2006/relationships/image" Target="../media/image11.jpg"/><Relationship Id="rId4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mrulahmed5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952500"/>
            <a:ext cx="87630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4752"/>
            <a:ext cx="7245437" cy="5434077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552700"/>
            <a:ext cx="5791200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8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33500"/>
            <a:ext cx="4038600" cy="1371600"/>
          </a:xfrm>
        </p:spPr>
        <p:txBody>
          <a:bodyPr/>
          <a:lstStyle/>
          <a:p>
            <a:pPr marL="0" indent="0" algn="just">
              <a:buNone/>
            </a:pP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চিত্রটি চিহ্নিত কর এবং ভূ-রেখা, উর্ধ্বরেখা, উল্লম্বতল, উন্নতি কোণ ও অবনতি কোণ নির্দেশ কর।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2019300"/>
          </a:xfrm>
        </p:spPr>
      </p:pic>
      <p:grpSp>
        <p:nvGrpSpPr>
          <p:cNvPr id="4" name="Group 3"/>
          <p:cNvGrpSpPr/>
          <p:nvPr/>
        </p:nvGrpSpPr>
        <p:grpSpPr>
          <a:xfrm>
            <a:off x="1790700" y="2884025"/>
            <a:ext cx="1714499" cy="1969532"/>
            <a:chOff x="1790700" y="2884025"/>
            <a:chExt cx="1714499" cy="1969532"/>
          </a:xfrm>
        </p:grpSpPr>
        <p:grpSp>
          <p:nvGrpSpPr>
            <p:cNvPr id="15" name="Group 14"/>
            <p:cNvGrpSpPr/>
            <p:nvPr/>
          </p:nvGrpSpPr>
          <p:grpSpPr>
            <a:xfrm>
              <a:off x="1790700" y="2884025"/>
              <a:ext cx="1447800" cy="1619250"/>
              <a:chOff x="1981200" y="3086100"/>
              <a:chExt cx="1447800" cy="161925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29000" y="3086100"/>
                <a:ext cx="0" cy="1600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514600" y="4676895"/>
                <a:ext cx="91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2514600" y="3886200"/>
                <a:ext cx="914400" cy="819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981200" y="3886200"/>
                <a:ext cx="1447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057400" y="4484225"/>
              <a:ext cx="1447799" cy="369332"/>
              <a:chOff x="2057400" y="4484225"/>
              <a:chExt cx="1447799" cy="36933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057400" y="4484225"/>
                <a:ext cx="1447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ভূমি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2985786" y="4668891"/>
                <a:ext cx="457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095017" y="4668891"/>
                <a:ext cx="45816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030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429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অধ্যায়ের চিত্র অঙ্কনে নিচের কৌশলগুলো অবলম্বন করা দরকার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52488" y="2345135"/>
            <a:ext cx="2059436" cy="2471383"/>
            <a:chOff x="6093964" y="1436708"/>
            <a:chExt cx="2059436" cy="2471383"/>
          </a:xfrm>
        </p:grpSpPr>
        <p:grpSp>
          <p:nvGrpSpPr>
            <p:cNvPr id="11" name="Group 10"/>
            <p:cNvGrpSpPr/>
            <p:nvPr/>
          </p:nvGrpSpPr>
          <p:grpSpPr>
            <a:xfrm>
              <a:off x="6093964" y="1436708"/>
              <a:ext cx="2059436" cy="2471383"/>
              <a:chOff x="6093964" y="1457446"/>
              <a:chExt cx="2059436" cy="2471383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6324600" y="1457446"/>
                <a:ext cx="1828800" cy="1676400"/>
              </a:xfrm>
              <a:prstGeom prst="triangle">
                <a:avLst>
                  <a:gd name="adj" fmla="val 10000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6"/>
              <p:cNvSpPr/>
              <p:nvPr/>
            </p:nvSpPr>
            <p:spPr>
              <a:xfrm rot="1497750">
                <a:off x="6093964" y="2633429"/>
                <a:ext cx="914400" cy="1295400"/>
              </a:xfrm>
              <a:prstGeom prst="arc">
                <a:avLst>
                  <a:gd name="adj1" fmla="val 16200000"/>
                  <a:gd name="adj2" fmla="val 19229654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027762" y="2712998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𝟒𝟓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7762" y="2712998"/>
                  <a:ext cx="6096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05623" y="2628327"/>
            <a:ext cx="1685177" cy="2820733"/>
            <a:chOff x="938657" y="3314700"/>
            <a:chExt cx="1685177" cy="2820733"/>
          </a:xfrm>
        </p:grpSpPr>
        <p:grpSp>
          <p:nvGrpSpPr>
            <p:cNvPr id="10" name="Group 9"/>
            <p:cNvGrpSpPr/>
            <p:nvPr/>
          </p:nvGrpSpPr>
          <p:grpSpPr>
            <a:xfrm>
              <a:off x="938657" y="3314700"/>
              <a:ext cx="1685177" cy="2820733"/>
              <a:chOff x="938657" y="3314700"/>
              <a:chExt cx="1685177" cy="2820733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1329399" y="3314700"/>
                <a:ext cx="1294435" cy="1905000"/>
              </a:xfrm>
              <a:prstGeom prst="triangle">
                <a:avLst>
                  <a:gd name="adj" fmla="val 10000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c 7"/>
              <p:cNvSpPr/>
              <p:nvPr/>
            </p:nvSpPr>
            <p:spPr>
              <a:xfrm rot="925468">
                <a:off x="938657" y="4840033"/>
                <a:ext cx="914400" cy="1295400"/>
              </a:xfrm>
              <a:prstGeom prst="arc">
                <a:avLst>
                  <a:gd name="adj1" fmla="val 16200000"/>
                  <a:gd name="adj2" fmla="val 19005223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770925" y="4783725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𝟔𝟎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0925" y="4783725"/>
                  <a:ext cx="60960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04800" y="1485900"/>
            <a:ext cx="2286000" cy="1662784"/>
            <a:chOff x="304800" y="1485900"/>
            <a:chExt cx="2286000" cy="1662784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1485900"/>
              <a:ext cx="2286000" cy="1662784"/>
              <a:chOff x="304800" y="1485900"/>
              <a:chExt cx="2286000" cy="1662784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304800" y="1485900"/>
                <a:ext cx="2286000" cy="838200"/>
              </a:xfrm>
              <a:prstGeom prst="triangle">
                <a:avLst>
                  <a:gd name="adj" fmla="val 10000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/>
              <p:cNvSpPr/>
              <p:nvPr/>
            </p:nvSpPr>
            <p:spPr>
              <a:xfrm rot="2398148">
                <a:off x="325658" y="1853284"/>
                <a:ext cx="914400" cy="1295400"/>
              </a:xfrm>
              <a:prstGeom prst="arc">
                <a:avLst>
                  <a:gd name="adj1" fmla="val 16200000"/>
                  <a:gd name="adj2" fmla="val 18033272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29399" y="1911226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𝟑𝟎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9399" y="1911226"/>
                  <a:ext cx="60960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85350" y="1643390"/>
                <a:ext cx="54730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𝟑𝟎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কোণ অঙ্কনের ক্ষেত্রে ভূমি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bn-IN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লম্ব হবে। </a:t>
                </a:r>
                <a:endParaRPr lang="en-US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50" y="1643390"/>
                <a:ext cx="5473004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58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04778" y="4414957"/>
                <a:ext cx="54730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𝟒𝟓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কোণ অঙ্কনের ক্ষেত্রে ভূমি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bn-IN" sz="2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লম্ব হবে। </a:t>
                </a:r>
                <a:endParaRPr lang="en-US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78" y="4414957"/>
                <a:ext cx="5473004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02717" y="3014206"/>
                <a:ext cx="310287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𝟔𝟎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কোণ অঙ্কনের ক্ষেত্রে ভূমি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bn-IN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লম্ব হবে। </a:t>
                </a:r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17" y="3014206"/>
                <a:ext cx="3102874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4322" t="-5096" r="-7073" b="-2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613950" y="1710899"/>
            <a:ext cx="381000" cy="4003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613950" y="3291069"/>
            <a:ext cx="381000" cy="4003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7007024" y="4024266"/>
            <a:ext cx="381000" cy="4003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190500"/>
                <a:ext cx="8229600" cy="952500"/>
              </a:xfrm>
            </p:spPr>
            <p:txBody>
              <a:bodyPr/>
              <a:lstStyle/>
              <a:p>
                <a:pPr algn="l"/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সমস্যাঃ একটি মিনারের পাদদেশ থেকে কিছু দূরে একটি স্থানে মিনারটির শীর্ষের উন্নতি 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𝟑𝟎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এবং মিনারটির উচ্চতা 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𝟐𝟔</m:t>
                    </m:r>
                  </m:oMath>
                </a14:m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মিটার হলে, মিনার থেকে ঐ স্থানটির দূরত্ব নির্ণয় কর।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190500"/>
                <a:ext cx="8229600" cy="952500"/>
              </a:xfrm>
              <a:blipFill rotWithShape="1">
                <a:blip r:embed="rId3"/>
                <a:stretch>
                  <a:fillRect l="-1185" t="-5732" r="-1333"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333500"/>
                <a:ext cx="4953000" cy="4038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সমাধানঃ মনে করি, </a:t>
                </a:r>
                <a:r>
                  <a:rPr lang="en-US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 </a:t>
                </a: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একটি মিনার। </a:t>
                </a:r>
              </a:p>
              <a:p>
                <a:pPr marL="0" indent="0">
                  <a:buNone/>
                </a:pP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দেওয়া আছে, মিনারের শীর্ষবিন্দুর উন্নতি কোণ</a:t>
                </a:r>
                <a:r>
                  <a:rPr lang="en-US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𝑨𝑪𝑩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𝟑𝟎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মিনারটির উচ্চতা, </a:t>
                </a:r>
                <a:r>
                  <a:rPr lang="en-US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AB=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𝟐𝟔</m:t>
                    </m:r>
                  </m:oMath>
                </a14:m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সে.মি. </a:t>
                </a:r>
              </a:p>
              <a:p>
                <a:pPr marL="0" indent="0">
                  <a:buNone/>
                </a:pP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মিনার থেকে ঐ স্থানটির দূরত্ব </a:t>
                </a:r>
                <a:r>
                  <a:rPr lang="en-US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BC=? </a:t>
                </a:r>
                <a:endParaRPr lang="bn-IN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আমরা জানি,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𝒕𝒂𝒏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𝑨𝑪𝑩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𝑩𝑪</m:t>
                        </m:r>
                      </m:den>
                    </m:f>
                  </m:oMath>
                </a14:m>
                <a:endPara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𝒕𝒂𝒏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𝟑𝟎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𝟐𝟔</m:t>
                        </m:r>
                      </m:num>
                      <m:den>
                        <m:r>
                          <a:rPr lang="en-US" sz="1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𝑩𝑪</m:t>
                        </m:r>
                      </m:den>
                    </m:f>
                  </m:oMath>
                </a14:m>
                <a:endPara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bn-IN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bn-IN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bn-IN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𝟐𝟔</m:t>
                        </m:r>
                      </m:num>
                      <m:den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𝑩𝑪</m:t>
                        </m:r>
                      </m:den>
                    </m:f>
                  </m:oMath>
                </a14:m>
                <a:endPara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𝑩𝑪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1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𝟐𝟔</m:t>
                    </m:r>
                    <m:rad>
                      <m:radPr>
                        <m:degHide m:val="on"/>
                        <m:ctrlP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0" indent="0">
                  <a:buNone/>
                </a:pPr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𝑩𝑪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1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𝟒𝟓</m:t>
                    </m:r>
                    <m:r>
                      <a:rPr lang="en-US" sz="1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sz="1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𝟎𝟎𝟑</m:t>
                    </m:r>
                  </m:oMath>
                </a14:m>
                <a:r>
                  <a:rPr lang="en-US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মিনার থেকে ঐ স্থানটির দূরত্ব </a:t>
                </a:r>
                <a14:m>
                  <m:oMath xmlns:m="http://schemas.openxmlformats.org/officeDocument/2006/math">
                    <m:r>
                      <a:rPr lang="en-US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𝟒𝟓</m:t>
                    </m:r>
                    <m:r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  <m:r>
                      <a:rPr lang="en-US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𝟎𝟎𝟑</m:t>
                    </m:r>
                  </m:oMath>
                </a14:m>
                <a:r>
                  <a:rPr lang="bn-IN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সে.মি. (প্রায়)। </a:t>
                </a:r>
                <a:endPara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33500"/>
                <a:ext cx="4953000" cy="4038600"/>
              </a:xfrm>
              <a:blipFill rotWithShape="1">
                <a:blip r:embed="rId4"/>
                <a:stretch>
                  <a:fillRect l="-1107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7"/>
          <a:stretch/>
        </p:blipFill>
        <p:spPr>
          <a:xfrm>
            <a:off x="5867310" y="2372468"/>
            <a:ext cx="2967089" cy="1905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6934110" y="4125068"/>
            <a:ext cx="1828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34110" y="2677268"/>
            <a:ext cx="1828800" cy="1447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4210" y="3755736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𝟑𝟎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10" y="3755736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6200000">
                <a:off x="6640885" y="3330076"/>
                <a:ext cx="1104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𝟐𝟔</m:t>
                    </m:r>
                  </m:oMath>
                </a14:m>
                <a:r>
                  <a:rPr lang="bn-IN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মিটার </a:t>
                </a:r>
                <a:endParaRPr 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640885" y="3330076"/>
                <a:ext cx="11049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8333" r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6934110" y="2677268"/>
            <a:ext cx="0" cy="1447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563285" y="2344636"/>
            <a:ext cx="2459169" cy="2233385"/>
            <a:chOff x="5725175" y="2296268"/>
            <a:chExt cx="2459169" cy="2233385"/>
          </a:xfrm>
        </p:grpSpPr>
        <p:sp>
          <p:nvSpPr>
            <p:cNvPr id="16" name="TextBox 15"/>
            <p:cNvSpPr txBox="1"/>
            <p:nvPr/>
          </p:nvSpPr>
          <p:spPr>
            <a:xfrm>
              <a:off x="5725175" y="2296268"/>
              <a:ext cx="568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5175" y="4160321"/>
              <a:ext cx="568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5494" y="4160321"/>
              <a:ext cx="568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5966375"/>
                  </p:ext>
                </p:extLst>
              </p:nvPr>
            </p:nvGraphicFramePr>
            <p:xfrm>
              <a:off x="356796" y="266701"/>
              <a:ext cx="7467600" cy="475801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244600"/>
                    <a:gridCol w="1244600"/>
                    <a:gridCol w="1244600"/>
                    <a:gridCol w="1244600"/>
                    <a:gridCol w="1244600"/>
                    <a:gridCol w="1244600"/>
                  </a:tblGrid>
                  <a:tr h="51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অনুপাত/কোণ</a:t>
                          </a:r>
                          <a:r>
                            <a:rPr lang="bn-IN" sz="2000" b="1" baseline="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𝟑𝟎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𝟒𝟓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𝟔𝟎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𝟗𝟎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</a:tr>
                  <a:tr h="636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Sin </a:t>
                          </a:r>
                          <a:endParaRPr lang="en-US" sz="20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solidFill>
                                              <a:srgbClr val="FF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FF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300" b="1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300" b="1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300" b="1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300" b="1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300" b="1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3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</a:tr>
                  <a:tr h="6455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Cos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</a:tr>
                  <a:tr h="636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Tan </a:t>
                          </a:r>
                          <a:endParaRPr lang="en-US" sz="2000" b="1" dirty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rgbClr val="FF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rgbClr val="FF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solidFill>
                                              <a:srgbClr val="FF00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FF00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1" i="1" smtClean="0">
                                        <a:solidFill>
                                          <a:srgbClr val="FF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="1" dirty="0" smtClean="0">
                              <a:solidFill>
                                <a:srgbClr val="FF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অসংজ্ঞায়িত</a:t>
                          </a:r>
                          <a:r>
                            <a:rPr lang="bn-IN" sz="2000" b="1" baseline="0" dirty="0" smtClean="0">
                              <a:solidFill>
                                <a:srgbClr val="FF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 smtClean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/>
                          <a:endParaRPr lang="en-US" sz="2000" b="1" dirty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</a:tr>
                  <a:tr h="636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Cot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অসংজ্ঞায়িত</a:t>
                          </a:r>
                          <a:r>
                            <a:rPr lang="bn-IN" sz="2000" b="1" baseline="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</a:tr>
                  <a:tr h="636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Sec</a:t>
                          </a:r>
                          <a:r>
                            <a:rPr lang="en-US" sz="2000" b="1" baseline="0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1" i="1" smtClean="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="1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অসংজ্ঞায়িত</a:t>
                          </a:r>
                          <a:r>
                            <a:rPr lang="bn-IN" sz="2000" b="1" baseline="0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</a:tr>
                  <a:tr h="636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Cosec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অসংজ্ঞায়িত</a:t>
                          </a:r>
                          <a:r>
                            <a:rPr lang="bn-IN" sz="2000" b="1" baseline="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5966375"/>
                  </p:ext>
                </p:extLst>
              </p:nvPr>
            </p:nvGraphicFramePr>
            <p:xfrm>
              <a:off x="356796" y="266701"/>
              <a:ext cx="7467600" cy="475801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244600"/>
                    <a:gridCol w="1244600"/>
                    <a:gridCol w="1244600"/>
                    <a:gridCol w="1244600"/>
                    <a:gridCol w="1244600"/>
                    <a:gridCol w="1244600"/>
                  </a:tblGrid>
                  <a:tr h="51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অনুপাত/কোণ</a:t>
                          </a:r>
                          <a:r>
                            <a:rPr lang="bn-IN" sz="2000" b="1" baseline="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00490" t="-8333" r="-400490" b="-8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99512" t="-8333" r="-298537" b="-8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300980" t="-8333" r="-200000" b="-8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400980" t="-8333" r="-100000" b="-8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500980" t="-8333" b="-830952"/>
                          </a:stretch>
                        </a:blipFill>
                      </a:tcPr>
                    </a:tc>
                  </a:tr>
                  <a:tr h="7058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Sin </a:t>
                          </a:r>
                          <a:endParaRPr lang="en-US" sz="20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00490" t="-78448" r="-400490" b="-5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99512" t="-78448" r="-298537" b="-5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300980" t="-78448" r="-200000" b="-5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400980" t="-78448" r="-100000" b="-5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500980" t="-78448" b="-501724"/>
                          </a:stretch>
                        </a:blipFill>
                      </a:tcPr>
                    </a:tc>
                  </a:tr>
                  <a:tr h="7153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Cos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00490" t="-176923" r="-400490" b="-3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99512" t="-176923" r="-298537" b="-3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300980" t="-176923" r="-200000" b="-3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400980" t="-176923" r="-100000" b="-3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500980" t="-176923" b="-397436"/>
                          </a:stretch>
                        </a:blipFill>
                      </a:tcPr>
                    </a:tc>
                  </a:tr>
                  <a:tr h="7058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Tan </a:t>
                          </a:r>
                          <a:endParaRPr lang="en-US" sz="2000" b="1" dirty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00490" t="-279310" r="-400490" b="-3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99512" t="-279310" r="-298537" b="-3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300980" t="-279310" r="-200000" b="-3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400980" t="-279310" r="-100000" b="-3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="1" dirty="0" smtClean="0">
                              <a:solidFill>
                                <a:srgbClr val="FF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অসংজ্ঞায়িত</a:t>
                          </a:r>
                          <a:r>
                            <a:rPr lang="bn-IN" sz="2000" b="1" baseline="0" dirty="0" smtClean="0">
                              <a:solidFill>
                                <a:srgbClr val="FF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 smtClean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/>
                          <a:endParaRPr lang="en-US" sz="2000" b="1" dirty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</a:tr>
                  <a:tr h="7058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Cot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অসংজ্ঞায়িত</a:t>
                          </a:r>
                          <a:r>
                            <a:rPr lang="bn-IN" sz="2000" b="1" baseline="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99512" t="-379310" r="-298537" b="-2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300980" t="-379310" r="-200000" b="-2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400980" t="-379310" r="-100000" b="-2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500980" t="-379310" b="-200862"/>
                          </a:stretch>
                        </a:blipFill>
                      </a:tcPr>
                    </a:tc>
                  </a:tr>
                  <a:tr h="7058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Sec</a:t>
                          </a:r>
                          <a:r>
                            <a:rPr lang="en-US" sz="2000" b="1" baseline="0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00490" t="-483478" r="-400490" b="-1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99512" t="-483478" r="-298537" b="-1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300980" t="-483478" r="-200000" b="-1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400980" t="-483478" r="-100000" b="-1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="1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অসংজ্ঞায়িত</a:t>
                          </a:r>
                          <a:r>
                            <a:rPr lang="bn-IN" sz="2000" b="1" baseline="0" dirty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</a:tr>
                  <a:tr h="7058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Cosec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অসংজ্ঞায়িত</a:t>
                          </a:r>
                          <a:r>
                            <a:rPr lang="bn-IN" sz="2000" b="1" baseline="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</a:t>
                          </a:r>
                          <a:endParaRPr lang="en-US" sz="2000" b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38100" marB="381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199512" t="-578448" r="-298537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300980" t="-578448" r="-200000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400980" t="-578448" r="-100000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>
                        <a:blipFill rotWithShape="1">
                          <a:blip r:embed="rId8"/>
                          <a:stretch>
                            <a:fillRect l="-500980" t="-578448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6172200" y="5067300"/>
            <a:ext cx="272980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অনুপাতের মানের ছক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6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333500"/>
                <a:ext cx="4267200" cy="37338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bn-IN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কাজঃ একটি গাছের পাদদেশ থেকে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𝟐𝟎</m:t>
                    </m:r>
                  </m:oMath>
                </a14:m>
                <a:r>
                  <a:rPr lang="bn-IN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মিটার দূরে ভূতলের গাছের চূড়ার উন্নতি কোণ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𝟔𝟎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হলে, গাছটির উচ্চতা নির্ণয় কর।   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333500"/>
                <a:ext cx="4267200" cy="3733800"/>
              </a:xfrm>
              <a:blipFill rotWithShape="1">
                <a:blip r:embed="rId3"/>
                <a:stretch>
                  <a:fillRect l="-5286" t="-2941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400300"/>
            <a:ext cx="842356" cy="2438400"/>
          </a:xfrm>
        </p:spPr>
      </p:pic>
      <p:cxnSp>
        <p:nvCxnSpPr>
          <p:cNvPr id="7" name="Straight Connector 6"/>
          <p:cNvCxnSpPr/>
          <p:nvPr/>
        </p:nvCxnSpPr>
        <p:spPr>
          <a:xfrm flipV="1">
            <a:off x="6488575" y="2411875"/>
            <a:ext cx="1716578" cy="2362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77000" y="4762500"/>
            <a:ext cx="1752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8193578" y="2435025"/>
            <a:ext cx="36022" cy="2362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705600" y="4369832"/>
            <a:ext cx="1066800" cy="802030"/>
            <a:chOff x="6705600" y="4369832"/>
            <a:chExt cx="1066800" cy="802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813464" y="4369832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𝟔𝟎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3464" y="4369832"/>
                  <a:ext cx="5334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5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05600" y="4802530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𝟐𝟎</m:t>
                      </m:r>
                    </m:oMath>
                  </a14:m>
                  <a:r>
                    <a:rPr lang="bn-IN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মিটার 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4802530"/>
                  <a:ext cx="10668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19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865"/>
            <a:ext cx="7696200" cy="87603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664"/>
            <a:ext cx="8229600" cy="3771636"/>
          </a:xfrm>
        </p:spPr>
        <p:txBody>
          <a:bodyPr/>
          <a:lstStyle/>
          <a:p>
            <a:pPr marL="0" indent="0">
              <a:buNone/>
            </a:pPr>
            <a:r>
              <a:rPr lang="bn-IN" sz="2800" dirty="0" smtClean="0"/>
              <a:t>১।</a:t>
            </a:r>
            <a:r>
              <a:rPr lang="en-US" sz="2800" dirty="0" smtClean="0"/>
              <a:t> </a:t>
            </a:r>
            <a:r>
              <a:rPr lang="bn-IN" sz="2800" dirty="0" smtClean="0"/>
              <a:t>ভূমি তলে অবস্থিত যেকোনো সরলরেখাকে কী বলে ? </a:t>
            </a:r>
          </a:p>
          <a:p>
            <a:pPr marL="0" indent="0">
              <a:buNone/>
            </a:pPr>
            <a:r>
              <a:rPr lang="bn-IN" sz="2800" dirty="0"/>
              <a:t>	</a:t>
            </a:r>
            <a:r>
              <a:rPr lang="bn-IN" sz="2800" dirty="0" smtClean="0"/>
              <a:t>ক) ভূ-রেখা 	খ) উর্ধ্বরেখা 	গ) উল্লম্বরেখা 	ঘ) লম্বরেখা </a:t>
            </a:r>
          </a:p>
          <a:p>
            <a:pPr marL="0" indent="0">
              <a:buNone/>
            </a:pPr>
            <a:r>
              <a:rPr lang="bn-IN" sz="2800" dirty="0" smtClean="0"/>
              <a:t>২। ভূমি তলের উপর লম্বরেখাকে কী বলে ? </a:t>
            </a:r>
          </a:p>
          <a:p>
            <a:pPr marL="0" indent="0">
              <a:buNone/>
            </a:pPr>
            <a:r>
              <a:rPr lang="bn-IN" sz="2800" dirty="0"/>
              <a:t>	</a:t>
            </a:r>
            <a:r>
              <a:rPr lang="bn-IN" sz="2800" dirty="0" smtClean="0"/>
              <a:t>ক) উর্ধ্বরেখা 	খ) শয়নরেখা 	গ) ভূ-রেখা 	ঘ) বক্ররেখা </a:t>
            </a:r>
          </a:p>
          <a:p>
            <a:pPr marL="0" indent="0">
              <a:buNone/>
            </a:pPr>
            <a:r>
              <a:rPr lang="bn-IN" sz="2800" dirty="0" smtClean="0"/>
              <a:t>৩। ভূ-তলের সমান্তরাল রেখার নিচের কোনো বিন্দু ভূ-রেখার সাথে যে কোণ উৎপন্ন করে তাকে কী কোণ বলে ? </a:t>
            </a:r>
          </a:p>
          <a:p>
            <a:pPr marL="0" indent="0">
              <a:buNone/>
            </a:pPr>
            <a:r>
              <a:rPr lang="bn-IN" sz="2800" dirty="0"/>
              <a:t>	</a:t>
            </a:r>
            <a:r>
              <a:rPr lang="bn-IN" sz="2800" dirty="0" smtClean="0"/>
              <a:t>ক) উন্নতি কোণ 	খ) সমকোণ 	গ) অবনতি কোণ ঘ) সুক্ষ্মকোণ  </a:t>
            </a:r>
            <a:endParaRPr lang="en-US" sz="2800" dirty="0"/>
          </a:p>
        </p:txBody>
      </p:sp>
      <p:sp>
        <p:nvSpPr>
          <p:cNvPr id="4" name="Flowchart: Connector 3"/>
          <p:cNvSpPr/>
          <p:nvPr/>
        </p:nvSpPr>
        <p:spPr>
          <a:xfrm>
            <a:off x="5029200" y="4381500"/>
            <a:ext cx="381000" cy="36698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447800" y="2933700"/>
            <a:ext cx="381000" cy="36698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406325" y="1936933"/>
            <a:ext cx="381000" cy="36698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50673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 </a:t>
            </a:r>
            <a:endParaRPr 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50673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r>
              <a:rPr lang="bn-IN" sz="4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50673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bn-IN" sz="4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38400" y="4838700"/>
            <a:ext cx="1067774" cy="781050"/>
          </a:xfrm>
          <a:prstGeom prst="rightArrow">
            <a:avLst>
              <a:gd name="adj1" fmla="val 47036"/>
              <a:gd name="adj2" fmla="val 366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 </a:t>
            </a:r>
            <a:endParaRPr lang="en-US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5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8728" y="3009900"/>
                <a:ext cx="8696672" cy="9144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bn-IN" sz="2800" b="1" dirty="0" smtClean="0"/>
                  <a:t>চিত্রে,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𝟏𝟎𝟓</m:t>
                    </m:r>
                  </m:oMath>
                </a14:m>
                <a:r>
                  <a:rPr lang="bn-IN" sz="2800" b="1" dirty="0" smtClean="0"/>
                  <a:t> মিটার,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𝑩𝑪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bn-IN" sz="2800" b="1" dirty="0" smtClean="0"/>
                  <a:t> মিটার এবং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𝑨𝑪𝑩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𝟔𝟎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800" b="1" dirty="0" smtClean="0"/>
                  <a:t> হলে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bn-IN" sz="2800" b="1" dirty="0" smtClean="0"/>
                  <a:t> এর মান কত হবে ?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728" y="3009900"/>
                <a:ext cx="8696672" cy="914400"/>
              </a:xfrm>
              <a:blipFill rotWithShape="1">
                <a:blip r:embed="rId3"/>
                <a:stretch>
                  <a:fillRect l="-1472" t="-5333" r="-238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505200" y="1538286"/>
            <a:ext cx="1720645" cy="1319214"/>
            <a:chOff x="3505200" y="1252835"/>
            <a:chExt cx="2362200" cy="2595265"/>
          </a:xfrm>
        </p:grpSpPr>
        <p:sp>
          <p:nvSpPr>
            <p:cNvPr id="4" name="Right Triangle 3"/>
            <p:cNvSpPr/>
            <p:nvPr/>
          </p:nvSpPr>
          <p:spPr>
            <a:xfrm>
              <a:off x="3886200" y="1445871"/>
              <a:ext cx="1600200" cy="198120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0" y="1252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33147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33102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57700" y="33864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94277" y="3946726"/>
                <a:ext cx="8216323" cy="9144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bn-IN" sz="2800" dirty="0" smtClean="0"/>
                  <a:t>ক)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bn-IN" sz="2800" dirty="0" smtClean="0"/>
                  <a:t>	খ)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2800" dirty="0" smtClean="0"/>
                  <a:t>	গ)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2800" dirty="0" smtClean="0"/>
                  <a:t>	ঘ)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8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bn-IN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7" y="3946726"/>
                <a:ext cx="8216323" cy="914400"/>
              </a:xfrm>
              <a:prstGeom prst="rect">
                <a:avLst/>
              </a:prstGeom>
              <a:blipFill rotWithShape="1">
                <a:blip r:embed="rId4"/>
                <a:stretch>
                  <a:fillRect l="-1558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Connector 11"/>
          <p:cNvSpPr/>
          <p:nvPr/>
        </p:nvSpPr>
        <p:spPr>
          <a:xfrm>
            <a:off x="4045082" y="4036938"/>
            <a:ext cx="381000" cy="36698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1592" y="1470964"/>
            <a:ext cx="609600" cy="60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5021122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</a:t>
            </a:r>
            <a:r>
              <a:rPr lang="bn-IN" sz="4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82723" y="4859197"/>
            <a:ext cx="1286719" cy="781050"/>
          </a:xfrm>
          <a:prstGeom prst="rightArrow">
            <a:avLst>
              <a:gd name="adj1" fmla="val 58892"/>
              <a:gd name="adj2" fmla="val 381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 </a:t>
            </a:r>
            <a:endParaRPr lang="en-US" sz="4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1157950"/>
            <a:ext cx="8763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 animBg="1"/>
      <p:bldP spid="11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bn-IN" sz="2400" b="1" dirty="0" smtClean="0"/>
                  <a:t>কাজঃ একটি গাছ ভুমি থেকে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𝟏𝟓</m:t>
                    </m:r>
                  </m:oMath>
                </a14:m>
                <a:r>
                  <a:rPr lang="bn-IN" sz="2400" b="1" dirty="0" smtClean="0"/>
                  <a:t> মিটার উচ্চতায় ঝড়ে ভেঙে গিয়ে সম্পূর্ণ বিচ্ছিন্ন না হয়ে ভূমির সাথে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𝟑𝟎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400" b="1" dirty="0" smtClean="0"/>
                  <a:t> কোণ উৎপন্ন করে মাটি স্পর্শ করে। </a:t>
                </a:r>
              </a:p>
              <a:p>
                <a:pPr marL="0" indent="0">
                  <a:buNone/>
                </a:pPr>
                <a:r>
                  <a:rPr lang="bn-IN" sz="2400" b="1" dirty="0" smtClean="0"/>
                  <a:t>ক) সংক্ষিপ্ত বিবরণসহ চিত্রটি আঁক। </a:t>
                </a:r>
              </a:p>
              <a:p>
                <a:pPr marL="0" indent="0">
                  <a:buNone/>
                </a:pPr>
                <a:r>
                  <a:rPr lang="bn-IN" sz="2400" b="1" dirty="0" smtClean="0"/>
                  <a:t>খ) সম্পূর্ণ গাছটির দৈর্ঘ্য নির্ণয় কর। </a:t>
                </a:r>
              </a:p>
              <a:p>
                <a:pPr marL="0" indent="0">
                  <a:buNone/>
                </a:pPr>
                <a:r>
                  <a:rPr lang="bn-IN" sz="2400" b="1" dirty="0" smtClean="0"/>
                  <a:t>গ) ভাঙা অংশ যদি দন্ডায়মান অংশের সাথে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𝟑𝟎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400" b="1" dirty="0"/>
                  <a:t> কোণ উৎপন্ন </a:t>
                </a:r>
                <a:r>
                  <a:rPr lang="bn-IN" sz="2400" b="1" dirty="0" smtClean="0"/>
                  <a:t>করতো সেক্ষেত্রে ভাঙা অংশের দৈর্ঘ্য নির্ণয় কর ।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262" t="-1133" r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3100"/>
            <a:ext cx="4038600" cy="2687504"/>
          </a:xfrm>
        </p:spPr>
      </p:pic>
      <p:cxnSp>
        <p:nvCxnSpPr>
          <p:cNvPr id="6" name="Straight Connector 5"/>
          <p:cNvCxnSpPr/>
          <p:nvPr/>
        </p:nvCxnSpPr>
        <p:spPr>
          <a:xfrm>
            <a:off x="6225249" y="2857500"/>
            <a:ext cx="0" cy="1219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02099" y="4065125"/>
            <a:ext cx="13716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25249" y="2857500"/>
            <a:ext cx="1371600" cy="1219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10512" y="3174712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12" y="3174712"/>
                <a:ext cx="6858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58649" y="3734891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𝟑𝟎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49" y="3734891"/>
                <a:ext cx="6858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5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7300"/>
            <a:ext cx="8686800" cy="4191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7696200" cy="952500"/>
          </a:xfrm>
          <a:solidFill>
            <a:srgbClr val="FF0000"/>
          </a:solidFill>
        </p:spPr>
        <p:txBody>
          <a:bodyPr/>
          <a:lstStyle/>
          <a:p>
            <a:r>
              <a:rPr lang="bn-I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 ধন্যবাদ 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61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6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কামরুল আহমদ </a:t>
                </a:r>
              </a:p>
              <a:p>
                <a:pPr marL="0" indent="0" algn="ctr"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সহকারী শিক্ষক ( গণিত ) </a:t>
                </a:r>
              </a:p>
              <a:p>
                <a:pPr marL="0" indent="0" algn="ctr"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রাজুর বাজার কলেজিয়েট স্কুল </a:t>
                </a:r>
              </a:p>
              <a:p>
                <a:pPr marL="0" indent="0" algn="ctr"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নেত্রকোণা সদর, নেত্রকোণা। </a:t>
                </a:r>
              </a:p>
              <a:p>
                <a:pPr marL="0" indent="0" algn="ctr"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মোবাইলঃ ০১৭১৪-৬৮০৩১০ </a:t>
                </a:r>
              </a:p>
              <a:p>
                <a:pPr marL="0" indent="0" algn="ctr"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ইমেইলঃ </a:t>
                </a:r>
              </a:p>
              <a:p>
                <a:pPr marL="0" indent="0" algn="ctr">
                  <a:buNone/>
                </a:pPr>
                <a:r>
                  <a:rPr lang="en-US" sz="12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3"/>
                  </a:rPr>
                  <a:t>kamrulahmed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hlinkClick r:id="rId3"/>
                      </a:rPr>
                      <m:t>𝟓</m:t>
                    </m:r>
                  </m:oMath>
                </a14:m>
                <a:r>
                  <a:rPr lang="en-US" sz="1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3"/>
                  </a:rPr>
                  <a:t>@gmail.com</a:t>
                </a:r>
                <a:r>
                  <a:rPr lang="en-US" sz="1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4"/>
                <a:stretch>
                  <a:fillRect t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06" y="1333500"/>
            <a:ext cx="3043990" cy="3505200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5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 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শ্রেণিঃ ৯ম ও ১০ম </a:t>
            </a:r>
          </a:p>
          <a:p>
            <a:pPr marL="0" indent="0" algn="ctr">
              <a:buNone/>
            </a:pP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 গণিত </a:t>
            </a:r>
          </a:p>
          <a:p>
            <a:pPr marL="0" indent="0" algn="ctr">
              <a:buNone/>
            </a:pP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অধ্যায়ঃ ১০ </a:t>
            </a:r>
          </a:p>
          <a:p>
            <a:pPr marL="0" indent="0" algn="ctr">
              <a:buNone/>
            </a:pP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অনুশীলনীঃ ১০ </a:t>
            </a:r>
          </a:p>
          <a:p>
            <a:pPr marL="0" indent="0" algn="ctr">
              <a:buNone/>
            </a:pP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 পাঠঃ ত্রিকোণমিতি </a:t>
            </a:r>
          </a:p>
          <a:p>
            <a:pPr marL="0" indent="0" algn="ctr">
              <a:buNone/>
            </a:pP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বিশেষ পাঠঃ দূরত্ব ও উচ্চতা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85900"/>
            <a:ext cx="2420418" cy="3176399"/>
          </a:xfrm>
        </p:spPr>
      </p:pic>
    </p:spTree>
    <p:extLst>
      <p:ext uri="{BB962C8B-B14F-4D97-AF65-F5344CB8AC3E}">
        <p14:creationId xmlns:p14="http://schemas.microsoft.com/office/powerpoint/2010/main" val="33283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2912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ছবিগুলো লক্ষ্য করোঃ 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5469" y="1477469"/>
            <a:ext cx="8283616" cy="3788755"/>
            <a:chOff x="174584" y="1354745"/>
            <a:chExt cx="8614525" cy="41552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84" y="1354745"/>
              <a:ext cx="2616909" cy="195995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018" y="1354745"/>
              <a:ext cx="2613273" cy="195995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10" y="3416402"/>
              <a:ext cx="1393206" cy="20936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629906"/>
              <a:ext cx="2616909" cy="17414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1489341"/>
              <a:ext cx="2616909" cy="175734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951879" y="3357276"/>
            <a:ext cx="2756704" cy="1288480"/>
            <a:chOff x="2938375" y="3639273"/>
            <a:chExt cx="2756704" cy="1288480"/>
          </a:xfrm>
        </p:grpSpPr>
        <p:sp>
          <p:nvSpPr>
            <p:cNvPr id="10" name="TextBox 9"/>
            <p:cNvSpPr txBox="1"/>
            <p:nvPr/>
          </p:nvSpPr>
          <p:spPr>
            <a:xfrm>
              <a:off x="2938375" y="3639273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গণিতজ্ঞ আল বাত্তানি </a:t>
              </a:r>
              <a:endParaRPr lang="en-US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51879" y="4342978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‘কিতাব আজ-ঝিজ’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81574" y="4680962"/>
            <a:ext cx="2656801" cy="707886"/>
          </a:xfrm>
          <a:prstGeom prst="rect">
            <a:avLst/>
          </a:prstGeom>
          <a:noFill/>
          <a:ln w="28575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দূরত্ব ও উচ্চতা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5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ঘোষনা 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82296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bn-IN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দূরত্ব ও উচ্চতা </a:t>
            </a:r>
            <a:endParaRPr lang="en-US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1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229600" cy="952500"/>
          </a:xfrm>
        </p:spPr>
        <p:txBody>
          <a:bodyPr/>
          <a:lstStyle/>
          <a:p>
            <a:r>
              <a:rPr lang="bn-IN" sz="8000" b="1" dirty="0" smtClean="0">
                <a:solidFill>
                  <a:srgbClr val="CEC5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 </a:t>
            </a:r>
            <a:endParaRPr lang="en-US" sz="8000" b="1" dirty="0">
              <a:solidFill>
                <a:srgbClr val="CEC5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পাঠ শেষে শিক্ষার্থীরা................. </a:t>
            </a:r>
          </a:p>
          <a:p>
            <a:pPr marL="0" indent="0">
              <a:buNone/>
            </a:pP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ভূরেখা ব্যাখ্যা করতে পারবে। </a:t>
            </a:r>
          </a:p>
          <a:p>
            <a:pPr marL="0" indent="0">
              <a:buNone/>
            </a:pP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উর্ধ্বরেখা ব্যাখ্যা করতে পারবে। </a:t>
            </a:r>
          </a:p>
          <a:p>
            <a:pPr marL="0" indent="0">
              <a:buNone/>
            </a:pP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উল্লম্বতল ব্যাখ্যা করতে পারবে। </a:t>
            </a:r>
          </a:p>
          <a:p>
            <a:pPr marL="0" indent="0">
              <a:buNone/>
            </a:pP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৪। উন্নতি কোণ ব্যাখ্যা করতে পারবে। </a:t>
            </a:r>
          </a:p>
          <a:p>
            <a:pPr marL="0" indent="0">
              <a:buNone/>
            </a:pP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৫। অবনতি কোণ ব্যাখ্যা করতে পারবে।</a:t>
            </a:r>
          </a:p>
          <a:p>
            <a:pPr marL="0" indent="0">
              <a:buNone/>
            </a:pP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৬। ত্রিকোণমিতির সাহায্যে দূরত্ব বিষয়ক গাণিতিক সমস্যা সমাধান করতে পারবে। </a:t>
            </a:r>
          </a:p>
          <a:p>
            <a:pPr marL="0" indent="0">
              <a:buNone/>
            </a:pP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</a:t>
            </a:r>
            <a:r>
              <a:rPr lang="bn-I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ত্রিকোণমিতির সাহায্যে </a:t>
            </a: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উচ্চতা </a:t>
            </a:r>
            <a:r>
              <a:rPr lang="bn-I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বিষয়ক গাণিতিক সমস্যা সমাধান করতে পারবে। </a:t>
            </a:r>
            <a:endPara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8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41" y="190500"/>
            <a:ext cx="8229600" cy="914400"/>
          </a:xfrm>
        </p:spPr>
        <p:txBody>
          <a:bodyPr/>
          <a:lstStyle/>
          <a:p>
            <a:r>
              <a:rPr lang="bn-IN" sz="6000" dirty="0" smtClean="0">
                <a:solidFill>
                  <a:srgbClr val="6600CC"/>
                </a:solidFill>
              </a:rPr>
              <a:t>ভূ-রেখা, উর্ধ্বরেখা, উল্লম্ব তল    </a:t>
            </a:r>
            <a:endParaRPr lang="en-US" sz="6000" dirty="0">
              <a:solidFill>
                <a:srgbClr val="66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0"/>
            <a:ext cx="8305800" cy="1066800"/>
          </a:xfrm>
        </p:spPr>
        <p:txBody>
          <a:bodyPr/>
          <a:lstStyle/>
          <a:p>
            <a:pPr marL="0" indent="0" algn="just">
              <a:buNone/>
            </a:pP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ভূরেখা হচ্ছে ভূমি তলে অবস্থিত যে কোনো সরলরেখা। ভূ-রেখাকে শয়নরেখাও বলা হয়।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426826"/>
            <a:ext cx="83058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bn-IN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উর্ধ্বরেখা হচ্ছে ভূমি তলের উপর লম্ব যে কোনো সরলরেখা। একে উল্লম্ব রেখাও বলে।  </a:t>
            </a:r>
            <a:endParaRPr lang="en-US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500860"/>
            <a:ext cx="83058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ভূমি তলের উপর লম্বভাবে অবস্থিত পরস্পরচ্ছেদী ভূ-রেখা ও উর্ধ্বরেখা একটি তল নির্দিষ্ট করে। এ তলকে উল্লম্ব তল বলে।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9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19928" y="1700514"/>
            <a:ext cx="2628900" cy="3068598"/>
            <a:chOff x="2057400" y="1529834"/>
            <a:chExt cx="2628900" cy="3068598"/>
          </a:xfrm>
        </p:grpSpPr>
        <p:grpSp>
          <p:nvGrpSpPr>
            <p:cNvPr id="9" name="Group 8"/>
            <p:cNvGrpSpPr/>
            <p:nvPr/>
          </p:nvGrpSpPr>
          <p:grpSpPr>
            <a:xfrm>
              <a:off x="2438400" y="2095500"/>
              <a:ext cx="2068975" cy="1938277"/>
              <a:chOff x="1676400" y="1475773"/>
              <a:chExt cx="2068975" cy="1938277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676400" y="3390900"/>
                <a:ext cx="20574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flipV="1">
                <a:off x="1687975" y="1487348"/>
                <a:ext cx="2057400" cy="190499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733800" y="1475773"/>
                <a:ext cx="0" cy="1938277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4305300" y="1529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5300" y="42291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404578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391628" y="2199625"/>
            <a:ext cx="533400" cy="2071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1885180"/>
            <a:ext cx="1676400" cy="667520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ভূরেখা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3009900"/>
            <a:ext cx="1676400" cy="667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উর্ধ্বরেখা 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4134620"/>
            <a:ext cx="1676400" cy="667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উল্লম্বতল 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3413085" y="3035414"/>
            <a:ext cx="533400" cy="2338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19928" y="1790700"/>
            <a:ext cx="3342672" cy="3066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34" y="190500"/>
            <a:ext cx="8229600" cy="952500"/>
          </a:xfrm>
        </p:spPr>
        <p:txBody>
          <a:bodyPr/>
          <a:lstStyle/>
          <a:p>
            <a:r>
              <a:rPr lang="bn-IN" sz="6000" dirty="0" smtClean="0">
                <a:solidFill>
                  <a:srgbClr val="00B050"/>
                </a:solidFill>
              </a:rPr>
              <a:t>উন্নতি কোণ ও অবনতি কোণ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2796150">
            <a:off x="4348686" y="3009900"/>
            <a:ext cx="990600" cy="1066800"/>
          </a:xfrm>
          <a:prstGeom prst="arc">
            <a:avLst>
              <a:gd name="adj1" fmla="val 16200000"/>
              <a:gd name="adj2" fmla="val 456917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98003" y="1453587"/>
            <a:ext cx="6112397" cy="3014595"/>
            <a:chOff x="898003" y="1485900"/>
            <a:chExt cx="6112397" cy="301459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447800" y="3162300"/>
              <a:ext cx="5105400" cy="76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733800" y="1866900"/>
              <a:ext cx="1371600" cy="1333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786850" y="3203294"/>
              <a:ext cx="1752600" cy="990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98003" y="2978552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7000" y="3028833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91100" y="14859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403883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2800" y="33124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</a:p>
          </p:txBody>
        </p:sp>
      </p:grpSp>
      <p:sp>
        <p:nvSpPr>
          <p:cNvPr id="22" name="Arc 21"/>
          <p:cNvSpPr/>
          <p:nvPr/>
        </p:nvSpPr>
        <p:spPr>
          <a:xfrm rot="794623">
            <a:off x="3755934" y="2500197"/>
            <a:ext cx="990600" cy="1066800"/>
          </a:xfrm>
          <a:prstGeom prst="arc">
            <a:avLst>
              <a:gd name="adj1" fmla="val 16200000"/>
              <a:gd name="adj2" fmla="val 45691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934200" y="1453587"/>
            <a:ext cx="1828800" cy="8705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উন্নতি কোণ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34200" y="3455291"/>
            <a:ext cx="1828800" cy="8705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অবনতি  কোণ </a:t>
            </a:r>
            <a:endParaRPr lang="en-US" sz="28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218" y="4468182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উন্নতি কোণঃ ভূতলের উপরের কোন বিন্দু ভূমির সমান্তরাল রেখার সাথে যে কোণ উৎপন্ন করে তাকে উন্নতি কোণ বলা হয়।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1618" y="4620582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অবনতি কোণঃ ভূতলের সমান্তরাল রেখার নিচের কোনো বিন্দু ভূ-রেখার সাথে যে কোণ উৎপন্ন করে তাকে অবনতি কোণ বলা হয়।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3" grpId="0"/>
      <p:bldP spid="3" grpId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mrul Ahmed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913</Words>
  <Application>Microsoft Office PowerPoint</Application>
  <PresentationFormat>On-screen Show (16:10)</PresentationFormat>
  <Paragraphs>185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শিক্ষক পরিচিতি </vt:lpstr>
      <vt:lpstr>পাঠ পরিচিতি </vt:lpstr>
      <vt:lpstr>PowerPoint Presentation</vt:lpstr>
      <vt:lpstr>পাঠ ঘোষনা </vt:lpstr>
      <vt:lpstr>শিখনফল </vt:lpstr>
      <vt:lpstr>ভূ-রেখা, উর্ধ্বরেখা, উল্লম্ব তল    </vt:lpstr>
      <vt:lpstr>PowerPoint Presentation</vt:lpstr>
      <vt:lpstr>উন্নতি কোণ ও অবনতি কোণ </vt:lpstr>
      <vt:lpstr>একক কাজ </vt:lpstr>
      <vt:lpstr>PowerPoint Presentation</vt:lpstr>
      <vt:lpstr>সমস্যাঃ একটি মিনারের পাদদেশ থেকে কিছু দূরে একটি স্থানে মিনারটির শীর্ষের উন্নতি 30° এবং মিনারটির উচ্চতা 26 মিটার হলে, মিনার থেকে ঐ স্থানটির দূরত্ব নির্ণয় কর। </vt:lpstr>
      <vt:lpstr>জোড়ায় কাজ </vt:lpstr>
      <vt:lpstr>মূল্যায়ন </vt:lpstr>
      <vt:lpstr>PowerPoint Presentation</vt:lpstr>
      <vt:lpstr>বাড়ির কাজ </vt:lpstr>
      <vt:lpstr>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Ahmed</dc:creator>
  <cp:lastModifiedBy>SDG</cp:lastModifiedBy>
  <cp:revision>94</cp:revision>
  <dcterms:created xsi:type="dcterms:W3CDTF">2006-08-16T00:00:00Z</dcterms:created>
  <dcterms:modified xsi:type="dcterms:W3CDTF">2020-10-08T15:18:58Z</dcterms:modified>
</cp:coreProperties>
</file>