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25" r:id="rId2"/>
    <p:sldId id="338" r:id="rId3"/>
    <p:sldId id="465" r:id="rId4"/>
    <p:sldId id="331" r:id="rId5"/>
    <p:sldId id="447" r:id="rId6"/>
    <p:sldId id="466" r:id="rId7"/>
    <p:sldId id="443" r:id="rId8"/>
    <p:sldId id="468" r:id="rId9"/>
    <p:sldId id="451" r:id="rId10"/>
    <p:sldId id="455" r:id="rId11"/>
    <p:sldId id="470" r:id="rId12"/>
    <p:sldId id="456" r:id="rId13"/>
    <p:sldId id="457" r:id="rId14"/>
    <p:sldId id="459" r:id="rId15"/>
    <p:sldId id="473" r:id="rId16"/>
    <p:sldId id="458" r:id="rId17"/>
    <p:sldId id="385" r:id="rId18"/>
    <p:sldId id="460" r:id="rId19"/>
    <p:sldId id="475" r:id="rId20"/>
    <p:sldId id="314" r:id="rId21"/>
    <p:sldId id="461" r:id="rId22"/>
    <p:sldId id="441" r:id="rId23"/>
    <p:sldId id="290" r:id="rId24"/>
    <p:sldId id="4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00"/>
    <a:srgbClr val="663300"/>
    <a:srgbClr val="CC00FF"/>
    <a:srgbClr val="FF00FF"/>
    <a:srgbClr val="CCCC00"/>
    <a:srgbClr val="00CC99"/>
    <a:srgbClr val="FFFF99"/>
    <a:srgbClr val="FFC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3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প্রশ্নের উত্তর শিক্ষক বোর্ডে লিখে উত্তরের প্রতিফলন ঘটাতে পারেন। প্রয়োজনে শিক্ষক সহযোগিতা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1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0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7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7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চিত্রটি দেখানোর পর শিক্ষক শিক্ষার্থীদের প্রশ্ন করতে পারেন:  ডিম ও পরোটা কী দিয়ে ভাঁজা হয়? মাছ রান্না করার জন্য কী কী দরকার?  খাবার তেল এবং ডালটা কোন জাতীয় খাদ্য? খাবার তেলে কী কী থাকে? ----------??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138" y="2456570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8660" y="2531315"/>
            <a:ext cx="1565889" cy="3124200"/>
            <a:chOff x="842031" y="3672840"/>
            <a:chExt cx="1565889" cy="3124200"/>
          </a:xfrm>
        </p:grpSpPr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59" y="3672840"/>
              <a:ext cx="1353502" cy="2636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842031" y="6212265"/>
              <a:ext cx="15658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ভূট্টার তেল</a:t>
              </a:r>
              <a:endParaRPr lang="en-US" sz="3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44671" y="324465"/>
            <a:ext cx="1815466" cy="3207775"/>
            <a:chOff x="6779894" y="3840480"/>
            <a:chExt cx="1815466" cy="2987040"/>
          </a:xfrm>
        </p:grpSpPr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9894" y="3840480"/>
              <a:ext cx="1586865" cy="2606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6861831" y="6242745"/>
              <a:ext cx="17335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তিলের তেল</a:t>
              </a:r>
              <a:endParaRPr lang="en-US" sz="3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82020" y="300966"/>
            <a:ext cx="2042159" cy="3264599"/>
            <a:chOff x="3352801" y="407646"/>
            <a:chExt cx="2407422" cy="3264599"/>
          </a:xfrm>
        </p:grpSpPr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1" y="407646"/>
              <a:ext cx="2048828" cy="2762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3568391" y="3149025"/>
              <a:ext cx="21918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সরিষার তেল</a:t>
              </a:r>
              <a:endParaRPr lang="en-US" sz="28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2309" y="267408"/>
            <a:ext cx="1870689" cy="3329723"/>
            <a:chOff x="476271" y="388837"/>
            <a:chExt cx="1870689" cy="3329723"/>
          </a:xfrm>
        </p:grpSpPr>
        <p:pic>
          <p:nvPicPr>
            <p:cNvPr id="207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08" y="388837"/>
              <a:ext cx="1438275" cy="2811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76271" y="3133785"/>
              <a:ext cx="18706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সয়াবিন তেল</a:t>
              </a:r>
              <a:endParaRPr lang="en-US" sz="3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772512" y="5931092"/>
            <a:ext cx="7740869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বস্তুগুলো কী কাজে ব্যবহৃত হয়?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40251" y="2802902"/>
            <a:ext cx="2569629" cy="3002063"/>
            <a:chOff x="5751411" y="579337"/>
            <a:chExt cx="2569629" cy="3002063"/>
          </a:xfrm>
        </p:grpSpPr>
        <p:pic>
          <p:nvPicPr>
            <p:cNvPr id="2050" name="Picture 2" descr="C:\Users\DOEL\Desktop\New Eight\dfds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411" y="579337"/>
              <a:ext cx="2371509" cy="2514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6587511" y="2996625"/>
              <a:ext cx="17335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সূর্যমুখী তেল</a:t>
              </a:r>
              <a:endParaRPr lang="en-US" sz="32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84120" y="6088750"/>
            <a:ext cx="4251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বস্তুগুলো কিসের উৎস।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9256" y="6009922"/>
            <a:ext cx="619584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স্নেহ জাতীয় খাদ্য বেশি উপকারী?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45021" y="5915331"/>
            <a:ext cx="619584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বস্তুগুলোকে 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 থাকে?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1354" y="298206"/>
            <a:ext cx="7413522" cy="5753554"/>
            <a:chOff x="624348" y="322781"/>
            <a:chExt cx="7413522" cy="6043061"/>
          </a:xfrm>
        </p:grpSpPr>
        <p:grpSp>
          <p:nvGrpSpPr>
            <p:cNvPr id="3" name="Group 2"/>
            <p:cNvGrpSpPr/>
            <p:nvPr/>
          </p:nvGrpSpPr>
          <p:grpSpPr>
            <a:xfrm>
              <a:off x="5123067" y="351817"/>
              <a:ext cx="2914803" cy="2946361"/>
              <a:chOff x="5123067" y="573037"/>
              <a:chExt cx="2914803" cy="2946361"/>
            </a:xfrm>
          </p:grpSpPr>
          <p:pic>
            <p:nvPicPr>
              <p:cNvPr id="12" name="Picture 6" descr="C:\Users\DOEL\Desktop\New Eight\salad dressing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3067" y="573037"/>
                <a:ext cx="2914803" cy="2317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5663381" y="2934623"/>
                <a:ext cx="23007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সালাদ ড্রেসিং</a:t>
                </a:r>
                <a:endParaRPr lang="en-US" sz="32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4348" y="322781"/>
              <a:ext cx="3164488" cy="2931152"/>
              <a:chOff x="624348" y="544001"/>
              <a:chExt cx="3164488" cy="2931152"/>
            </a:xfrm>
          </p:grpSpPr>
          <p:pic>
            <p:nvPicPr>
              <p:cNvPr id="10" name="Picture 10" descr="C:\Users\DOEL\Desktop\New Eight\meni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348" y="544001"/>
                <a:ext cx="3164488" cy="2435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209361" y="2890378"/>
                <a:ext cx="23007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মেয়নেজ</a:t>
                </a:r>
                <a:endParaRPr lang="en-US" sz="3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991495" y="3185654"/>
              <a:ext cx="4247073" cy="3180188"/>
              <a:chOff x="1991495" y="3406874"/>
              <a:chExt cx="4247073" cy="318018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91495" y="3406874"/>
                <a:ext cx="4066713" cy="3087635"/>
                <a:chOff x="1991495" y="3170902"/>
                <a:chExt cx="4066713" cy="3190875"/>
              </a:xfrm>
            </p:grpSpPr>
            <p:pic>
              <p:nvPicPr>
                <p:cNvPr id="8" name="Picture 2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3356" y="3937820"/>
                  <a:ext cx="2444852" cy="1902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1495" y="3170902"/>
                  <a:ext cx="1611566" cy="3190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3937820" y="6002287"/>
                <a:ext cx="23007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কাসুন্দি</a:t>
                </a:r>
                <a:endParaRPr lang="en-US" sz="3200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450434" y="6142999"/>
            <a:ext cx="624297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বস্তুগুলো কী এবং কী কাজে লাগে?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6291" y="6095706"/>
            <a:ext cx="66620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থেকে খাদ্যের কোন উপাদান পাওয়া য়ায়?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37168" y="376239"/>
            <a:ext cx="8208646" cy="5169155"/>
            <a:chOff x="295274" y="376238"/>
            <a:chExt cx="8208646" cy="5839200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09" y="3497718"/>
              <a:ext cx="3346131" cy="2717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4" y="376238"/>
              <a:ext cx="3529965" cy="2351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06718"/>
              <a:ext cx="3935730" cy="2306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3521483"/>
              <a:ext cx="3992880" cy="26527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1455224" y="2510987"/>
            <a:ext cx="5731817" cy="3702152"/>
            <a:chOff x="1612879" y="2443725"/>
            <a:chExt cx="5731817" cy="3877863"/>
          </a:xfrm>
        </p:grpSpPr>
        <p:sp>
          <p:nvSpPr>
            <p:cNvPr id="70" name="Rectangle 69"/>
            <p:cNvSpPr/>
            <p:nvPr/>
          </p:nvSpPr>
          <p:spPr>
            <a:xfrm>
              <a:off x="1612879" y="2459174"/>
              <a:ext cx="13515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মাংস</a:t>
              </a:r>
              <a:endParaRPr lang="en-US" sz="3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78402" y="2443725"/>
              <a:ext cx="13515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পনির</a:t>
              </a:r>
              <a:endParaRPr lang="en-US" sz="3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27627" y="5663073"/>
              <a:ext cx="13515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বাদাম</a:t>
              </a:r>
              <a:endParaRPr lang="en-US" sz="3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93151" y="5736813"/>
              <a:ext cx="13515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ডালডা</a:t>
              </a:r>
              <a:endParaRPr lang="en-US" sz="32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1277006" y="6136045"/>
            <a:ext cx="6243145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বস্তুগুলো কী এবং এগুলো কী কাজে লাগে?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371600" y="6072984"/>
            <a:ext cx="6243145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বস্তুগুলো কোন খাদ্য উপাদানের উৎস?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05607" y="6057219"/>
            <a:ext cx="6195848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বস্তুগুলোতে কোন ধরনের চর্বি থাকে?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74" grpId="0" animBg="1"/>
      <p:bldP spid="74" grpId="1" animBg="1"/>
      <p:bldP spid="76" grpId="0" animBg="1"/>
      <p:bldP spid="76" grpId="1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45" y="353965"/>
            <a:ext cx="5841835" cy="45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1481" y="5000882"/>
            <a:ext cx="404154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ত্বক শুষ্ক ও খসখসে ।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061393" y="5900528"/>
            <a:ext cx="6786716" cy="769441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ত্বক শুষ্ক ও খসখসে হওয়ার কারণ কী?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78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025" y="4268860"/>
            <a:ext cx="42352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শিশুদের একজিমা রোগ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DOEL\Desktop\New Eight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2" y="671411"/>
            <a:ext cx="3790335" cy="35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EL\Desktop\New Eight\fdsa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01" y="663672"/>
            <a:ext cx="3760834" cy="35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85337" y="5507727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শিশুদের একজিমা রোগ কেন হয়?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67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" y="99969"/>
              <a:ext cx="2687783" cy="799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61110" y="265160"/>
            <a:ext cx="17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949" y="5860116"/>
            <a:ext cx="842132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চিত্রে দুই জনের ত্বক দুই রকম হওয়ার কারণ কী?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6281" y="1481956"/>
            <a:ext cx="7702505" cy="4187968"/>
            <a:chOff x="716281" y="1481956"/>
            <a:chExt cx="7702505" cy="4187968"/>
          </a:xfrm>
        </p:grpSpPr>
        <p:sp>
          <p:nvSpPr>
            <p:cNvPr id="8" name="Rectangle 7"/>
            <p:cNvSpPr/>
            <p:nvPr/>
          </p:nvSpPr>
          <p:spPr>
            <a:xfrm>
              <a:off x="5918308" y="4962038"/>
              <a:ext cx="16433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মসৃণ ত্বক</a:t>
              </a:r>
              <a:endParaRPr lang="en-US" sz="4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6281" y="1481956"/>
              <a:ext cx="7702505" cy="3436877"/>
              <a:chOff x="716281" y="1749978"/>
              <a:chExt cx="7702505" cy="3436877"/>
            </a:xfrm>
          </p:grpSpPr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1" y="1749978"/>
                <a:ext cx="4069080" cy="3413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4549" y="1781011"/>
                <a:ext cx="3424237" cy="3405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1168174" y="4944170"/>
              <a:ext cx="31709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শুষ্ক ও খসখসে ত্বক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0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285" y="629072"/>
            <a:ext cx="756592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খাদ্যের কোন কোন উপাদান দেহে তাপ উৎপন্ন করে?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989" y="2379045"/>
            <a:ext cx="756592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কোন কোন উপাদানের পুষ্টিমূল্য শূন্য ধরা হয়?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47755" y="3671817"/>
            <a:ext cx="756592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দেহের কোন কোন কার্যক্রম বিপাক ক্রিয়ার অন্তর্গত?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16225" y="5658271"/>
            <a:ext cx="756592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মৌলবিপাক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33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New Eight\qrweq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7489"/>
            <a:ext cx="6335567" cy="41477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7419" y="5153775"/>
            <a:ext cx="756592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শিশুটির দেহে ক্যালরির চাহিদা যতটুকু তার মা বা বাবার দেহে ক্যালরির চাহিদা কী ততটুকু?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05865" y="5106479"/>
            <a:ext cx="7565923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শিশু, নারী ও পুরুষের দৈনিক চাহিদাকৃত ক্যালরির বরাদ্দ কতটুকু?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47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93609" y="293314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10" y="2948158"/>
            <a:ext cx="8607973" cy="2123658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তোমরা যদি স্নেহ পদার্থ গ্রহণ না করে থাকো তাহলে তোমাদের কী কী সমস্যা হতে পারে তা লিপিব্ধ কর।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473" y="2325655"/>
            <a:ext cx="7881258" cy="2369880"/>
          </a:xfrm>
          <a:prstGeom prst="rect">
            <a:avLst/>
          </a:prstGeom>
          <a:solidFill>
            <a:srgbClr val="CC00FF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কাজ: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 আমরা এখন আমাদের খাদ্যে স্নেহ পদার্থের উপস্থিতি নির্ণয় করব: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উপকরণ: কয়েক ফোঁটা সয়াবিন তেল ( অথবা সরিষার তেল, নারিকেল তেল), ইথানল, পানি ও টেস্টটিউব।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3130" y="27710"/>
            <a:ext cx="4702427" cy="882963"/>
            <a:chOff x="-121481" y="0"/>
            <a:chExt cx="3374803" cy="997527"/>
          </a:xfrm>
          <a:solidFill>
            <a:srgbClr val="00B0F0"/>
          </a:solidFill>
        </p:grpSpPr>
        <p:sp>
          <p:nvSpPr>
            <p:cNvPr id="4" name="Pentagon 3"/>
            <p:cNvSpPr/>
            <p:nvPr/>
          </p:nvSpPr>
          <p:spPr>
            <a:xfrm>
              <a:off x="-1" y="0"/>
              <a:ext cx="3253323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340859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আমরা একটি পরীক্ষা করি: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17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3170" y="1191553"/>
            <a:ext cx="1177975" cy="1912168"/>
            <a:chOff x="493170" y="671275"/>
            <a:chExt cx="1177975" cy="2093267"/>
          </a:xfrm>
        </p:grpSpPr>
        <p:pic>
          <p:nvPicPr>
            <p:cNvPr id="3" name="Picture 10" descr="C:\Users\DOEL\Desktop\Khonij lobon\zcvxz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21" y="671275"/>
              <a:ext cx="853632" cy="163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93170" y="2302877"/>
              <a:ext cx="11779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টেস্টটিউব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2295" y="1129177"/>
            <a:ext cx="1238202" cy="1936256"/>
            <a:chOff x="1552295" y="608898"/>
            <a:chExt cx="1238202" cy="2119637"/>
          </a:xfrm>
        </p:grpSpPr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172">
              <a:off x="1552295" y="608898"/>
              <a:ext cx="912430" cy="1366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612522" y="2266870"/>
              <a:ext cx="11779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ড্রপার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05293" y="898648"/>
            <a:ext cx="1509050" cy="2103638"/>
            <a:chOff x="2905293" y="346837"/>
            <a:chExt cx="1509050" cy="2302871"/>
          </a:xfrm>
        </p:grpSpPr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587" y="346837"/>
              <a:ext cx="1102447" cy="1875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905293" y="2188043"/>
              <a:ext cx="15090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সরিষার তেল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2402" y="882881"/>
            <a:ext cx="1301460" cy="2175646"/>
            <a:chOff x="5162402" y="362602"/>
            <a:chExt cx="1301460" cy="2381699"/>
          </a:xfrm>
        </p:grpSpPr>
        <p:pic>
          <p:nvPicPr>
            <p:cNvPr id="12" name="Picture 7" descr="C:\Users\DOEL\Desktop\Khonij lobon\asdsafsa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D2DAF1"/>
                </a:clrFrom>
                <a:clrTo>
                  <a:srgbClr val="D2DA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402" y="362602"/>
              <a:ext cx="1301460" cy="197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17417" y="2282636"/>
              <a:ext cx="9099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ইথানল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4861" y="1009000"/>
            <a:ext cx="974286" cy="2089241"/>
            <a:chOff x="7554861" y="488722"/>
            <a:chExt cx="974286" cy="2287111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A3CBEB"/>
                </a:clrFrom>
                <a:clrTo>
                  <a:srgbClr val="A3C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861" y="488722"/>
              <a:ext cx="848159" cy="184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619185" y="2314168"/>
              <a:ext cx="9099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0012" y="2962556"/>
            <a:ext cx="1445988" cy="3767418"/>
            <a:chOff x="840012" y="2710300"/>
            <a:chExt cx="1445988" cy="3767418"/>
          </a:xfrm>
        </p:grpSpPr>
        <p:grpSp>
          <p:nvGrpSpPr>
            <p:cNvPr id="18" name="Group 17"/>
            <p:cNvGrpSpPr/>
            <p:nvPr/>
          </p:nvGrpSpPr>
          <p:grpSpPr>
            <a:xfrm>
              <a:off x="882870" y="2710300"/>
              <a:ext cx="1324761" cy="3122943"/>
              <a:chOff x="882870" y="2838754"/>
              <a:chExt cx="1324761" cy="338336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82870" y="4033797"/>
                <a:ext cx="1153178" cy="2188323"/>
                <a:chOff x="756746" y="4063918"/>
                <a:chExt cx="1153178" cy="2409929"/>
              </a:xfrm>
            </p:grpSpPr>
            <p:pic>
              <p:nvPicPr>
                <p:cNvPr id="24" name="Picture 10" descr="C:\Users\DOEL\Desktop\Khonij lobon\zcvxz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746" y="4063918"/>
                  <a:ext cx="1153178" cy="1671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Chord 24"/>
                <p:cNvSpPr/>
                <p:nvPr/>
              </p:nvSpPr>
              <p:spPr>
                <a:xfrm rot="16200000">
                  <a:off x="428017" y="5010002"/>
                  <a:ext cx="1824103" cy="1103587"/>
                </a:xfrm>
                <a:prstGeom prst="chord">
                  <a:avLst>
                    <a:gd name="adj1" fmla="val 5278214"/>
                    <a:gd name="adj2" fmla="val 16199995"/>
                  </a:avLst>
                </a:prstGeom>
                <a:solidFill>
                  <a:srgbClr val="6633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0972">
                <a:off x="1472619" y="2838754"/>
                <a:ext cx="735012" cy="1111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ardrop 21"/>
              <p:cNvSpPr/>
              <p:nvPr/>
            </p:nvSpPr>
            <p:spPr>
              <a:xfrm rot="20110128">
                <a:off x="1205682" y="3933626"/>
                <a:ext cx="341691" cy="364356"/>
              </a:xfrm>
              <a:prstGeom prst="teardrop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ardrop 22"/>
              <p:cNvSpPr/>
              <p:nvPr/>
            </p:nvSpPr>
            <p:spPr>
              <a:xfrm rot="20110128">
                <a:off x="1205680" y="4674604"/>
                <a:ext cx="341691" cy="364356"/>
              </a:xfrm>
              <a:prstGeom prst="teardrop">
                <a:avLst/>
              </a:pr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40012" y="5892943"/>
              <a:ext cx="144598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টেস্টটিউবে কয়েক ফোঁটা সরিষার তেল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42687" y="2922722"/>
            <a:ext cx="1871658" cy="3759955"/>
            <a:chOff x="2542687" y="2670466"/>
            <a:chExt cx="1871658" cy="3759955"/>
          </a:xfrm>
        </p:grpSpPr>
        <p:grpSp>
          <p:nvGrpSpPr>
            <p:cNvPr id="27" name="Group 26"/>
            <p:cNvGrpSpPr/>
            <p:nvPr/>
          </p:nvGrpSpPr>
          <p:grpSpPr>
            <a:xfrm>
              <a:off x="2774731" y="2670466"/>
              <a:ext cx="1443071" cy="3178536"/>
              <a:chOff x="2758967" y="2720717"/>
              <a:chExt cx="1443071" cy="3443592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2758967" y="3902415"/>
                <a:ext cx="1153178" cy="2261894"/>
                <a:chOff x="756746" y="3988678"/>
                <a:chExt cx="1153178" cy="2490949"/>
              </a:xfrm>
            </p:grpSpPr>
            <p:pic>
              <p:nvPicPr>
                <p:cNvPr id="33" name="Picture 10" descr="C:\Users\DOEL\Desktop\Khonij lobon\zcvxz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746" y="3988678"/>
                  <a:ext cx="1153178" cy="1671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Chord 33"/>
                <p:cNvSpPr/>
                <p:nvPr/>
              </p:nvSpPr>
              <p:spPr>
                <a:xfrm rot="16200000">
                  <a:off x="331074" y="4918839"/>
                  <a:ext cx="2017989" cy="1103587"/>
                </a:xfrm>
                <a:prstGeom prst="chord">
                  <a:avLst>
                    <a:gd name="adj1" fmla="val 5278214"/>
                    <a:gd name="adj2" fmla="val 16199995"/>
                  </a:avLst>
                </a:prstGeom>
                <a:solidFill>
                  <a:srgbClr val="6633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ardrop 29"/>
              <p:cNvSpPr/>
              <p:nvPr/>
            </p:nvSpPr>
            <p:spPr>
              <a:xfrm rot="20110128">
                <a:off x="3176371" y="4721903"/>
                <a:ext cx="341691" cy="364356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ardrop 30"/>
              <p:cNvSpPr/>
              <p:nvPr/>
            </p:nvSpPr>
            <p:spPr>
              <a:xfrm rot="20110128">
                <a:off x="3192137" y="3886331"/>
                <a:ext cx="341691" cy="364356"/>
              </a:xfrm>
              <a:prstGeom prst="teardrop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0972">
                <a:off x="3473431" y="2720717"/>
                <a:ext cx="728607" cy="1101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2542687" y="5845646"/>
              <a:ext cx="1871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টেস্টটিউবে কয়েক ফোঁটা  ইথানল নিয়ে ঝাঁকাতে হবে।</a:t>
              </a:r>
              <a:endParaRPr lang="en-US" sz="16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55266" y="4016328"/>
            <a:ext cx="1871658" cy="2776708"/>
            <a:chOff x="4655266" y="3764072"/>
            <a:chExt cx="1871658" cy="2776708"/>
          </a:xfrm>
        </p:grpSpPr>
        <p:grpSp>
          <p:nvGrpSpPr>
            <p:cNvPr id="36" name="Group 35"/>
            <p:cNvGrpSpPr/>
            <p:nvPr/>
          </p:nvGrpSpPr>
          <p:grpSpPr>
            <a:xfrm>
              <a:off x="5092262" y="3764072"/>
              <a:ext cx="1153178" cy="2211058"/>
              <a:chOff x="2758967" y="3768873"/>
              <a:chExt cx="1153178" cy="239543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758967" y="3902415"/>
                <a:ext cx="1153178" cy="2261894"/>
                <a:chOff x="756746" y="3988678"/>
                <a:chExt cx="1153178" cy="2490949"/>
              </a:xfrm>
            </p:grpSpPr>
            <p:pic>
              <p:nvPicPr>
                <p:cNvPr id="40" name="Picture 10" descr="C:\Users\DOEL\Desktop\Khonij lobon\zcvxz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746" y="3988678"/>
                  <a:ext cx="1153178" cy="1671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Chord 40"/>
                <p:cNvSpPr/>
                <p:nvPr/>
              </p:nvSpPr>
              <p:spPr>
                <a:xfrm rot="16200000">
                  <a:off x="249100" y="4836865"/>
                  <a:ext cx="2181936" cy="1103587"/>
                </a:xfrm>
                <a:prstGeom prst="chord">
                  <a:avLst>
                    <a:gd name="adj1" fmla="val 5278214"/>
                    <a:gd name="adj2" fmla="val 16199995"/>
                  </a:avLst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ardrop 38"/>
              <p:cNvSpPr/>
              <p:nvPr/>
            </p:nvSpPr>
            <p:spPr>
              <a:xfrm rot="226916">
                <a:off x="3067017" y="3768873"/>
                <a:ext cx="471722" cy="725801"/>
              </a:xfrm>
              <a:prstGeom prst="teardrop">
                <a:avLst>
                  <a:gd name="adj" fmla="val 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655266" y="5956005"/>
              <a:ext cx="1871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টেস্টটিউবে কয়েক ফোঁটা  পানি নিয়ে ঝাঁকাতে হবে।</a:t>
              </a:r>
              <a:endParaRPr lang="en-US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625955" y="4186206"/>
            <a:ext cx="2234265" cy="2502501"/>
            <a:chOff x="6625955" y="3933950"/>
            <a:chExt cx="2234265" cy="2502501"/>
          </a:xfrm>
        </p:grpSpPr>
        <p:grpSp>
          <p:nvGrpSpPr>
            <p:cNvPr id="43" name="Group 42"/>
            <p:cNvGrpSpPr/>
            <p:nvPr/>
          </p:nvGrpSpPr>
          <p:grpSpPr>
            <a:xfrm>
              <a:off x="6984126" y="3933950"/>
              <a:ext cx="1153178" cy="2151551"/>
              <a:chOff x="4981905" y="3987820"/>
              <a:chExt cx="1153178" cy="2330965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981905" y="3987820"/>
                <a:ext cx="1153178" cy="2330965"/>
                <a:chOff x="756746" y="4082728"/>
                <a:chExt cx="1153178" cy="2567013"/>
              </a:xfrm>
            </p:grpSpPr>
            <p:pic>
              <p:nvPicPr>
                <p:cNvPr id="52" name="Picture 10" descr="C:\Users\DOEL\Desktop\Khonij lobon\zcvxz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746" y="4082728"/>
                  <a:ext cx="1153178" cy="1671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Chord 52"/>
                <p:cNvSpPr/>
                <p:nvPr/>
              </p:nvSpPr>
              <p:spPr>
                <a:xfrm rot="16200000">
                  <a:off x="202069" y="4959948"/>
                  <a:ext cx="2275999" cy="1103587"/>
                </a:xfrm>
                <a:prstGeom prst="chord">
                  <a:avLst>
                    <a:gd name="adj1" fmla="val 5278214"/>
                    <a:gd name="adj2" fmla="val 16199995"/>
                  </a:avLst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ardrop 45"/>
              <p:cNvSpPr/>
              <p:nvPr/>
            </p:nvSpPr>
            <p:spPr>
              <a:xfrm rot="5400000">
                <a:off x="5072039" y="5150865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ardrop 46"/>
              <p:cNvSpPr/>
              <p:nvPr/>
            </p:nvSpPr>
            <p:spPr>
              <a:xfrm rot="5400000">
                <a:off x="5813018" y="5166630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ardrop 47"/>
              <p:cNvSpPr/>
              <p:nvPr/>
            </p:nvSpPr>
            <p:spPr>
              <a:xfrm rot="5400000">
                <a:off x="5671128" y="5150865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ardrop 48"/>
              <p:cNvSpPr/>
              <p:nvPr/>
            </p:nvSpPr>
            <p:spPr>
              <a:xfrm rot="5400000">
                <a:off x="5560769" y="5119334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ardrop 49"/>
              <p:cNvSpPr/>
              <p:nvPr/>
            </p:nvSpPr>
            <p:spPr>
              <a:xfrm rot="5400000">
                <a:off x="5418880" y="5119334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5400000">
                <a:off x="5213928" y="5182396"/>
                <a:ext cx="235430" cy="27798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6625955" y="6097897"/>
              <a:ext cx="223426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দ্রবণটি ঘোলাতে বর্ণ ধারণ করল।</a:t>
              </a:r>
              <a:endParaRPr lang="en-US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-204966" y="27711"/>
            <a:ext cx="4051752" cy="760566"/>
            <a:chOff x="-240403" y="0"/>
            <a:chExt cx="4100312" cy="997527"/>
          </a:xfrm>
          <a:solidFill>
            <a:srgbClr val="00B0F0"/>
          </a:solidFill>
        </p:grpSpPr>
        <p:sp>
          <p:nvSpPr>
            <p:cNvPr id="55" name="Pentagon 54"/>
            <p:cNvSpPr/>
            <p:nvPr/>
          </p:nvSpPr>
          <p:spPr>
            <a:xfrm>
              <a:off x="-1" y="0"/>
              <a:ext cx="3859910" cy="997527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240403" y="109569"/>
              <a:ext cx="4031845" cy="660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আমরা একটি পরীক্ষা করি:</a:t>
              </a:r>
              <a:endPara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7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462246" y="3940789"/>
            <a:ext cx="3948548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38" y="195758"/>
            <a:ext cx="2286000" cy="286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4427096" y="195758"/>
            <a:ext cx="3967396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মোঃ মুনছুর আহম্মেদ</a:t>
            </a:r>
            <a:endParaRPr lang="en-US" sz="2000" dirty="0" smtClean="0"/>
          </a:p>
          <a:p>
            <a:endParaRPr lang="bn-BD" dirty="0" smtClean="0"/>
          </a:p>
          <a:p>
            <a:r>
              <a:rPr lang="bn-BD" sz="2000" dirty="0" smtClean="0"/>
              <a:t>টামটা আদর্শ উচ্চ বিদ্যালয়</a:t>
            </a:r>
            <a:endParaRPr lang="en-US" sz="2000" dirty="0" smtClean="0"/>
          </a:p>
          <a:p>
            <a:endParaRPr lang="bn-BD" dirty="0" smtClean="0"/>
          </a:p>
          <a:p>
            <a:r>
              <a:rPr lang="bn-BD" sz="2000" dirty="0" smtClean="0"/>
              <a:t>সহকারি শিক্ষক (ICT)</a:t>
            </a:r>
            <a:endParaRPr lang="en-US" sz="2000" dirty="0" smtClean="0"/>
          </a:p>
          <a:p>
            <a:endParaRPr lang="bn-BD" dirty="0" smtClean="0"/>
          </a:p>
          <a:p>
            <a:r>
              <a:rPr lang="en-US" sz="1600" dirty="0" err="1" smtClean="0"/>
              <a:t>মোবাইল</a:t>
            </a:r>
            <a:r>
              <a:rPr lang="en-US" sz="1600" dirty="0" smtClean="0"/>
              <a:t> নং-০১৭২৪-০০১৩২৩</a:t>
            </a:r>
          </a:p>
          <a:p>
            <a:endParaRPr lang="bn-BD" sz="1600" dirty="0" smtClean="0"/>
          </a:p>
          <a:p>
            <a:r>
              <a:rPr lang="en-US" sz="1600" dirty="0" smtClean="0"/>
              <a:t>ইমেইল-ahmmad_monsur@yahoo.com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পাঁচটি স্নেহ পদার্থের উৎসের নাম বল।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স্নেহ পদার্থ কোন কোন উপাদানে গঠিত?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খসখসে ত্বক ও শিশুদের একজিমার কারণ কী?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3" y="3421002"/>
            <a:ext cx="8154845" cy="1312407"/>
            <a:chOff x="812173" y="3490277"/>
            <a:chExt cx="8154845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3" y="3781232"/>
                <a:ext cx="81548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১ গ্রাম চর্বি থেকে কত কিলোক্যালরি শক্তি পাওয়া যায়?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৫                 ৫                  ৭                    ৯ 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6606644" y="4074390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52165" y="5000420"/>
            <a:ext cx="8303342" cy="1312407"/>
            <a:chOff x="793725" y="3490277"/>
            <a:chExt cx="8303342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793725" y="3490277"/>
              <a:ext cx="8303342" cy="1298555"/>
              <a:chOff x="793725" y="3781232"/>
              <a:chExt cx="8303342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793725" y="3781232"/>
                <a:ext cx="830334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৫. প্রশ্ন: একজন লোকের দৈনিক চাহিদাকৃত শক্তি কয়টি বিষয়ের উপর নির্ভর করে?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২                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৩ 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    ৪                   ৫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289975" y="4156353"/>
              <a:ext cx="623454" cy="646331"/>
              <a:chOff x="8368158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36815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465203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2608172" y="565405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DOEL\Desktop\New Eight\Cp=13\Food=20-3\fat food=Senho\fat food=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22" y="3200402"/>
            <a:ext cx="3393028" cy="26694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C:\Users\DOEL\Desktop\New Eight\Cp=13\Food=20-3\fat food=Senho\fat food=kasu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5" y="929608"/>
            <a:ext cx="3067664" cy="2499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:\Users\DOEL\Desktop\New Eight\Cp=13\Food=20-3\fat food=Senho\fat food=salad dre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6" y="944955"/>
            <a:ext cx="3180250" cy="26536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83129" y="0"/>
            <a:ext cx="2162652" cy="766917"/>
            <a:chOff x="-121481" y="0"/>
            <a:chExt cx="3091941" cy="997527"/>
          </a:xfrm>
        </p:grpSpPr>
        <p:sp>
          <p:nvSpPr>
            <p:cNvPr id="8" name="Pentagon 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21481" y="32839"/>
              <a:ext cx="2353346" cy="92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1884" y="6061384"/>
            <a:ext cx="741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৬. প্র্রশ্ন: খাদ্যগুলোর নাম ক? এগুলো কোন জাতীয় খাদ্য?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879" y="1914407"/>
            <a:ext cx="7079225" cy="3970318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স্নেহ পদার্থ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অসম্পৃক্ত চর্বি জাতীয় এসিড ও সম্পৃক্ত চর্বি জাতীয় এসিড।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শুষ্ক ও খসখসে ত্বক।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শিশুদের একজিমা রোগ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মৌলবিপাক।</a:t>
            </a:r>
          </a:p>
          <a:p>
            <a:pPr marL="742950" indent="-742950" algn="just"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ক্যালরি ও কিলোক্যালরি।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2163" y="840357"/>
            <a:ext cx="2835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  <a:endParaRPr lang="bn-BD" sz="3600" b="1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641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553" y="3030694"/>
            <a:ext cx="7453747" cy="12003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বয়স এবং স্ত্রী-পুরুষভেদে ক্যালরির চাহিদা ভিন্ন হয় কেন?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7840" y="1107002"/>
            <a:ext cx="2821171" cy="882963"/>
            <a:chOff x="-121481" y="0"/>
            <a:chExt cx="3091941" cy="997527"/>
          </a:xfrm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8966" y="4642725"/>
            <a:ext cx="1704118" cy="1663050"/>
            <a:chOff x="720427" y="2466118"/>
            <a:chExt cx="1704118" cy="1565564"/>
          </a:xfrm>
        </p:grpSpPr>
        <p:sp>
          <p:nvSpPr>
            <p:cNvPr id="5" name="Rounded Rectangle 4"/>
            <p:cNvSpPr/>
            <p:nvPr/>
          </p:nvSpPr>
          <p:spPr>
            <a:xfrm>
              <a:off x="720427" y="2466118"/>
              <a:ext cx="1704118" cy="1565564"/>
            </a:xfrm>
            <a:prstGeom prst="roundRect">
              <a:avLst/>
            </a:prstGeom>
            <a:gradFill>
              <a:gsLst>
                <a:gs pos="92000">
                  <a:schemeClr val="bg1"/>
                </a:gs>
                <a:gs pos="75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158750">
              <a:gradFill>
                <a:gsLst>
                  <a:gs pos="0">
                    <a:srgbClr val="A603AB"/>
                  </a:gs>
                  <a:gs pos="28000">
                    <a:srgbClr val="0819FB"/>
                  </a:gs>
                  <a:gs pos="84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3613" y="2466118"/>
              <a:ext cx="1357746" cy="147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ধ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22392" y="4656153"/>
            <a:ext cx="1711047" cy="1636194"/>
            <a:chOff x="2757045" y="2466118"/>
            <a:chExt cx="1711047" cy="1565564"/>
          </a:xfrm>
        </p:grpSpPr>
        <p:sp>
          <p:nvSpPr>
            <p:cNvPr id="9" name="Rounded Rectangle 8"/>
            <p:cNvSpPr/>
            <p:nvPr/>
          </p:nvSpPr>
          <p:spPr>
            <a:xfrm>
              <a:off x="2757045" y="2466118"/>
              <a:ext cx="1704118" cy="1565564"/>
            </a:xfrm>
            <a:prstGeom prst="roundRect">
              <a:avLst/>
            </a:prstGeom>
            <a:gradFill>
              <a:gsLst>
                <a:gs pos="92000">
                  <a:schemeClr val="bg1"/>
                </a:gs>
                <a:gs pos="75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158750">
              <a:gradFill>
                <a:gsLst>
                  <a:gs pos="0">
                    <a:srgbClr val="A603AB"/>
                  </a:gs>
                  <a:gs pos="28000">
                    <a:srgbClr val="0819FB"/>
                  </a:gs>
                  <a:gs pos="84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0346" y="2507682"/>
              <a:ext cx="1357746" cy="150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79806" y="4617034"/>
            <a:ext cx="1731828" cy="1680497"/>
            <a:chOff x="4779809" y="2466118"/>
            <a:chExt cx="1731828" cy="1680497"/>
          </a:xfrm>
        </p:grpSpPr>
        <p:sp>
          <p:nvSpPr>
            <p:cNvPr id="12" name="Rounded Rectangle 11"/>
            <p:cNvSpPr/>
            <p:nvPr/>
          </p:nvSpPr>
          <p:spPr>
            <a:xfrm>
              <a:off x="4779809" y="2466118"/>
              <a:ext cx="1704118" cy="1565564"/>
            </a:xfrm>
            <a:prstGeom prst="roundRect">
              <a:avLst/>
            </a:prstGeom>
            <a:gradFill>
              <a:gsLst>
                <a:gs pos="92000">
                  <a:schemeClr val="bg1"/>
                </a:gs>
                <a:gs pos="75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158750">
              <a:gradFill>
                <a:gsLst>
                  <a:gs pos="0">
                    <a:srgbClr val="A603AB"/>
                  </a:gs>
                  <a:gs pos="28000">
                    <a:srgbClr val="0819FB"/>
                  </a:gs>
                  <a:gs pos="84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53891" y="2576955"/>
              <a:ext cx="13577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90161" y="4573423"/>
            <a:ext cx="1711042" cy="1652786"/>
            <a:chOff x="6733303" y="2466118"/>
            <a:chExt cx="1711042" cy="1652786"/>
          </a:xfrm>
        </p:grpSpPr>
        <p:sp>
          <p:nvSpPr>
            <p:cNvPr id="15" name="Rounded Rectangle 14"/>
            <p:cNvSpPr/>
            <p:nvPr/>
          </p:nvSpPr>
          <p:spPr>
            <a:xfrm>
              <a:off x="6733303" y="2466118"/>
              <a:ext cx="1704118" cy="1565564"/>
            </a:xfrm>
            <a:prstGeom prst="roundRect">
              <a:avLst/>
            </a:prstGeom>
            <a:gradFill>
              <a:gsLst>
                <a:gs pos="92000">
                  <a:schemeClr val="bg1"/>
                </a:gs>
                <a:gs pos="75000">
                  <a:srgbClr val="21D6E0"/>
                </a:gs>
                <a:gs pos="98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</a:gradFill>
            <a:ln w="158750">
              <a:gradFill>
                <a:gsLst>
                  <a:gs pos="0">
                    <a:srgbClr val="A603AB"/>
                  </a:gs>
                  <a:gs pos="28000">
                    <a:srgbClr val="0819FB"/>
                  </a:gs>
                  <a:gs pos="84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599" y="2549244"/>
              <a:ext cx="13577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16281" y="1481956"/>
            <a:ext cx="7702505" cy="4160450"/>
            <a:chOff x="716281" y="1749978"/>
            <a:chExt cx="7702505" cy="4160450"/>
          </a:xfrm>
        </p:grpSpPr>
        <p:grpSp>
          <p:nvGrpSpPr>
            <p:cNvPr id="5" name="Group 4"/>
            <p:cNvGrpSpPr/>
            <p:nvPr/>
          </p:nvGrpSpPr>
          <p:grpSpPr>
            <a:xfrm>
              <a:off x="716281" y="1749978"/>
              <a:ext cx="4069080" cy="4160450"/>
              <a:chOff x="716281" y="1749978"/>
              <a:chExt cx="4069080" cy="4160450"/>
            </a:xfrm>
          </p:grpSpPr>
          <p:pic>
            <p:nvPicPr>
              <p:cNvPr id="6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1" y="1749978"/>
                <a:ext cx="4069080" cy="3413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2657473" y="5079431"/>
                <a:ext cx="5533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8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4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85411" y="5050007"/>
              <a:ext cx="48603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800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endParaRPr lang="en-US" sz="4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549" y="1781011"/>
              <a:ext cx="3424237" cy="3405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551793" y="5628072"/>
            <a:ext cx="785122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‘ক’ ও ‘খ’ এর ত্বকের মধ্যে পার্থক্য কী?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740978" y="5486183"/>
            <a:ext cx="78669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 ‘ক’ হলো খসখসে ত্বক এবং ‘খ’ হলো মসৃণ ত্বক।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749973" y="5454651"/>
            <a:ext cx="635350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ত্বক মসৃণ ও খসখসে হওয়ার কারণ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30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389" y="1828810"/>
            <a:ext cx="7167716" cy="167614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স্নেহ পদার্থ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45" y="4662444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৪ ও ৫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933" y="152027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439" y="1135756"/>
            <a:ext cx="8584139" cy="1161634"/>
            <a:chOff x="1136076" y="2299851"/>
            <a:chExt cx="7938656" cy="1161634"/>
          </a:xfrm>
        </p:grpSpPr>
        <p:grpSp>
          <p:nvGrpSpPr>
            <p:cNvPr id="4" name="Group 3"/>
            <p:cNvGrpSpPr/>
            <p:nvPr/>
          </p:nvGrpSpPr>
          <p:grpSpPr>
            <a:xfrm>
              <a:off x="1884216" y="2299851"/>
              <a:ext cx="7190516" cy="1161634"/>
              <a:chOff x="928258" y="1440874"/>
              <a:chExt cx="7794631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440874"/>
                <a:ext cx="7568042" cy="116163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58301" y="1678816"/>
                <a:ext cx="7764588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স্নেহ পদার্থের উৎস চিহ্নিত করতে পারবে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51745" y="2570817"/>
              <a:ext cx="414388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2997" y="2461969"/>
            <a:ext cx="8425895" cy="1161634"/>
            <a:chOff x="1136076" y="2299851"/>
            <a:chExt cx="7952509" cy="1161634"/>
          </a:xfrm>
        </p:grpSpPr>
        <p:grpSp>
          <p:nvGrpSpPr>
            <p:cNvPr id="10" name="Group 9"/>
            <p:cNvGrpSpPr/>
            <p:nvPr/>
          </p:nvGrpSpPr>
          <p:grpSpPr>
            <a:xfrm>
              <a:off x="1884216" y="2299851"/>
              <a:ext cx="7204369" cy="1161634"/>
              <a:chOff x="928258" y="1440874"/>
              <a:chExt cx="7809648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3" name="Rounded Rectangle 12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18373" y="1707419"/>
                <a:ext cx="7719533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স্নেহ পদার্থের গঠন ও কাজ বর্ণনা করতে পারবে;</a:t>
                </a:r>
                <a:endPara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3441" y="2482329"/>
              <a:ext cx="441210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466" y="3786272"/>
            <a:ext cx="8491456" cy="1161634"/>
            <a:chOff x="1136076" y="2299851"/>
            <a:chExt cx="8367140" cy="1161634"/>
          </a:xfrm>
        </p:grpSpPr>
        <p:grpSp>
          <p:nvGrpSpPr>
            <p:cNvPr id="16" name="Group 15"/>
            <p:cNvGrpSpPr/>
            <p:nvPr/>
          </p:nvGrpSpPr>
          <p:grpSpPr>
            <a:xfrm>
              <a:off x="1787235" y="2299851"/>
              <a:ext cx="7715981" cy="1161634"/>
              <a:chOff x="823129" y="1440874"/>
              <a:chExt cx="8364244" cy="1161634"/>
            </a:xfr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8205843" cy="116163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23129" y="1663050"/>
                <a:ext cx="8364244" cy="64633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স্নেহ পদার্থের অভাবজনিত রোগ ব্যাখ্যা করতে পারবে;</a:t>
                </a:r>
                <a:endParaRPr lang="bn-BD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136076" y="2466108"/>
              <a:ext cx="775854" cy="85898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02603" y="2541321"/>
              <a:ext cx="481074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073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93" y="553209"/>
            <a:ext cx="1755276" cy="25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9" y="661541"/>
            <a:ext cx="1505973" cy="25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98" y="3644022"/>
            <a:ext cx="2737056" cy="207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DOEL\Desktop\Khonij lobon\download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6" y="409885"/>
            <a:ext cx="3389586" cy="2690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OEL\Desktop\FRound\Eight\Vitanine\V=C\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78" y="3626064"/>
            <a:ext cx="2483504" cy="20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OEL\Desktop\FRound\Eight\Vitanine\V=C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5" y="3714414"/>
            <a:ext cx="2757414" cy="19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40050" y="5896095"/>
            <a:ext cx="6700343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কোন বস্তুগুলো স্নেহ পদার্থের উৎস?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2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1794" y="843246"/>
            <a:ext cx="7993116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স্নেহ পদার্থে কোন কোন মৌলিক উপাদান থাকে?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199" y="1888622"/>
            <a:ext cx="819806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 পদার্থে কার্বন, হাইড্রোজেন ও অক্সিজেন এ মৌলিক উপাদান থাকে।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275" y="3507608"/>
            <a:ext cx="752015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স্নেহ পদার্থ কোন কোন উপাদানের একটি যৌগ?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090" y="4584534"/>
            <a:ext cx="819806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 পদার্থ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ফ্যাটি এসিড ও গ্লিসারলের সমন্বয়ে গঠিত একটি যৌগ।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3655" y="244156"/>
            <a:ext cx="3878316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নিরব পাঠ: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997" y="3302665"/>
            <a:ext cx="7141779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প্রিয় শিক্ষার্থীবৃন্দ তোমাদের বিজ্ঞান বইয়ের পাঠ: ৪ ও ৫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পৃষ্ঠা নং:  ১২২ -- ১২৪ ) পড়।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04677" y="2966015"/>
            <a:ext cx="79641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স্নেহ পদার্থ দেহে কেন বেশি তাপশক্তি উৎপন্ন করে?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30593" y="3750633"/>
            <a:ext cx="67842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স্নেহ পদার্থ পরিপাক হয়ে কিসে পরিণত হয়?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9302" y="4534760"/>
            <a:ext cx="60468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 যকৃতের মধ্যে কী তৈরি হয়?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4052" y="5260385"/>
            <a:ext cx="60320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 জাতীয় এসিড কত প্রকার ও কী কী?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9303" y="5970767"/>
            <a:ext cx="6046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উদ্ভিজ্জ তেলে কী পাওয়া যায়?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DOEL\Desktop\New Eight\Cp=13\Food=20-3\fat food=Senho\fat food=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6" y="364169"/>
            <a:ext cx="2757518" cy="22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OEL\Desktop\New Eight\Cp=13\Food=20-3\fat food=Senho\fat food=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82" y="426720"/>
            <a:ext cx="4212138" cy="21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7871</TotalTime>
  <Words>747</Words>
  <Application>Microsoft Office PowerPoint</Application>
  <PresentationFormat>On-screen Show (4:3)</PresentationFormat>
  <Paragraphs>144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</cp:lastModifiedBy>
  <cp:revision>1831</cp:revision>
  <dcterms:created xsi:type="dcterms:W3CDTF">2014-09-29T08:00:15Z</dcterms:created>
  <dcterms:modified xsi:type="dcterms:W3CDTF">2020-09-01T15:46:46Z</dcterms:modified>
</cp:coreProperties>
</file>