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4070" r:id="rId1"/>
  </p:sldMasterIdLst>
  <p:notesMasterIdLst>
    <p:notesMasterId r:id="rId2"/>
  </p:notesMasterIdLst>
  <p:sldIdLst>
    <p:sldId id="1044" r:id="rId3"/>
    <p:sldId id="1045" r:id="rId4"/>
    <p:sldId id="1046" r:id="rId5"/>
    <p:sldId id="1047" r:id="rId6"/>
    <p:sldId id="1048" r:id="rId7"/>
    <p:sldId id="1049" r:id="rId8"/>
    <p:sldId id="1050" r:id="rId9"/>
    <p:sldId id="1051" r:id="rId10"/>
    <p:sldId id="1052" r:id="rId11"/>
    <p:sldId id="1053" r:id="rId12"/>
    <p:sldId id="1055" r:id="rId13"/>
    <p:sldId id="1056" r:id="rId14"/>
    <p:sldId id="1057" r:id="rId15"/>
    <p:sldId id="1058" r:id="rId16"/>
    <p:sldId id="1059" r:id="rId17"/>
    <p:sldId id="1060" r:id="rId18"/>
    <p:sldId id="1061" r:id="rId19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00CCFF"/>
    <a:srgbClr val="9900CC"/>
    <a:srgbClr val="0000CC"/>
    <a:srgbClr val="00FF00"/>
    <a:srgbClr val="FF66FF"/>
    <a:srgbClr val="66FF33"/>
    <a:srgbClr val="99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3529" autoAdjust="0"/>
    <p:restoredTop sz="94662" autoAdjust="0"/>
  </p:normalViewPr>
  <p:slideViewPr>
    <p:cSldViewPr>
      <p:cViewPr varScale="1">
        <p:scale>
          <a:sx n="70" d="100"/>
          <a:sy n="70" d="100"/>
        </p:scale>
        <p:origin x="14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tableStyles" Target="tableStyle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5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36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ACEEC8BC-8CBC-4292-8441-77F6F2B065A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1048737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73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bIns="45720" lIns="91440" rIns="91440" rtlCol="0" tIns="45720" vert="horz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39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40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B06F5DF1-983B-4F08-A0C4-097C7FF4A229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59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en-US"/>
          </a:p>
        </p:txBody>
      </p:sp>
      <p:sp>
        <p:nvSpPr>
          <p:cNvPr id="104859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B06F5DF1-983B-4F08-A0C4-097C7FF4A22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0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en-US"/>
          </a:p>
        </p:txBody>
      </p:sp>
      <p:sp>
        <p:nvSpPr>
          <p:cNvPr id="104860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A781AAE5-133A-470A-9315-83F797AE544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96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1800"/>
            </a:lvl1pPr>
            <a:lvl2pPr algn="ctr" indent="0" marL="342900">
              <a:buNone/>
              <a:defRPr sz="1500"/>
            </a:lvl2pPr>
            <a:lvl3pPr algn="ctr" indent="0" marL="685800">
              <a:buNone/>
              <a:defRPr sz="1350"/>
            </a:lvl3pPr>
            <a:lvl4pPr algn="ctr" indent="0" marL="1028700">
              <a:buNone/>
              <a:defRPr sz="1200"/>
            </a:lvl4pPr>
            <a:lvl5pPr algn="ctr" indent="0" marL="1371600">
              <a:buNone/>
              <a:defRPr sz="1200"/>
            </a:lvl5pPr>
            <a:lvl6pPr algn="ctr" indent="0" marL="1714500">
              <a:buNone/>
              <a:defRPr sz="1200"/>
            </a:lvl6pPr>
            <a:lvl7pPr algn="ctr" indent="0" marL="2057400">
              <a:buNone/>
              <a:defRPr sz="1200"/>
            </a:lvl7pPr>
            <a:lvl8pPr algn="ctr" indent="0" marL="2400300">
              <a:buNone/>
              <a:defRPr sz="1200"/>
            </a:lvl8pPr>
            <a:lvl9pPr algn="ctr" indent="0" marL="2743200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04E8D04-23FB-4005-80D6-80BFB985DBAE}" type="datetime1">
              <a:rPr lang="en-US" smtClean="0"/>
              <a:t>11/7/2019</a:t>
            </a:fld>
            <a:endParaRPr lang="en-US"/>
          </a:p>
        </p:txBody>
      </p:sp>
      <p:sp>
        <p:nvSpPr>
          <p:cNvPr id="10486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6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1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F1F94F6-F891-4666-9501-A23CCC9571CF}" type="datetime1">
              <a:rPr lang="en-US" smtClean="0"/>
              <a:t>11/7/2019</a:t>
            </a:fld>
            <a:endParaRPr lang="en-US"/>
          </a:p>
        </p:txBody>
      </p:sp>
      <p:sp>
        <p:nvSpPr>
          <p:cNvPr id="10487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7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0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4B27035-E344-4B80-A11B-ADC202DE7F3D}" type="datetime1">
              <a:rPr lang="en-US" smtClean="0"/>
              <a:t>11/7/2019</a:t>
            </a:fld>
            <a:endParaRPr lang="en-US"/>
          </a:p>
        </p:txBody>
      </p:sp>
      <p:sp>
        <p:nvSpPr>
          <p:cNvPr id="10487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7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92E155D-D60B-4746-9BE4-0A2EC1313C26}" type="datetime1">
              <a:rPr lang="en-US" smtClean="0"/>
              <a:t>11/7/2019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1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indent="0" marL="34290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indent="0" marL="68580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indent="0" marL="10287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marL="13716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marL="17145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marL="20574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marL="24003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marL="27432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735C62A-48D0-4A4E-97EB-B9654189A3B1}" type="datetime1">
              <a:rPr lang="en-US" smtClean="0"/>
              <a:t>11/7/2019</a:t>
            </a:fld>
            <a:endParaRPr lang="en-US"/>
          </a:p>
        </p:txBody>
      </p:sp>
      <p:sp>
        <p:nvSpPr>
          <p:cNvPr id="10487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7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4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5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9C2D767-0542-4294-8327-39D4F66CBB7E}" type="datetime1">
              <a:rPr lang="en-US" smtClean="0"/>
              <a:t>11/7/2019</a:t>
            </a:fld>
            <a:endParaRPr lang="en-US"/>
          </a:p>
        </p:txBody>
      </p:sp>
      <p:sp>
        <p:nvSpPr>
          <p:cNvPr id="10486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6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1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2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1800"/>
            </a:lvl1pPr>
            <a:lvl2pPr indent="0" marL="342900">
              <a:buNone/>
              <a:defRPr b="1" sz="1500"/>
            </a:lvl2pPr>
            <a:lvl3pPr indent="0" marL="685800">
              <a:buNone/>
              <a:defRPr b="1" sz="1350"/>
            </a:lvl3pPr>
            <a:lvl4pPr indent="0" marL="1028700">
              <a:buNone/>
              <a:defRPr b="1" sz="1200"/>
            </a:lvl4pPr>
            <a:lvl5pPr indent="0" marL="1371600">
              <a:buNone/>
              <a:defRPr b="1" sz="1200"/>
            </a:lvl5pPr>
            <a:lvl6pPr indent="0" marL="1714500">
              <a:buNone/>
              <a:defRPr b="1" sz="1200"/>
            </a:lvl6pPr>
            <a:lvl7pPr indent="0" marL="2057400">
              <a:buNone/>
              <a:defRPr b="1" sz="1200"/>
            </a:lvl7pPr>
            <a:lvl8pPr indent="0" marL="2400300">
              <a:buNone/>
              <a:defRPr b="1" sz="1200"/>
            </a:lvl8pPr>
            <a:lvl9pPr indent="0" marL="2743200">
              <a:buNone/>
              <a:defRPr b="1"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2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1800"/>
            </a:lvl1pPr>
            <a:lvl2pPr indent="0" marL="342900">
              <a:buNone/>
              <a:defRPr b="1" sz="1500"/>
            </a:lvl2pPr>
            <a:lvl3pPr indent="0" marL="685800">
              <a:buNone/>
              <a:defRPr b="1" sz="1350"/>
            </a:lvl3pPr>
            <a:lvl4pPr indent="0" marL="1028700">
              <a:buNone/>
              <a:defRPr b="1" sz="1200"/>
            </a:lvl4pPr>
            <a:lvl5pPr indent="0" marL="1371600">
              <a:buNone/>
              <a:defRPr b="1" sz="1200"/>
            </a:lvl5pPr>
            <a:lvl6pPr indent="0" marL="1714500">
              <a:buNone/>
              <a:defRPr b="1" sz="1200"/>
            </a:lvl6pPr>
            <a:lvl7pPr indent="0" marL="2057400">
              <a:buNone/>
              <a:defRPr b="1" sz="1200"/>
            </a:lvl7pPr>
            <a:lvl8pPr indent="0" marL="2400300">
              <a:buNone/>
              <a:defRPr b="1" sz="1200"/>
            </a:lvl8pPr>
            <a:lvl9pPr indent="0" marL="2743200">
              <a:buNone/>
              <a:defRPr b="1"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2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2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51F82B0-5362-4000-A30A-D2EC9BD50CC8}" type="datetime1">
              <a:rPr lang="en-US" smtClean="0"/>
              <a:t>11/7/2019</a:t>
            </a:fld>
            <a:endParaRPr lang="en-US"/>
          </a:p>
        </p:txBody>
      </p:sp>
      <p:sp>
        <p:nvSpPr>
          <p:cNvPr id="104872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72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02497B7-6D78-4C8C-A023-9F592C3A8D3A}" type="datetime1">
              <a:rPr lang="en-US" smtClean="0"/>
              <a:t>11/7/2019</a:t>
            </a:fld>
            <a:endParaRPr lang="en-US"/>
          </a:p>
        </p:txBody>
      </p:sp>
      <p:sp>
        <p:nvSpPr>
          <p:cNvPr id="104862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6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139CFE5-3519-4911-AA71-C7D85261A923}" type="datetime1">
              <a:rPr lang="en-US" smtClean="0"/>
              <a:t>11/7/2019</a:t>
            </a:fld>
            <a:endParaRPr lang="en-US"/>
          </a:p>
        </p:txBody>
      </p:sp>
      <p:sp>
        <p:nvSpPr>
          <p:cNvPr id="104859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59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30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3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200"/>
            </a:lvl1pPr>
            <a:lvl2pPr indent="0" marL="342900">
              <a:buNone/>
              <a:defRPr sz="1050"/>
            </a:lvl2pPr>
            <a:lvl3pPr indent="0" marL="685800">
              <a:buNone/>
              <a:defRPr sz="900"/>
            </a:lvl3pPr>
            <a:lvl4pPr indent="0" marL="1028700">
              <a:buNone/>
              <a:defRPr sz="750"/>
            </a:lvl4pPr>
            <a:lvl5pPr indent="0" marL="1371600">
              <a:buNone/>
              <a:defRPr sz="750"/>
            </a:lvl5pPr>
            <a:lvl6pPr indent="0" marL="1714500">
              <a:buNone/>
              <a:defRPr sz="750"/>
            </a:lvl6pPr>
            <a:lvl7pPr indent="0" marL="2057400">
              <a:buNone/>
              <a:defRPr sz="750"/>
            </a:lvl7pPr>
            <a:lvl8pPr indent="0" marL="2400300">
              <a:buNone/>
              <a:defRPr sz="750"/>
            </a:lvl8pPr>
            <a:lvl9pPr indent="0" marL="274320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3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4173AD1-1BCF-41A2-AB2C-3B01ACA24A05}" type="datetime1">
              <a:rPr lang="en-US" smtClean="0"/>
              <a:t>11/7/2019</a:t>
            </a:fld>
            <a:endParaRPr lang="en-US"/>
          </a:p>
        </p:txBody>
      </p:sp>
      <p:sp>
        <p:nvSpPr>
          <p:cNvPr id="10487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73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06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indent="0" marL="0">
              <a:buNone/>
              <a:defRPr sz="2400"/>
            </a:lvl1pPr>
            <a:lvl2pPr indent="0" marL="342900">
              <a:buNone/>
              <a:defRPr sz="2100"/>
            </a:lvl2pPr>
            <a:lvl3pPr indent="0" marL="685800">
              <a:buNone/>
              <a:defRPr sz="1800"/>
            </a:lvl3pPr>
            <a:lvl4pPr indent="0" marL="1028700">
              <a:buNone/>
              <a:defRPr sz="1500"/>
            </a:lvl4pPr>
            <a:lvl5pPr indent="0" marL="1371600">
              <a:buNone/>
              <a:defRPr sz="1500"/>
            </a:lvl5pPr>
            <a:lvl6pPr indent="0" marL="1714500">
              <a:buNone/>
              <a:defRPr sz="1500"/>
            </a:lvl6pPr>
            <a:lvl7pPr indent="0" marL="2057400">
              <a:buNone/>
              <a:defRPr sz="1500"/>
            </a:lvl7pPr>
            <a:lvl8pPr indent="0" marL="2400300">
              <a:buNone/>
              <a:defRPr sz="1500"/>
            </a:lvl8pPr>
            <a:lvl9pPr indent="0" marL="274320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04870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200"/>
            </a:lvl1pPr>
            <a:lvl2pPr indent="0" marL="342900">
              <a:buNone/>
              <a:defRPr sz="1050"/>
            </a:lvl2pPr>
            <a:lvl3pPr indent="0" marL="685800">
              <a:buNone/>
              <a:defRPr sz="900"/>
            </a:lvl3pPr>
            <a:lvl4pPr indent="0" marL="1028700">
              <a:buNone/>
              <a:defRPr sz="750"/>
            </a:lvl4pPr>
            <a:lvl5pPr indent="0" marL="1371600">
              <a:buNone/>
              <a:defRPr sz="750"/>
            </a:lvl5pPr>
            <a:lvl6pPr indent="0" marL="1714500">
              <a:buNone/>
              <a:defRPr sz="750"/>
            </a:lvl6pPr>
            <a:lvl7pPr indent="0" marL="2057400">
              <a:buNone/>
              <a:defRPr sz="750"/>
            </a:lvl7pPr>
            <a:lvl8pPr indent="0" marL="2400300">
              <a:buNone/>
              <a:defRPr sz="750"/>
            </a:lvl8pPr>
            <a:lvl9pPr indent="0" marL="274320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FCF32A9-7D3F-45C9-8402-5778BAD8054B}" type="datetime1">
              <a:rPr lang="en-US" smtClean="0"/>
              <a:t>11/7/2019</a:t>
            </a:fld>
            <a:endParaRPr lang="en-US"/>
          </a:p>
        </p:txBody>
      </p:sp>
      <p:sp>
        <p:nvSpPr>
          <p:cNvPr id="10487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7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/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gif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6"/>
          <p:cNvPicPr>
            <a:picLocks noChangeAspect="1"/>
          </p:cNvPicPr>
          <p:nvPr/>
        </p:nvPicPr>
        <p:blipFill>
          <a:blip xmlns:r="http://schemas.openxmlformats.org/officeDocument/2006/relationships" r:embed="rId12"/>
          <a:stretch>
            <a:fillRect/>
          </a:stretch>
        </p:blipFill>
        <p:spPr>
          <a:xfrm>
            <a:off x="1693" y="4262034"/>
            <a:ext cx="1963822" cy="2600973"/>
          </a:xfrm>
          <a:prstGeom prst="rect"/>
        </p:spPr>
      </p:pic>
      <p:pic>
        <p:nvPicPr>
          <p:cNvPr id="2097153" name="Picture 7"/>
          <p:cNvPicPr>
            <a:picLocks noChangeAspect="1"/>
          </p:cNvPicPr>
          <p:nvPr/>
        </p:nvPicPr>
        <p:blipFill>
          <a:blip xmlns:r="http://schemas.openxmlformats.org/officeDocument/2006/relationships" r:embed="rId12"/>
          <a:stretch>
            <a:fillRect/>
          </a:stretch>
        </p:blipFill>
        <p:spPr>
          <a:xfrm rot="5400000">
            <a:off x="-330688" y="338869"/>
            <a:ext cx="2618429" cy="1950730"/>
          </a:xfrm>
          <a:prstGeom prst="rect"/>
        </p:spPr>
      </p:pic>
      <p:pic>
        <p:nvPicPr>
          <p:cNvPr id="2097154" name="Picture 8"/>
          <p:cNvPicPr>
            <a:picLocks noChangeAspect="1"/>
          </p:cNvPicPr>
          <p:nvPr/>
        </p:nvPicPr>
        <p:blipFill>
          <a:blip xmlns:r="http://schemas.openxmlformats.org/officeDocument/2006/relationships" r:embed="rId12"/>
          <a:stretch>
            <a:fillRect/>
          </a:stretch>
        </p:blipFill>
        <p:spPr>
          <a:xfrm rot="10800000">
            <a:off x="7188641" y="-7562"/>
            <a:ext cx="1963822" cy="2600973"/>
          </a:xfrm>
          <a:prstGeom prst="rect"/>
        </p:spPr>
      </p:pic>
      <p:pic>
        <p:nvPicPr>
          <p:cNvPr id="2097155" name="Picture 9"/>
          <p:cNvPicPr>
            <a:picLocks noChangeAspect="1"/>
          </p:cNvPicPr>
          <p:nvPr/>
        </p:nvPicPr>
        <p:blipFill>
          <a:blip xmlns:r="http://schemas.openxmlformats.org/officeDocument/2006/relationships" r:embed="rId12"/>
          <a:stretch>
            <a:fillRect/>
          </a:stretch>
        </p:blipFill>
        <p:spPr>
          <a:xfrm rot="16200000">
            <a:off x="6873195" y="4576378"/>
            <a:ext cx="2618429" cy="1950730"/>
          </a:xfrm>
          <a:prstGeom prst="rect"/>
        </p:spPr>
      </p:pic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1860447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D6444-1FA9-435D-9135-353491272401}" type="datetime1">
              <a:rPr lang="en-US" smtClean="0"/>
              <a:t>11/7/2019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08218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CDE56-A883-434A-B3B2-7422AB84DABA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/>
  <p:hf dt="1" ftr="1" hdr="0" sldNum="1"/>
  <p:txStyles>
    <p:titleStyle>
      <a:lvl1pPr algn="l" defTabSz="685800" eaLnBrk="1" hangingPunct="1" latinLnBrk="0" rtl="0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685800" eaLnBrk="1" hangingPunct="1" indent="-171450" latinLnBrk="0" marL="171450" rtl="0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685800" eaLnBrk="1" hangingPunct="1" indent="-171450" latinLnBrk="0" marL="5143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685800" eaLnBrk="1" hangingPunct="1" indent="-171450" latinLnBrk="0" marL="8572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685800" eaLnBrk="1" hangingPunct="1" indent="-171450" latinLnBrk="0" marL="12001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685800" eaLnBrk="1" hangingPunct="1" indent="-171450" latinLnBrk="0" marL="15430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685800" eaLnBrk="1" hangingPunct="1" indent="-171450" latinLnBrk="0" marL="18859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685800" eaLnBrk="1" hangingPunct="1" indent="-171450" latinLnBrk="0" marL="22288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685800" eaLnBrk="1" hangingPunct="1" indent="-171450" latinLnBrk="0" marL="25717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685800" eaLnBrk="1" hangingPunct="1" indent="-171450" latinLnBrk="0" marL="29146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685800" eaLnBrk="1" hangingPunct="1" latinLnBrk="0" marL="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685800" eaLnBrk="1" hangingPunct="1" latinLnBrk="0" marL="3429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685800" eaLnBrk="1" hangingPunct="1" latinLnBrk="0" marL="6858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685800" eaLnBrk="1" hangingPunct="1" latinLnBrk="0" marL="10287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685800" eaLnBrk="1" hangingPunct="1" latinLnBrk="0" marL="13716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685800" eaLnBrk="1" hangingPunct="1" latinLnBrk="0" marL="17145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685800" eaLnBrk="1" hangingPunct="1" latinLnBrk="0" marL="20574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685800" eaLnBrk="1" hangingPunct="1" latinLnBrk="0" marL="24003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685800" eaLnBrk="1" hangingPunct="1" latinLnBrk="0" marL="27432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21.jpeg"/><Relationship Id="rId2" Type="http://schemas.openxmlformats.org/officeDocument/2006/relationships/image" Target="../media/image15.gif"/><Relationship Id="rId3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22.jpeg"/><Relationship Id="rId3" Type="http://schemas.openxmlformats.org/officeDocument/2006/relationships/image" Target="../media/image21.jpeg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23.jpeg"/><Relationship Id="rId3" Type="http://schemas.openxmlformats.org/officeDocument/2006/relationships/image" Target="../media/image17.jpeg"/><Relationship Id="rId4" Type="http://schemas.openxmlformats.org/officeDocument/2006/relationships/image" Target="../media/image24.jpeg"/><Relationship Id="rId5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10.gif"/><Relationship Id="rId3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6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21.jpeg"/><Relationship Id="rId3" Type="http://schemas.openxmlformats.org/officeDocument/2006/relationships/slideLayout" Target="../slideLayouts/slideLayout6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12.jpeg"/><Relationship Id="rId3" Type="http://schemas.openxmlformats.org/officeDocument/2006/relationships/image" Target="../media/image25.jpeg"/><Relationship Id="rId4" Type="http://schemas.openxmlformats.org/officeDocument/2006/relationships/slideLayout" Target="../slideLayouts/slideLayout6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26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slideLayout" Target="../slideLayouts/slideLayout7.xml"/><Relationship Id="rId6" Type="http://schemas.openxmlformats.org/officeDocument/2006/relationships/notesSlide" Target="../notesSlides/notesSlide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gif"/><Relationship Id="rId3" Type="http://schemas.openxmlformats.org/officeDocument/2006/relationships/slideLayout" Target="../slideLayouts/slideLayout4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jpeg"/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5" Type="http://schemas.openxmlformats.org/officeDocument/2006/relationships/image" Target="../media/image15.gif"/><Relationship Id="rId6" Type="http://schemas.openxmlformats.org/officeDocument/2006/relationships/image" Target="../media/image16.jpeg"/><Relationship Id="rId7" Type="http://schemas.openxmlformats.org/officeDocument/2006/relationships/image" Target="../media/image17.jpeg"/><Relationship Id="rId8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image" Target="../media/image12.jpeg"/><Relationship Id="rId3" Type="http://schemas.openxmlformats.org/officeDocument/2006/relationships/image" Target="../media/image19.jpe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image" Target="../media/image12.jpeg"/><Relationship Id="rId3" Type="http://schemas.openxmlformats.org/officeDocument/2006/relationships/image" Target="../media/image20.jpe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Content Placeholder 2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18738" y="0"/>
            <a:ext cx="9137073" cy="6858001"/>
          </a:xfrm>
        </p:spPr>
      </p:pic>
      <p:sp>
        <p:nvSpPr>
          <p:cNvPr id="1048586" name="Title 1"/>
          <p:cNvSpPr txBox="1"/>
          <p:nvPr/>
        </p:nvSpPr>
        <p:spPr>
          <a:xfrm>
            <a:off x="747177" y="0"/>
            <a:ext cx="8571046" cy="2604470"/>
          </a:xfrm>
          <a:prstGeom prst="rect"/>
        </p:spPr>
        <p:txBody>
          <a:bodyPr anchor="ctr" bIns="45720" lIns="91440" rIns="91440" rtlCol="0" tIns="45720" vert="horz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dirty="0" sz="19900" i="1" lang="bn-BD" smtClean="0">
                <a:solidFill>
                  <a:schemeClr val="bg2">
                    <a:lumMod val="9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dirty="0" sz="19900" i="1" lang="bn-BD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dirty="0" sz="19900" i="1" lang="bn-BD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dirty="0" sz="19900" i="1" lang="bn-BD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dirty="0" sz="19900" i="1" lang="en-US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8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07EF9AE-44DF-4FD6-89CC-553BEEE9B34E}" type="datetime1">
              <a:rPr lang="en-US" smtClean="0"/>
              <a:t>7/21/2020</a:t>
            </a:fld>
            <a:endParaRPr lang="en-US"/>
          </a:p>
        </p:txBody>
      </p:sp>
      <p:sp>
        <p:nvSpPr>
          <p:cNvPr id="104858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58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209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2"/>
                                        <p:tgtEl>
                                          <p:spTgt spid="1048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4953000" cy="1173162"/>
          </a:xfrm>
          <a:solidFill>
            <a:srgbClr val="FFC000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p>
            <a:r>
              <a:rPr dirty="0" lang="en-US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/>
            </a:r>
            <a:br>
              <a:rPr dirty="0" lang="en-US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</a:br>
            <a:r>
              <a:rPr b="1" dirty="0" sz="6000" lang="en-US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Medium </a:t>
            </a:r>
            <a:r>
              <a:rPr b="1" dirty="0" sz="5300" lang="bn-BD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বা মাধ্যম</a:t>
            </a:r>
            <a:br>
              <a:rPr b="1" dirty="0" sz="5300" lang="bn-BD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</a:br>
            <a:endParaRPr b="1" dirty="0" sz="5300" lang="en-US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53" name="Content Placeholder 2"/>
          <p:cNvSpPr>
            <a:spLocks noGrp="1"/>
          </p:cNvSpPr>
          <p:nvPr>
            <p:ph idx="1"/>
          </p:nvPr>
        </p:nvSpPr>
        <p:spPr>
          <a:xfrm>
            <a:off x="76200" y="1600201"/>
            <a:ext cx="8915400" cy="2438400"/>
          </a:xfrm>
          <a:blipFill>
            <a:blip xmlns:r="http://schemas.openxmlformats.org/officeDocument/2006/relationships" r:embed="rId1"/>
            <a:tile algn="tl" flip="none" sx="100000" sy="100000" tx="0" ty="0"/>
          </a:blip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86364" lnSpcReduction="20000"/>
          </a:bodyPr>
          <a:p>
            <a:pPr algn="just" indent="0" marL="0">
              <a:buNone/>
            </a:pPr>
            <a:r>
              <a:rPr dirty="0" sz="4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4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যার মধ্য দিয়ে ডেটা একস্থান হতে অন্য স্থানে স্থানান্তরিত হয় তাকে </a:t>
            </a:r>
            <a:r>
              <a:rPr dirty="0" sz="4400" lang="en-US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Medium </a:t>
            </a:r>
            <a:r>
              <a:rPr dirty="0" sz="44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বা </a:t>
            </a:r>
            <a:r>
              <a:rPr dirty="0" sz="44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মাধ্যম</a:t>
            </a:r>
            <a:r>
              <a:rPr dirty="0" sz="44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 </a:t>
            </a:r>
            <a:r>
              <a:rPr dirty="0" sz="44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বলে। </a:t>
            </a:r>
          </a:p>
          <a:p>
            <a:pPr algn="just" indent="0" marL="0">
              <a:buNone/>
            </a:pPr>
            <a:r>
              <a:rPr dirty="0" sz="44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 : রেডিওওয়েব, মাইক্রোওয়েব, স্যাটেলাইট </a:t>
            </a:r>
          </a:p>
          <a:p>
            <a:pPr indent="0" marL="0">
              <a:buNone/>
            </a:pPr>
            <a:endParaRPr dirty="0" sz="44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68" name="Picture 2" descr="C:\Users\Doel-1612i3\Desktop\New folder\satellite.gif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2286000" y="4038600"/>
            <a:ext cx="4267200" cy="2057400"/>
          </a:xfrm>
          <a:prstGeom prst="rect"/>
          <a:noFill/>
        </p:spPr>
      </p:pic>
      <p:sp>
        <p:nvSpPr>
          <p:cNvPr id="1048654" name="TextBox 4"/>
          <p:cNvSpPr txBox="1"/>
          <p:nvPr/>
        </p:nvSpPr>
        <p:spPr>
          <a:xfrm>
            <a:off x="3314700" y="6096000"/>
            <a:ext cx="2933700" cy="1158239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6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 : </a:t>
            </a:r>
            <a:r>
              <a:rPr dirty="0" sz="3600" lang="bn-BD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স্যাটেলাইট</a:t>
            </a:r>
            <a:endParaRPr dirty="0" sz="3600" lang="bn-BD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5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26473A-A712-4A70-9774-6034C1426CC1}" type="datetime1">
              <a:rPr lang="en-US" smtClean="0"/>
              <a:t>7/21/2020</a:t>
            </a:fld>
            <a:endParaRPr lang="en-US"/>
          </a:p>
        </p:txBody>
      </p:sp>
      <p:sp>
        <p:nvSpPr>
          <p:cNvPr id="104865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65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900">
        <p14:glitter dir="l" pattern="hexagon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0"/>
                                        <p:tgtEl>
                                          <p:spTgt spid="104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048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048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2097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2097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2097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28"/>
                                        <p:tgtEl>
                                          <p:spTgt spid="209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33"/>
                                        <p:tgtEl>
                                          <p:spTgt spid="1048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2" grpId="0" animBg="1"/>
      <p:bldP spid="10486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4419600" cy="1143000"/>
          </a:xfrm>
          <a:blipFill>
            <a:blip xmlns:r="http://schemas.openxmlformats.org/officeDocument/2006/relationships" r:embed="rId1"/>
            <a:tile algn="tl" flip="none" sx="100000" sy="100000" tx="0" ty="0"/>
          </a:blip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p>
            <a:r>
              <a:rPr dirty="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/>
            </a:r>
            <a:br>
              <a:rPr dirty="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</a:br>
            <a:r>
              <a:rPr dirty="0" sz="5300" lang="en-US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Receiver </a:t>
            </a:r>
            <a:r>
              <a:rPr dirty="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বা গ্রাহক</a:t>
            </a:r>
            <a:br>
              <a:rPr dirty="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</a:br>
            <a:endParaRPr dirty="0" sz="53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69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2" cstate="print"/>
          <a:stretch>
            <a:fillRect/>
          </a:stretch>
        </p:blipFill>
        <p:spPr>
          <a:xfrm>
            <a:off x="4329545" y="4191000"/>
            <a:ext cx="4281055" cy="2360815"/>
          </a:xfrm>
        </p:spPr>
      </p:pic>
      <p:sp>
        <p:nvSpPr>
          <p:cNvPr id="1048659" name="TextBox 4"/>
          <p:cNvSpPr txBox="1"/>
          <p:nvPr/>
        </p:nvSpPr>
        <p:spPr>
          <a:xfrm>
            <a:off x="457201" y="1676400"/>
            <a:ext cx="8305799" cy="2987040"/>
          </a:xfrm>
          <a:prstGeom prst="rect"/>
          <a:blipFill>
            <a:blip xmlns:r="http://schemas.openxmlformats.org/officeDocument/2006/relationships" r:embed="rId1"/>
            <a:tile algn="tl" flip="none" sx="100000" sy="100000" tx="0" ty="0"/>
          </a:blip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 rtlCol="0" wrap="square">
            <a:spAutoFit/>
          </a:bodyPr>
          <a:p>
            <a:r>
              <a:rPr dirty="0" sz="48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কমিউনিকেশনের মাধ্যমে যার কাছে ডেটা পাঠানো হয় তাকে </a:t>
            </a:r>
            <a:r>
              <a:rPr dirty="0" sz="4800" lang="en-US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Receiver </a:t>
            </a:r>
            <a:r>
              <a:rPr dirty="0" sz="48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বা </a:t>
            </a:r>
            <a:r>
              <a:rPr dirty="0" sz="48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গ্রাহক বলে । </a:t>
            </a:r>
            <a:r>
              <a:rPr dirty="0" sz="4800" lang="bn-BD">
                <a:latin typeface="NikoshBAN" panose="02000000000000000000" pitchFamily="2" charset="0"/>
                <a:cs typeface="NikoshBAN" panose="02000000000000000000" pitchFamily="2" charset="0"/>
              </a:rPr>
              <a:t>উদাহরণ </a:t>
            </a:r>
            <a:r>
              <a:rPr dirty="0" sz="48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: মডেম </a:t>
            </a:r>
            <a:endParaRPr dirty="0" sz="48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60" name="TextBox 5"/>
          <p:cNvSpPr txBox="1"/>
          <p:nvPr/>
        </p:nvSpPr>
        <p:spPr>
          <a:xfrm rot="20235533">
            <a:off x="254091" y="5059679"/>
            <a:ext cx="4157981" cy="624841"/>
          </a:xfrm>
          <a:prstGeom prst="rect"/>
          <a:blipFill>
            <a:blip xmlns:r="http://schemas.openxmlformats.org/officeDocument/2006/relationships" r:embed="rId3"/>
            <a:tile algn="tl" flip="none" sx="100000" sy="100000" tx="0" ty="0"/>
          </a:blip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 rtlCol="0" wrap="none">
            <a:spAutoFit/>
          </a:bodyPr>
          <a:p>
            <a:r>
              <a:rPr dirty="0" sz="36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 </a:t>
            </a:r>
            <a:r>
              <a:rPr dirty="0" sz="3600" lang="bn-BD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External </a:t>
            </a:r>
            <a:r>
              <a:rPr dirty="0" sz="36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bn-BD">
                <a:latin typeface="NikoshBAN" panose="02000000000000000000" pitchFamily="2" charset="0"/>
                <a:cs typeface="NikoshBAN" panose="02000000000000000000" pitchFamily="2" charset="0"/>
              </a:rPr>
              <a:t>মডেম </a:t>
            </a:r>
            <a:endParaRPr dirty="0" sz="36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6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4F9958E-F05D-4661-92C5-08EA44CBEF78}" type="datetime1">
              <a:rPr lang="en-US" smtClean="0"/>
              <a:t>7/21/2020</a:t>
            </a:fld>
            <a:endParaRPr lang="en-US"/>
          </a:p>
        </p:txBody>
      </p:sp>
      <p:sp>
        <p:nvSpPr>
          <p:cNvPr id="1048662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66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6"/>
                                        <p:tgtEl>
                                          <p:spTgt spid="104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1"/>
                                        <p:tgtEl>
                                          <p:spTgt spid="2097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209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209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8" grpId="0" animBg="1"/>
      <p:bldP spid="1048659" grpId="0" animBg="1"/>
      <p:bldP spid="10486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>
          <a:xfrm>
            <a:off x="1739725" y="201304"/>
            <a:ext cx="5575475" cy="1143000"/>
          </a:xfrm>
          <a:blipFill>
            <a:blip xmlns:r="http://schemas.openxmlformats.org/officeDocument/2006/relationships" r:embed="rId1"/>
            <a:tile algn="tl" flip="none" sx="100000" sy="100000" tx="0" ty="0"/>
          </a:blip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p>
            <a:r>
              <a:rPr b="1" dirty="0" lang="en-US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Destination </a:t>
            </a:r>
            <a:r>
              <a:rPr b="1" dirty="0" sz="40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বা গন্তব্য</a:t>
            </a:r>
            <a:endParaRPr b="1" dirty="0" sz="40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65" name="Content Placeholder 2"/>
          <p:cNvSpPr>
            <a:spLocks noGrp="1"/>
          </p:cNvSpPr>
          <p:nvPr>
            <p:ph idx="1"/>
          </p:nvPr>
        </p:nvSpPr>
        <p:spPr>
          <a:xfrm>
            <a:off x="76200" y="1624085"/>
            <a:ext cx="8991600" cy="2262115"/>
          </a:xfrm>
          <a:blipFill>
            <a:blip xmlns:r="http://schemas.openxmlformats.org/officeDocument/2006/relationships" r:embed="rId2"/>
            <a:tile algn="tl" flip="none" sx="100000" sy="100000" tx="0" ty="0"/>
          </a:blip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p>
            <a:pPr indent="0" marL="0">
              <a:buNone/>
            </a:pPr>
            <a:r>
              <a:rPr dirty="0" sz="44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ডেটার সর্বশেষ গন্তব্যস্থলই হল </a:t>
            </a:r>
            <a:r>
              <a:rPr dirty="0" sz="4400" lang="en-US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Destination </a:t>
            </a:r>
            <a:r>
              <a:rPr dirty="0" sz="44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বা গন্তব্য । </a:t>
            </a:r>
            <a:r>
              <a:rPr dirty="0" sz="4400" lang="bn-BD">
                <a:latin typeface="NikoshBAN" panose="02000000000000000000" pitchFamily="2" charset="0"/>
                <a:cs typeface="NikoshBAN" panose="02000000000000000000" pitchFamily="2" charset="0"/>
              </a:rPr>
              <a:t>উদাহরণ </a:t>
            </a:r>
            <a:r>
              <a:rPr dirty="0" sz="44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dirty="0" sz="4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Server</a:t>
            </a:r>
            <a:r>
              <a:rPr dirty="0" sz="44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Computer</a:t>
            </a:r>
            <a:r>
              <a:rPr dirty="0" sz="44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dirty="0" sz="4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PC</a:t>
            </a:r>
          </a:p>
          <a:p>
            <a:pPr indent="0" marL="0">
              <a:buNone/>
            </a:pPr>
            <a:endParaRPr dirty="0" sz="44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66" name="TextBox 6"/>
          <p:cNvSpPr txBox="1"/>
          <p:nvPr/>
        </p:nvSpPr>
        <p:spPr>
          <a:xfrm>
            <a:off x="685800" y="6182380"/>
            <a:ext cx="4030981" cy="510540"/>
          </a:xfrm>
          <a:prstGeom prst="rect"/>
          <a:noFill/>
        </p:spPr>
        <p:txBody>
          <a:bodyPr rtlCol="0" wrap="none">
            <a:spAutoFit/>
          </a:bodyPr>
          <a:p>
            <a:r>
              <a:rPr dirty="0" sz="2800" lang="bn-BD">
                <a:latin typeface="NikoshBAN" panose="02000000000000000000" pitchFamily="2" charset="0"/>
                <a:cs typeface="NikoshBAN" panose="02000000000000000000" pitchFamily="2" charset="0"/>
              </a:rPr>
              <a:t>চিত্র : 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Personal Computer</a:t>
            </a:r>
            <a:endParaRPr dirty="0" sz="28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70" name="Picture 2" descr="C:\Users\Doel-1612i3\Desktop\New folder\computer-servers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3"/>
          <a:srcRect/>
          <a:stretch>
            <a:fillRect/>
          </a:stretch>
        </p:blipFill>
        <p:spPr bwMode="auto">
          <a:xfrm>
            <a:off x="4724400" y="3953286"/>
            <a:ext cx="3886200" cy="2218914"/>
          </a:xfrm>
          <a:prstGeom prst="rect"/>
          <a:noFill/>
        </p:spPr>
      </p:pic>
      <p:sp>
        <p:nvSpPr>
          <p:cNvPr id="1048667" name="TextBox 4"/>
          <p:cNvSpPr txBox="1"/>
          <p:nvPr/>
        </p:nvSpPr>
        <p:spPr>
          <a:xfrm>
            <a:off x="5181600" y="6182380"/>
            <a:ext cx="3649981" cy="510540"/>
          </a:xfrm>
          <a:prstGeom prst="rect"/>
          <a:noFill/>
        </p:spPr>
        <p:txBody>
          <a:bodyPr rtlCol="0" wrap="none">
            <a:spAutoFit/>
          </a:bodyPr>
          <a:p>
            <a:r>
              <a:rPr dirty="0" sz="2800" lang="bn-BD">
                <a:latin typeface="NikoshBAN" panose="02000000000000000000" pitchFamily="2" charset="0"/>
                <a:cs typeface="NikoshBAN" panose="02000000000000000000" pitchFamily="2" charset="0"/>
              </a:rPr>
              <a:t>চিত্র : </a:t>
            </a:r>
            <a:r>
              <a:rPr dirty="0" sz="2800" lang="en-US">
                <a:latin typeface="NikoshBAN" panose="02000000000000000000" pitchFamily="2" charset="0"/>
                <a:cs typeface="NikoshBAN" panose="02000000000000000000" pitchFamily="2" charset="0"/>
              </a:rPr>
              <a:t>Server</a:t>
            </a:r>
            <a:r>
              <a:rPr dirty="0" sz="2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Computer</a:t>
            </a:r>
            <a:endParaRPr dirty="0" sz="28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71" name="Picture 7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609600" y="3961267"/>
            <a:ext cx="3822875" cy="2210933"/>
          </a:xfrm>
          <a:prstGeom prst="rect"/>
        </p:spPr>
      </p:pic>
      <p:sp>
        <p:nvSpPr>
          <p:cNvPr id="104866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31A19B-32C1-4579-89E9-05AF07BBF45B}" type="datetime1">
              <a:rPr lang="en-US" smtClean="0"/>
              <a:t>7/21/2020</a:t>
            </a:fld>
            <a:endParaRPr lang="en-US"/>
          </a:p>
        </p:txBody>
      </p:sp>
      <p:sp>
        <p:nvSpPr>
          <p:cNvPr id="104866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67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00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0"/>
                                        <p:tgtEl>
                                          <p:spTgt spid="104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048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048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1"/>
                                        <p:tgtEl>
                                          <p:spTgt spid="209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209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209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>
                      <p:stCondLst>
                        <p:cond delay="indefinite"/>
                      </p:stCondLst>
                      <p:childTnLst>
                        <p:par>
                          <p:cTn fill="hold" id="31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209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209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209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37"/>
                                        <p:tgtEl>
                                          <p:spTgt spid="209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42"/>
                                        <p:tgtEl>
                                          <p:spTgt spid="1048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4" grpId="0" animBg="1"/>
      <p:bldP spid="1048666" grpId="0"/>
      <p:bldP spid="10486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1"/>
          <p:cNvSpPr>
            <a:spLocks noGrp="1"/>
          </p:cNvSpPr>
          <p:nvPr>
            <p:ph type="title"/>
          </p:nvPr>
        </p:nvSpPr>
        <p:spPr>
          <a:blipFill>
            <a:blip xmlns:r="http://schemas.openxmlformats.org/officeDocument/2006/relationships" r:embed="rId1"/>
            <a:tile algn="tl" flip="none" sx="100000" sy="100000" tx="0" ty="0"/>
          </a:blip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p>
            <a:r>
              <a:rPr b="1" dirty="0" sz="3600" lang="bn-BD" u="sng" smtClean="0">
                <a:solidFill>
                  <a:srgbClr val="99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b="1" dirty="0" sz="3600" lang="bn-BD" u="sng" smtClean="0">
                <a:solidFill>
                  <a:srgbClr val="99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b="1" dirty="0" sz="4400" lang="bn-BD" u="sng" smtClean="0">
                <a:solidFill>
                  <a:srgbClr val="99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কতিপয় </a:t>
            </a:r>
            <a:r>
              <a:rPr b="1" dirty="0" sz="4400" lang="en-US" u="sng">
                <a:solidFill>
                  <a:srgbClr val="99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ICT </a:t>
            </a:r>
            <a:r>
              <a:rPr b="1" dirty="0" sz="4400" lang="bn-BD" u="sng">
                <a:solidFill>
                  <a:srgbClr val="99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বিষয়ের সংক্ষিপ্ত পরিচিতি </a:t>
            </a:r>
            <a:br>
              <a:rPr b="1" dirty="0" sz="4400" lang="bn-BD" u="sng">
                <a:solidFill>
                  <a:srgbClr val="99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dirty="0" sz="3600" lang="en-US" u="sng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72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800600"/>
          </a:xfrm>
          <a:solidFill>
            <a:srgbClr val="00CCFF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p>
            <a:pPr>
              <a:buFont typeface="Wingdings"/>
              <a:buChar char=""/>
            </a:pP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   Computer</a:t>
            </a:r>
            <a:r>
              <a:rPr dirty="0" sz="32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বা কম্পিউটার।</a:t>
            </a:r>
            <a:endParaRPr dirty="0" sz="3200" lang="en-US" smtClean="0">
              <a:latin typeface="NikoshBAN" panose="02000000000000000000" pitchFamily="2" charset="0"/>
              <a:cs typeface="NikoshBAN" panose="02000000000000000000" pitchFamily="2" charset="0"/>
              <a:sym typeface="Wingdings"/>
            </a:endParaRPr>
          </a:p>
          <a:p>
            <a:pPr>
              <a:buFont typeface="Wingdings"/>
              <a:buChar char=""/>
            </a:pP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   Mobile</a:t>
            </a:r>
            <a:r>
              <a:rPr dirty="0" sz="32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বা মোবাইল।</a:t>
            </a:r>
            <a:endParaRPr dirty="0" sz="3200" lang="en-US" smtClean="0">
              <a:latin typeface="NikoshBAN" panose="02000000000000000000" pitchFamily="2" charset="0"/>
              <a:cs typeface="NikoshBAN" panose="02000000000000000000" pitchFamily="2" charset="0"/>
              <a:sym typeface="Wingdings"/>
            </a:endParaRPr>
          </a:p>
          <a:p>
            <a:pPr>
              <a:buFont typeface="Wingdings"/>
              <a:buChar char=""/>
            </a:pPr>
            <a:r>
              <a:rPr dirty="0" sz="3200" lang="en-US"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  Telephone</a:t>
            </a:r>
            <a:r>
              <a:rPr dirty="0" sz="32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বা টেলিফোন।</a:t>
            </a:r>
            <a:endParaRPr dirty="0" sz="3200" lang="en-US" smtClean="0">
              <a:latin typeface="NikoshBAN" panose="02000000000000000000" pitchFamily="2" charset="0"/>
              <a:cs typeface="NikoshBAN" panose="02000000000000000000" pitchFamily="2" charset="0"/>
              <a:sym typeface="Wingdings"/>
            </a:endParaRPr>
          </a:p>
          <a:p>
            <a:pPr>
              <a:buFont typeface="Wingdings"/>
              <a:buChar char=""/>
            </a:pPr>
            <a:r>
              <a:rPr dirty="0" sz="3200" lang="en-US"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   Radio</a:t>
            </a:r>
            <a:r>
              <a:rPr dirty="0" sz="32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বা রেডিও।</a:t>
            </a:r>
            <a:endParaRPr dirty="0" sz="3200" lang="en-US">
              <a:latin typeface="NikoshBAN" panose="02000000000000000000" pitchFamily="2" charset="0"/>
              <a:cs typeface="NikoshBAN" panose="02000000000000000000" pitchFamily="2" charset="0"/>
              <a:sym typeface="Wingdings"/>
            </a:endParaRPr>
          </a:p>
          <a:p>
            <a:pPr>
              <a:buFont typeface="Wingdings"/>
              <a:buChar char=""/>
            </a:pP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  Television</a:t>
            </a:r>
            <a:r>
              <a:rPr dirty="0" sz="32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বা টেলিভিশন।</a:t>
            </a:r>
            <a:endParaRPr dirty="0" sz="3200" lang="en-US" smtClean="0">
              <a:latin typeface="NikoshBAN" panose="02000000000000000000" pitchFamily="2" charset="0"/>
              <a:cs typeface="NikoshBAN" panose="02000000000000000000" pitchFamily="2" charset="0"/>
              <a:sym typeface="Wingdings"/>
            </a:endParaRPr>
          </a:p>
          <a:p>
            <a:pPr>
              <a:buFont typeface="Wingdings"/>
              <a:buChar char=""/>
            </a:pP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  Internet</a:t>
            </a:r>
            <a:r>
              <a:rPr dirty="0" sz="32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বা ইন্টারনেট।</a:t>
            </a:r>
            <a:endParaRPr dirty="0" sz="3200" lang="en-US" smtClean="0">
              <a:latin typeface="NikoshBAN" panose="02000000000000000000" pitchFamily="2" charset="0"/>
              <a:cs typeface="NikoshBAN" panose="02000000000000000000" pitchFamily="2" charset="0"/>
              <a:sym typeface="Wingdings"/>
            </a:endParaRPr>
          </a:p>
          <a:p>
            <a:pPr>
              <a:buFont typeface="Wingdings"/>
              <a:buChar char=""/>
            </a:pP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  E-mail</a:t>
            </a:r>
            <a:r>
              <a:rPr dirty="0" sz="32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বা ই-মেইল। </a:t>
            </a:r>
            <a:endParaRPr dirty="0" sz="3200" lang="en-US" smtClean="0">
              <a:latin typeface="NikoshBAN" panose="02000000000000000000" pitchFamily="2" charset="0"/>
              <a:cs typeface="NikoshBAN" panose="02000000000000000000" pitchFamily="2" charset="0"/>
              <a:sym typeface="Wingdings"/>
            </a:endParaRPr>
          </a:p>
          <a:p>
            <a:pPr>
              <a:buFont typeface="Wingdings"/>
              <a:buChar char=""/>
            </a:pP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 Communication Media</a:t>
            </a:r>
            <a:r>
              <a:rPr dirty="0" sz="32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 বা কমিউনিকেশন মিডিয়া। </a:t>
            </a:r>
            <a:endParaRPr dirty="0" sz="32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/>
              <a:buChar char=""/>
            </a:pPr>
            <a:endParaRPr dirty="0" sz="32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/>
              <a:buChar char=""/>
            </a:pPr>
            <a:endParaRPr dirty="0" sz="32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7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2683B3E-4AE3-4AE0-A658-5195E42A6C22}" type="datetime1">
              <a:rPr lang="en-US" smtClean="0"/>
              <a:t>7/21/2020</a:t>
            </a:fld>
            <a:endParaRPr lang="en-US"/>
          </a:p>
        </p:txBody>
      </p:sp>
      <p:sp>
        <p:nvSpPr>
          <p:cNvPr id="104867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67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13</a:t>
            </a:fld>
            <a:endParaRPr lang="en-US"/>
          </a:p>
        </p:txBody>
      </p:sp>
      <p:pic>
        <p:nvPicPr>
          <p:cNvPr id="2097172" name="Content Placeholder 7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5406779" y="2133600"/>
            <a:ext cx="3203822" cy="3276600"/>
          </a:xfrm>
          <a:prstGeom prst="rect"/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0"/>
                                        <p:tgtEl>
                                          <p:spTgt spid="104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04867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04867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048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048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0486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0486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10486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10486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0486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0486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>
                      <p:stCondLst>
                        <p:cond delay="indefinite"/>
                      </p:stCondLst>
                      <p:childTnLst>
                        <p:par>
                          <p:cTn fill="hold" id="4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10486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10486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>
                      <p:stCondLst>
                        <p:cond delay="indefinite"/>
                      </p:stCondLst>
                      <p:childTnLst>
                        <p:par>
                          <p:cTn fill="hold" id="4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10486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10486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10486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10486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">
                      <p:stCondLst>
                        <p:cond delay="indefinite"/>
                      </p:stCondLst>
                      <p:childTnLst>
                        <p:par>
                          <p:cTn fill="hold" id="6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3"/>
                                        <p:tgtEl>
                                          <p:spTgt spid="10486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10486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5">
                      <p:stCondLst>
                        <p:cond delay="indefinite"/>
                      </p:stCondLst>
                      <p:childTnLst>
                        <p:par>
                          <p:cTn fill="hold" id="66">
                            <p:stCondLst>
                              <p:cond delay="0"/>
                            </p:stCondLst>
                            <p:childTnLst>
                              <p:par>
                                <p:cTn fill="hold" id="67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209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0"/>
                                        <p:tgtEl>
                                          <p:spTgt spid="209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1"/>
                                        <p:tgtEl>
                                          <p:spTgt spid="209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72"/>
                                        <p:tgtEl>
                                          <p:spTgt spid="209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1" grpId="0" animBg="1"/>
      <p:bldP spid="1048672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Title 1"/>
          <p:cNvSpPr>
            <a:spLocks noGrp="1"/>
          </p:cNvSpPr>
          <p:nvPr>
            <p:ph type="title"/>
          </p:nvPr>
        </p:nvSpPr>
        <p:spPr>
          <a:xfrm>
            <a:off x="537616" y="376670"/>
            <a:ext cx="6760463" cy="1157808"/>
          </a:xfrm>
          <a:blipFill>
            <a:blip xmlns:r="http://schemas.openxmlformats.org/officeDocument/2006/relationships" r:embed="rId1"/>
            <a:tile algn="tl" flip="none" sx="100000" sy="100000" tx="0" ty="0"/>
          </a:blip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p>
            <a:r>
              <a:rPr altLang="en-US" b="1" dirty="0" sz="96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altLang="en-US" b="1" dirty="0" sz="96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altLang="en-US" b="1" dirty="0" sz="96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altLang="en-US" b="1" dirty="0" sz="9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b="1" dirty="0" sz="96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b="1" dirty="0" sz="96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77" name="TextBox 2"/>
          <p:cNvSpPr txBox="1"/>
          <p:nvPr/>
        </p:nvSpPr>
        <p:spPr>
          <a:xfrm>
            <a:off x="228600" y="1981200"/>
            <a:ext cx="8554386" cy="751840"/>
          </a:xfrm>
          <a:prstGeom prst="rect"/>
          <a:blipFill>
            <a:blip xmlns:r="http://schemas.openxmlformats.org/officeDocument/2006/relationships" r:embed="rId1"/>
            <a:tile algn="tl" flip="none" sx="100000" sy="100000" tx="0" ty="0"/>
          </a:blip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 rtlCol="0" wrap="square">
            <a:spAutoFit/>
          </a:bodyPr>
          <a:p>
            <a:pPr algn="just"/>
            <a:r>
              <a:rPr altLang="en-US" dirty="0" sz="44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১</a:t>
            </a:r>
            <a:r>
              <a:rPr altLang="en-US" dirty="0" sz="4400" lang="en-US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.</a:t>
            </a:r>
            <a:r>
              <a:rPr altLang="en-US" dirty="0" sz="4400" lang="en-US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 </a:t>
            </a:r>
            <a:r>
              <a:rPr altLang="en-US" dirty="0" sz="44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প</a:t>
            </a:r>
            <a:r>
              <a:rPr altLang="en-US" dirty="0" sz="44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্</a:t>
            </a:r>
            <a:r>
              <a:rPr altLang="en-US" dirty="0" sz="44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র</a:t>
            </a:r>
            <a:r>
              <a:rPr altLang="en-US" dirty="0" sz="44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ে</a:t>
            </a:r>
            <a:r>
              <a:rPr altLang="en-US" dirty="0" sz="44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র</a:t>
            </a:r>
            <a:r>
              <a:rPr altLang="en-US" dirty="0" sz="44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ক</a:t>
            </a:r>
            <a:r>
              <a:rPr altLang="en-US" dirty="0" sz="4400" lang="en-US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 </a:t>
            </a:r>
            <a:r>
              <a:rPr altLang="en-US" dirty="0" sz="44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ও</a:t>
            </a:r>
            <a:r>
              <a:rPr altLang="en-US" dirty="0" sz="4400" lang="en-US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 </a:t>
            </a:r>
            <a:r>
              <a:rPr altLang="en-US" dirty="0" sz="44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প্রাপক</a:t>
            </a:r>
            <a:r>
              <a:rPr altLang="en-US" dirty="0" sz="4400" lang="en-US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 </a:t>
            </a:r>
            <a:r>
              <a:rPr altLang="en-US" dirty="0" sz="44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প</a:t>
            </a:r>
            <a:r>
              <a:rPr altLang="en-US" dirty="0" sz="44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া</a:t>
            </a:r>
            <a:r>
              <a:rPr altLang="en-US" dirty="0" sz="44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র</a:t>
            </a:r>
            <a:r>
              <a:rPr altLang="en-US" dirty="0" sz="44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্</a:t>
            </a:r>
            <a:r>
              <a:rPr altLang="en-US" dirty="0" sz="44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থ</a:t>
            </a:r>
            <a:r>
              <a:rPr altLang="en-US" dirty="0" sz="44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ক্য</a:t>
            </a:r>
            <a:r>
              <a:rPr altLang="en-US" dirty="0" sz="4400" lang="en-US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 কি</a:t>
            </a:r>
            <a:r>
              <a:rPr altLang="en-US" dirty="0" sz="4400" lang="en-US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 </a:t>
            </a:r>
            <a:r>
              <a:rPr altLang="en-US" dirty="0" sz="44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ব</a:t>
            </a:r>
            <a:r>
              <a:rPr altLang="en-US" dirty="0" sz="44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ল</a:t>
            </a:r>
            <a:r>
              <a:rPr altLang="en-US" dirty="0" sz="44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।</a:t>
            </a:r>
            <a:endParaRPr dirty="0" sz="4400" lang="bn-BD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7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50F867-5622-4DAF-B0CE-29198AED0E56}" type="datetime1">
              <a:rPr lang="en-US" smtClean="0"/>
              <a:t>7/21/2020</a:t>
            </a:fld>
            <a:endParaRPr lang="en-US"/>
          </a:p>
        </p:txBody>
      </p:sp>
      <p:sp>
        <p:nvSpPr>
          <p:cNvPr id="104867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6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0"/>
                                        <p:tgtEl>
                                          <p:spTgt spid="104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4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10486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8"/>
                                        <p:tgtEl>
                                          <p:spTgt spid="104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6" grpId="0" animBg="1"/>
      <p:bldP spid="104867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Title 1"/>
          <p:cNvSpPr>
            <a:spLocks noGrp="1"/>
          </p:cNvSpPr>
          <p:nvPr>
            <p:ph type="title"/>
          </p:nvPr>
        </p:nvSpPr>
        <p:spPr>
          <a:xfrm>
            <a:off x="457199" y="789108"/>
            <a:ext cx="6316504" cy="1172615"/>
          </a:xfrm>
          <a:blipFill>
            <a:blip xmlns:r="http://schemas.openxmlformats.org/officeDocument/2006/relationships" r:embed="rId1"/>
            <a:tile algn="tl" flip="none" sx="100000" sy="100000" tx="0" ty="0"/>
          </a:blip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p>
            <a:r>
              <a:rPr b="1" dirty="0" sz="9600" lang="bn-BD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dirty="0" sz="96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82" name="Rectangle 2"/>
          <p:cNvSpPr/>
          <p:nvPr/>
        </p:nvSpPr>
        <p:spPr>
          <a:xfrm>
            <a:off x="457200" y="2380833"/>
            <a:ext cx="8153400" cy="3393440"/>
          </a:xfrm>
          <a:prstGeom prst="rect"/>
          <a:blipFill>
            <a:blip xmlns:r="http://schemas.openxmlformats.org/officeDocument/2006/relationships" r:embed="rId2"/>
            <a:tile algn="tl" flip="none" sx="100000" sy="100000" tx="0" ty="0"/>
          </a:blip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p>
            <a:r>
              <a:rPr b="1" dirty="0" sz="44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4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প্রশ্ন-</a:t>
            </a:r>
            <a:r>
              <a:rPr dirty="0" sz="4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dirty="0" sz="44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4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যোগাযোগ প্রযুক্তির মৌলিক উপাদান কী কী ? বল।</a:t>
            </a:r>
          </a:p>
          <a:p>
            <a:r>
              <a:rPr dirty="0" sz="4400" lang="en-US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  </a:t>
            </a:r>
            <a:r>
              <a:rPr dirty="0" sz="44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প্রশ্ন-</a:t>
            </a:r>
            <a:r>
              <a:rPr dirty="0" sz="4400" lang="en-US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2</a:t>
            </a:r>
            <a:r>
              <a:rPr dirty="0" sz="44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 </a:t>
            </a:r>
            <a:r>
              <a:rPr dirty="0" sz="44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ইন্টারনেট ব্যবহারের </a:t>
            </a:r>
            <a:r>
              <a:rPr dirty="0" sz="44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জন্য তুমি </a:t>
            </a:r>
            <a:r>
              <a:rPr dirty="0" sz="44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কী কী উপকরণ </a:t>
            </a:r>
            <a:r>
              <a:rPr dirty="0" sz="44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ব্যবহার করবে, বর্ণনা কর ।</a:t>
            </a:r>
            <a:endParaRPr dirty="0" sz="4400" lang="bn-BD">
              <a:latin typeface="NikoshBAN" panose="02000000000000000000" pitchFamily="2" charset="0"/>
              <a:cs typeface="NikoshBAN" panose="02000000000000000000" pitchFamily="2" charset="0"/>
              <a:sym typeface="Wingdings 2"/>
            </a:endParaRPr>
          </a:p>
        </p:txBody>
      </p:sp>
      <p:sp>
        <p:nvSpPr>
          <p:cNvPr id="10486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ED8E658-F78E-4BB4-9473-BC717841875E}" type="datetime1">
              <a:rPr lang="en-US" smtClean="0"/>
              <a:t>7/21/2020</a:t>
            </a:fld>
            <a:endParaRPr lang="en-US"/>
          </a:p>
        </p:txBody>
      </p:sp>
      <p:sp>
        <p:nvSpPr>
          <p:cNvPr id="10486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6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0"/>
                                        <p:tgtEl>
                                          <p:spTgt spid="104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048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048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048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048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Title 1"/>
          <p:cNvSpPr>
            <a:spLocks noGrp="1"/>
          </p:cNvSpPr>
          <p:nvPr>
            <p:ph type="title"/>
          </p:nvPr>
        </p:nvSpPr>
        <p:spPr>
          <a:xfrm>
            <a:off x="2286000" y="381000"/>
            <a:ext cx="4724400" cy="1143000"/>
          </a:xfrm>
          <a:blipFill>
            <a:blip xmlns:r="http://schemas.openxmlformats.org/officeDocument/2006/relationships" r:embed="rId1"/>
            <a:tile algn="tl" flip="none" sx="100000" sy="100000" tx="0" ty="0"/>
          </a:blip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p>
            <a:r>
              <a:rPr b="1" dirty="0" sz="9600" lang="bn-BD" u="sng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b="1" dirty="0" sz="9600" lang="en-US" u="sng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87" name="Title 1"/>
          <p:cNvSpPr txBox="1"/>
          <p:nvPr/>
        </p:nvSpPr>
        <p:spPr>
          <a:xfrm>
            <a:off x="609600" y="1981200"/>
            <a:ext cx="8229600" cy="1600200"/>
          </a:xfrm>
          <a:prstGeom prst="rect"/>
          <a:blipFill>
            <a:blip xmlns:r="http://schemas.openxmlformats.org/officeDocument/2006/relationships" r:embed="rId2"/>
            <a:tile algn="tl" flip="none" sx="100000" sy="100000" tx="0" ty="0"/>
          </a:blip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 anchor="ctr" bIns="45720" lIns="91440" rIns="91440" rtlCol="0" tIns="45720" vert="horz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b="1" dirty="0" sz="4800" lang="bn-BD" smtClean="0">
                <a:solidFill>
                  <a:srgbClr val="99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b="1" dirty="0" sz="4800" lang="bn-BD" smtClean="0">
                <a:solidFill>
                  <a:srgbClr val="99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b="1" dirty="0" sz="4800" lang="bn-BD" smtClean="0">
                <a:solidFill>
                  <a:srgbClr val="99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কতিপয় </a:t>
            </a:r>
            <a:r>
              <a:rPr b="1" dirty="0" sz="4800" lang="en-US" smtClean="0">
                <a:solidFill>
                  <a:srgbClr val="99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ICT </a:t>
            </a:r>
            <a:r>
              <a:rPr b="1" dirty="0" sz="4800" lang="bn-BD" smtClean="0">
                <a:solidFill>
                  <a:srgbClr val="99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বিষয়ের সংক্ষিপ্ত পরিচিতি</a:t>
            </a:r>
            <a:r>
              <a:rPr b="1" dirty="0" sz="4800" lang="en-US" smtClean="0">
                <a:solidFill>
                  <a:srgbClr val="99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800" lang="en-US" err="1" smtClean="0">
                <a:solidFill>
                  <a:srgbClr val="99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শিখে</a:t>
            </a:r>
            <a:r>
              <a:rPr b="1" dirty="0" sz="4800" lang="en-US" smtClean="0">
                <a:solidFill>
                  <a:srgbClr val="99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800" lang="en-US" err="1" smtClean="0">
                <a:solidFill>
                  <a:srgbClr val="99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b="1" dirty="0" sz="4800" lang="en-US">
                <a:solidFill>
                  <a:srgbClr val="99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800" lang="en-US" smtClean="0">
                <a:solidFill>
                  <a:srgbClr val="99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b="1" dirty="0" sz="4800" lang="bn-BD" smtClean="0">
                <a:solidFill>
                  <a:srgbClr val="99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b="1" dirty="0" sz="4800" lang="bn-BD" smtClean="0">
                <a:solidFill>
                  <a:srgbClr val="99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dirty="0" sz="48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73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1612106" y="3611880"/>
            <a:ext cx="6224588" cy="2811400"/>
          </a:xfrm>
          <a:prstGeom prst="ellipse"/>
          <a:ln>
            <a:noFill/>
          </a:ln>
          <a:effectLst>
            <a:softEdge rad="112500"/>
          </a:effectLst>
        </p:spPr>
      </p:pic>
      <p:sp>
        <p:nvSpPr>
          <p:cNvPr id="104868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61CF298-D495-417A-A505-765ABAE72C6A}" type="datetime1">
              <a:rPr lang="en-US" smtClean="0"/>
              <a:t>7/21/2020</a:t>
            </a:fld>
            <a:endParaRPr lang="en-US"/>
          </a:p>
        </p:txBody>
      </p:sp>
      <p:sp>
        <p:nvSpPr>
          <p:cNvPr id="104868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69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000">
        <p14:shred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0"/>
                                        <p:tgtEl>
                                          <p:spTgt spid="104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8"/>
                                        <p:tgtEl>
                                          <p:spTgt spid="104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3"/>
                                        <p:tgtEl>
                                          <p:spTgt spid="209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4"/>
                                        <p:tgtEl>
                                          <p:spTgt spid="209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5"/>
                                        <p:tgtEl>
                                          <p:spTgt spid="209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6" grpId="0" animBg="1"/>
      <p:bldP spid="104868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4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/>
        </p:spPr>
      </p:pic>
      <p:sp>
        <p:nvSpPr>
          <p:cNvPr id="1048691" name="Rectangle 4"/>
          <p:cNvSpPr/>
          <p:nvPr/>
        </p:nvSpPr>
        <p:spPr>
          <a:xfrm>
            <a:off x="762000" y="990600"/>
            <a:ext cx="7848600" cy="5044440"/>
          </a:xfrm>
          <a:prstGeom prst="rect"/>
          <a:noFill/>
        </p:spPr>
        <p:txBody>
          <a:bodyPr bIns="45720" lIns="91440" rIns="91440" tIns="45720" wrap="square">
            <a:spAutoFit/>
          </a:bodyPr>
          <a:p>
            <a:pPr algn="ctr"/>
            <a:r>
              <a:rPr b="1" cap="none" dirty="0" sz="16600" lang="bn-BD" spc="0" smtClean="0">
                <a:ln w="31550" cmpd="sng">
                  <a:gradFill>
                    <a:gsLst>
                      <a:gs pos="0">
                        <a:schemeClr val="accent6">
                          <a:tint val="77000"/>
                          <a:satMod val="180000"/>
                        </a:schemeClr>
                      </a:gs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algn="tl" blurRad="50800" dir="5400000" dist="40000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b="1" cap="none" dirty="0" sz="16600" lang="en-US" spc="0">
              <a:ln w="31550" cmpd="sng">
                <a:gradFill>
                  <a:gsLst>
                    <a:gs pos="0">
                      <a:schemeClr val="accent6">
                        <a:tint val="77000"/>
                        <a:satMod val="180000"/>
                      </a:schemeClr>
                    </a:gs>
                    <a:gs pos="70000">
                      <a:schemeClr val="accent6">
                        <a:shade val="50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algn="tl" blurRad="50800" dir="5400000" dist="40000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9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8C24562-FAA9-4C37-B164-D691DA5C139B}" type="datetime1">
              <a:rPr lang="en-US" smtClean="0"/>
              <a:t>7/21/2020</a:t>
            </a:fld>
            <a:endParaRPr lang="en-US"/>
          </a:p>
        </p:txBody>
      </p:sp>
      <p:sp>
        <p:nvSpPr>
          <p:cNvPr id="104869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6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209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09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09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7"/>
                                        <p:tgtEl>
                                          <p:spTgt spid="104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Rounded Rectangle 1"/>
          <p:cNvSpPr/>
          <p:nvPr/>
        </p:nvSpPr>
        <p:spPr>
          <a:xfrm>
            <a:off x="1149440" y="1776167"/>
            <a:ext cx="1634706" cy="1773102"/>
          </a:xfrm>
          <a:prstGeom prst="roundRect"/>
          <a:blipFill rotWithShape="1" dpi="0">
            <a:blip xmlns:r="http://schemas.openxmlformats.org/officeDocument/2006/relationships" r:embed="rId1" cstate="print"/>
            <a:srcRect/>
            <a:stretch>
              <a:fillRect/>
            </a:stretch>
          </a:blipFill>
          <a:ln w="76200">
            <a:noFill/>
          </a:ln>
          <a:effectLst>
            <a:reflection algn="bl" blurRad="6350" dir="5400000" dist="50800" endA="300" endPos="38500" rotWithShape="0" stA="50000" sy="-100000"/>
          </a:effectLst>
          <a:scene3d>
            <a:camera prst="orthographicFront">
              <a:rot lat="0" lon="0" rev="0"/>
            </a:camera>
            <a:lightRig dir="t" rig="glow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sz="1186" lang="en-US"/>
          </a:p>
        </p:txBody>
      </p:sp>
      <p:sp>
        <p:nvSpPr>
          <p:cNvPr id="1048597" name="Title 1"/>
          <p:cNvSpPr txBox="1"/>
          <p:nvPr/>
        </p:nvSpPr>
        <p:spPr>
          <a:xfrm>
            <a:off x="2834154" y="1108389"/>
            <a:ext cx="2999976" cy="706415"/>
          </a:xfrm>
          <a:prstGeom prst="rect"/>
          <a:blipFill>
            <a:blip xmlns:r="http://schemas.openxmlformats.org/officeDocument/2006/relationships" r:embed="rId2"/>
            <a:tile algn="tl" flip="none" sx="100000" sy="100000" tx="0" ty="0"/>
          </a:blip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txBody>
          <a:bodyPr anchor="ctr" bIns="33867" lIns="67733" rIns="67733" rtlCol="0" tIns="33867" vert="horz">
            <a:noAutofit/>
            <a:scene3d>
              <a:camera prst="orthographicFront"/>
              <a:lightRig dir="tl" rig="flat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77375"/>
            <a:r>
              <a:rPr b="1" dirty="0" sz="5400" lang="en-US" err="1">
                <a:ln w="11430"/>
                <a:effectLst>
                  <a:outerShdw algn="tl" blurRad="50800" dir="5460000" dist="39000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b="1" dirty="0" sz="5400" lang="en-US">
                <a:ln w="11430"/>
                <a:effectLst>
                  <a:outerShdw algn="tl" blurRad="50800" dir="5460000" dist="39000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48598" name="TextBox 6"/>
          <p:cNvSpPr txBox="1"/>
          <p:nvPr/>
        </p:nvSpPr>
        <p:spPr>
          <a:xfrm>
            <a:off x="450748" y="3591288"/>
            <a:ext cx="2656803" cy="2529840"/>
          </a:xfrm>
          <a:prstGeom prst="rect"/>
          <a:noFill/>
          <a:ln w="57150">
            <a:solidFill>
              <a:schemeClr val="tx1"/>
            </a:solidFill>
            <a:prstDash val="lgDashDotDot"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txBody>
          <a:bodyPr rtlCol="0" wrap="square">
            <a:spAutoFit/>
            <a:sp3d extrusionH="57150">
              <a:bevelT w="38100" h="38100"/>
            </a:sp3d>
          </a:bodyPr>
          <a:p>
            <a:r>
              <a:rPr dirty="0" sz="2000" i="1" lang="en-US" err="1">
                <a:latin typeface="NikoshBAN" panose="02000000000000000000" pitchFamily="2" charset="0"/>
                <a:cs typeface="NikoshBAN" panose="02000000000000000000" pitchFamily="2" charset="0"/>
              </a:rPr>
              <a:t>Abdus salam</a:t>
            </a:r>
            <a:endParaRPr dirty="0" sz="2000" i="1"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000" i="1" lang="en-US" err="1">
                <a:latin typeface="NikoshBAN" panose="02000000000000000000" pitchFamily="2" charset="0"/>
                <a:cs typeface="NikoshBAN" panose="02000000000000000000" pitchFamily="2" charset="0"/>
              </a:rPr>
              <a:t> প্রভাষক</a:t>
            </a:r>
            <a:endParaRPr dirty="0" sz="2000" i="1"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000" i="1" lang="en-US" err="1">
                <a:latin typeface="NikoshBAN" panose="02000000000000000000" pitchFamily="2" charset="0"/>
                <a:cs typeface="NikoshBAN" panose="02000000000000000000" pitchFamily="2" charset="0"/>
              </a:rPr>
              <a:t> তথ্য ও যোগাযোগ প্রযুক্তির</a:t>
            </a:r>
            <a:endParaRPr dirty="0" sz="2000" i="1"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000" i="1" lang="en-US" err="1">
                <a:latin typeface="NikoshBAN" panose="02000000000000000000" pitchFamily="2" charset="0"/>
                <a:cs typeface="NikoshBAN" panose="02000000000000000000" pitchFamily="2" charset="0"/>
              </a:rPr>
              <a:t> Purba charbata school and college ,subornachar, noakhali</a:t>
            </a:r>
            <a:endParaRPr dirty="0" sz="2000" i="1"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dirty="0" sz="2000" i="1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9FD8BB8-45A7-4407-BA97-76B9B5ABFAB6}" type="datetime1">
              <a:rPr lang="en-US" smtClean="0"/>
              <a:t>7/21/2020</a:t>
            </a:fld>
            <a:endParaRPr lang="en-US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90800" y="5372597"/>
            <a:ext cx="1811867" cy="495275"/>
          </a:xfrm>
        </p:spPr>
        <p:txBody>
          <a:bodyPr/>
          <a:p>
            <a:r>
              <a:rPr i="1" lang="en-US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Md. Sohrab Hossain.  </a:t>
            </a:r>
            <a:endParaRPr dirty="0" i="1" lang="en-US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4322" y="5657863"/>
            <a:ext cx="1413261" cy="453202"/>
          </a:xfrm>
        </p:spPr>
        <p:txBody>
          <a:bodyPr/>
          <a:p>
            <a:fld id="{5E0CB5C9-236B-4132-8320-D77A10E0C7DE}" type="slidenum">
              <a:rPr lang="en-US" smtClean="0"/>
              <a:t>2</a:t>
            </a:fld>
            <a:endParaRPr dirty="0" lang="en-US"/>
          </a:p>
        </p:txBody>
      </p:sp>
      <p:sp>
        <p:nvSpPr>
          <p:cNvPr id="1048602" name="Equal 8"/>
          <p:cNvSpPr/>
          <p:nvPr/>
        </p:nvSpPr>
        <p:spPr>
          <a:xfrm rot="5400000">
            <a:off x="1803964" y="3653493"/>
            <a:ext cx="5010623" cy="368490"/>
          </a:xfrm>
          <a:prstGeom prst="mathEqual"/>
          <a:blipFill>
            <a:blip xmlns:r="http://schemas.openxmlformats.org/officeDocument/2006/relationships" r:embed="rId2"/>
            <a:tile algn="tl" flip="none" sx="100000" sy="100000" tx="0" ty="0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sz="1350" lang="en-US">
              <a:solidFill>
                <a:schemeClr val="tx1"/>
              </a:solidFill>
            </a:endParaRPr>
          </a:p>
        </p:txBody>
      </p:sp>
      <p:sp>
        <p:nvSpPr>
          <p:cNvPr id="1048603" name="TextBox 9"/>
          <p:cNvSpPr txBox="1"/>
          <p:nvPr/>
        </p:nvSpPr>
        <p:spPr>
          <a:xfrm>
            <a:off x="5271455" y="3620922"/>
            <a:ext cx="3230321" cy="1717041"/>
          </a:xfrm>
          <a:prstGeom prst="rect"/>
          <a:noFill/>
          <a:ln w="34925">
            <a:solidFill>
              <a:schemeClr val="tx1"/>
            </a:solidFill>
            <a:prstDash val="lgDashDotDot"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txBody>
          <a:bodyPr rtlCol="0" wrap="square">
            <a:spAutoFit/>
          </a:bodyPr>
          <a:p>
            <a:r>
              <a:rPr dirty="0" sz="2700" lang="en-US">
                <a:latin typeface="NikoshBAN" panose="02000000000000000000" pitchFamily="2" charset="0"/>
                <a:cs typeface="NikoshBAN" panose="02000000000000000000" pitchFamily="2" charset="0"/>
              </a:rPr>
              <a:t>শ্রেণি :  একাদশ  </a:t>
            </a:r>
            <a:endParaRPr dirty="0" sz="2700"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700" lang="en-US">
                <a:latin typeface="NikoshBAN" panose="02000000000000000000" pitchFamily="2" charset="0"/>
                <a:cs typeface="NikoshBAN" panose="02000000000000000000" pitchFamily="2" charset="0"/>
              </a:rPr>
              <a:t>বিষয় :  আইসিটি</a:t>
            </a:r>
            <a:endParaRPr dirty="0" sz="2700"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2700" lang="en-US">
                <a:latin typeface="NikoshBAN" panose="02000000000000000000" pitchFamily="2" charset="0"/>
                <a:cs typeface="NikoshBAN" panose="02000000000000000000" pitchFamily="2" charset="0"/>
              </a:rPr>
              <a:t>অধ্যায়-০</a:t>
            </a:r>
            <a:r>
              <a:rPr altLang="en-US" dirty="0" sz="2700" lang="bn-BD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dirty="0" sz="2700"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dirty="0" sz="27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57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5979296" y="1776168"/>
            <a:ext cx="1593483" cy="1763255"/>
          </a:xfrm>
          <a:prstGeom prst="rect"/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097175" name=""/>
          <p:cNvPicPr>
            <a:picLocks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 rot="0">
            <a:off x="-163706" y="731812"/>
            <a:ext cx="2997861" cy="2697188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Content Placeholder 2"/>
          <p:cNvSpPr>
            <a:spLocks noGrp="1"/>
          </p:cNvSpPr>
          <p:nvPr>
            <p:ph idx="1"/>
          </p:nvPr>
        </p:nvSpPr>
        <p:spPr>
          <a:xfrm>
            <a:off x="628650" y="1663393"/>
            <a:ext cx="7886700" cy="4351338"/>
          </a:xfrm>
          <a:blipFill>
            <a:blip xmlns:r="http://schemas.openxmlformats.org/officeDocument/2006/relationships" r:embed="rId1"/>
            <a:tile algn="tl" flip="none" sx="100000" sy="100000" tx="0" ty="0"/>
          </a:blip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p>
            <a:pPr indent="0" marL="0">
              <a:buNone/>
            </a:pPr>
            <a:r>
              <a:rPr b="1" dirty="0" sz="4800" lang="en-US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</a:t>
            </a:r>
            <a:r>
              <a:rPr b="1" dirty="0" sz="4800" lang="bn-BD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b="1" dirty="0" sz="4800" lang="bn-BD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800" lang="bn-BD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যোগাযোগ </a:t>
            </a:r>
            <a:r>
              <a:rPr b="1" dirty="0" sz="4800" lang="bn-BD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প্রযুক্তির </a:t>
            </a:r>
            <a:r>
              <a:rPr b="1" dirty="0" sz="4800" lang="bn-BD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মৌলিক </a:t>
            </a:r>
            <a:r>
              <a:rPr b="1" dirty="0" sz="4800" lang="bn-BD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উপাদান </a:t>
            </a:r>
            <a:r>
              <a:rPr b="1" dirty="0" sz="4800" lang="bn-BD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b="1" dirty="0" sz="4800" lang="en-US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800" lang="bn-BD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b="1" dirty="0" sz="4800" lang="bn-BD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b="1" sz="4800" lang="b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endParaRPr b="1" dirty="0" sz="4800" lang="bn-BD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0" marL="0">
              <a:buNone/>
            </a:pPr>
            <a:r>
              <a:rPr b="1" dirty="0" sz="4800" lang="en-US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</a:t>
            </a:r>
            <a:r>
              <a:rPr b="1" dirty="0" sz="4800" lang="bn-BD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b="1" dirty="0" sz="4800" lang="bn-BD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কতিপয় </a:t>
            </a:r>
            <a:r>
              <a:rPr b="1" dirty="0" sz="4800" lang="en-US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ICT</a:t>
            </a:r>
            <a:r>
              <a:rPr b="1" dirty="0" sz="4800" lang="bn-BD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বিষয়ের ব্যাখ্যা করতে পারবে।  </a:t>
            </a:r>
            <a:endParaRPr b="1" dirty="0" sz="4800" lang="bn-BD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0" marL="0">
              <a:buNone/>
            </a:pPr>
            <a:endParaRPr b="1" dirty="0" sz="4800" lang="en-US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0" marL="0">
              <a:buNone/>
            </a:pPr>
            <a:endParaRPr b="1" dirty="0" sz="4800" lang="bn-BD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C6963D7-8426-452D-887B-AC06AD496319}" type="datetime1">
              <a:rPr lang="en-US" smtClean="0"/>
              <a:t>7/21/2020</a:t>
            </a:fld>
            <a:endParaRPr lang="en-US"/>
          </a:p>
        </p:txBody>
      </p:sp>
      <p:sp>
        <p:nvSpPr>
          <p:cNvPr id="10486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6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3</a:t>
            </a:fld>
            <a:endParaRPr lang="en-US"/>
          </a:p>
        </p:txBody>
      </p:sp>
      <p:sp>
        <p:nvSpPr>
          <p:cNvPr id="1048612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r>
              <a:rPr dirty="0" sz="4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dirty="0" sz="4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dirty="0" sz="4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dirty="0" sz="4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dirty="0" sz="4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……… </a:t>
            </a:r>
            <a:endParaRPr dirty="0" sz="48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1048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48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10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752600" y="987425"/>
            <a:ext cx="6096000" cy="4270375"/>
          </a:xfrm>
          <a:prstGeom prst="rect"/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</p:pic>
      <p:sp>
        <p:nvSpPr>
          <p:cNvPr id="10486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A7B089C-27DA-46EB-A49C-8DC2C4290436}" type="datetime1">
              <a:rPr lang="en-US" smtClean="0"/>
              <a:t>7/21/2020</a:t>
            </a:fld>
            <a:endParaRPr lang="en-US"/>
          </a:p>
        </p:txBody>
      </p:sp>
      <p:sp>
        <p:nvSpPr>
          <p:cNvPr id="10486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6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0"/>
                                        <p:tgtEl>
                                          <p:spTgt spid="209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Content Placeholder 4"/>
          <p:cNvPicPr>
            <a:picLocks noChangeAspect="1" noGrp="1"/>
          </p:cNvPicPr>
          <p:nvPr>
            <p:ph sz="half"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57200" y="1295400"/>
            <a:ext cx="4114800" cy="3886200"/>
          </a:xfrm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097160" name="Content Placeholder 7"/>
          <p:cNvPicPr>
            <a:picLocks noChangeAspect="1" noGrp="1"/>
          </p:cNvPicPr>
          <p:nvPr>
            <p:ph sz="half" idx="2"/>
          </p:nvPr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4876800" y="1295400"/>
            <a:ext cx="3810000" cy="3886200"/>
          </a:xfrm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</p:pic>
      <p:sp>
        <p:nvSpPr>
          <p:cNvPr id="104862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DB90376-0787-4460-B7F8-C88C09F2E6D3}" type="datetime1">
              <a:rPr lang="en-US" smtClean="0"/>
              <a:t>7/21/2020</a:t>
            </a:fld>
            <a:endParaRPr lang="en-US"/>
          </a:p>
        </p:txBody>
      </p:sp>
      <p:sp>
        <p:nvSpPr>
          <p:cNvPr id="104862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6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6"/>
                                        <p:tgtEl>
                                          <p:spTgt spid="209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685800" y="1112838"/>
            <a:ext cx="6477000" cy="1096962"/>
          </a:xfrm>
          <a:noFill/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p>
            <a:r>
              <a:rPr b="1" dirty="0" sz="60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r>
              <a:rPr b="1" dirty="0" sz="6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…… </a:t>
            </a:r>
            <a:endParaRPr dirty="0" sz="60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0" name="TextBox 3"/>
          <p:cNvSpPr txBox="1"/>
          <p:nvPr/>
        </p:nvSpPr>
        <p:spPr>
          <a:xfrm>
            <a:off x="533400" y="1828800"/>
            <a:ext cx="8229600" cy="18948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BD" smtClean="0">
                <a:solidFill>
                  <a:srgbClr val="FF0000"/>
                </a:solidFill>
                <a:sym typeface="Wingdings 2"/>
              </a:rPr>
              <a:t> </a:t>
            </a:r>
          </a:p>
          <a:p>
            <a:endParaRPr dirty="0" sz="3200" lang="bn-BD">
              <a:solidFill>
                <a:srgbClr val="FF0000"/>
              </a:solidFill>
              <a:sym typeface="Wingdings 2"/>
            </a:endParaRPr>
          </a:p>
          <a:p>
            <a:endParaRPr dirty="0" sz="2800" lang="bn-BD" smtClean="0">
              <a:sym typeface="Wingdings 2"/>
            </a:endParaRPr>
          </a:p>
          <a:p>
            <a:endParaRPr dirty="0" sz="2800" lang="en-US"/>
          </a:p>
        </p:txBody>
      </p:sp>
      <p:sp>
        <p:nvSpPr>
          <p:cNvPr id="1048631" name="Rectangle 5"/>
          <p:cNvSpPr/>
          <p:nvPr/>
        </p:nvSpPr>
        <p:spPr>
          <a:xfrm>
            <a:off x="533400" y="2328208"/>
            <a:ext cx="8229600" cy="2796540"/>
          </a:xfrm>
          <a:prstGeom prst="rect"/>
          <a:noFill/>
          <a:ln>
            <a:noFill/>
          </a:ln>
          <a:effectLst/>
          <a:scene3d>
            <a:camera prst="orthographicFront">
              <a:rot lat="0" lon="0" rev="0"/>
            </a:camera>
            <a:lightRig dir="t" rig="contrasting">
              <a:rot lat="0" lon="0" rev="1500000"/>
            </a:lightRig>
          </a:scene3d>
          <a:sp3d prstMaterial="metal">
            <a:bevelT w="88900" h="88900"/>
          </a:sp3d>
        </p:spPr>
        <p:txBody>
          <a:bodyPr bIns="45720" lIns="91440" rIns="91440" tIns="45720" wrap="square">
            <a:spAutoFit/>
          </a:bodyPr>
          <a:p>
            <a:pPr algn="ctr"/>
            <a:r>
              <a:rPr b="1" dirty="0" sz="6000" lang="bn-BD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 ও</a:t>
            </a:r>
            <a:r>
              <a:rPr b="1" dirty="0" sz="6000" lang="en-US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6000" lang="bn-BD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 প্রযুক্তি</a:t>
            </a:r>
            <a:r>
              <a:rPr b="1" dirty="0" sz="6000" lang="en-US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6000" lang="en-US" spc="5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b="1" dirty="0" sz="6000" lang="en-US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6000" lang="en-US" spc="5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b="1" dirty="0" sz="6000" lang="en-US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6000" lang="en-US" spc="5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b="1" dirty="0" sz="6000" lang="en-US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b="1" dirty="0" sz="6000" lang="en-US" spc="5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উপকরন</a:t>
            </a:r>
            <a:r>
              <a:rPr b="1" dirty="0" sz="6000" lang="bn-IN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b="1" dirty="0" sz="6000" lang="en-US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b="1" cap="none" dirty="0" sz="6000" lang="en-US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9C03191-1667-4884-860D-625E32FA6942}" type="datetime1">
              <a:rPr lang="en-US" smtClean="0"/>
              <a:t>7/21/2020</a:t>
            </a:fld>
            <a:endParaRPr lang="en-US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63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6"/>
                                        <p:tgtEl>
                                          <p:spTgt spid="104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9" grpId="0"/>
      <p:bldP spid="10486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blipFill>
            <a:blip xmlns:r="http://schemas.openxmlformats.org/officeDocument/2006/relationships" r:embed="rId1"/>
            <a:tile algn="tl" flip="none" sx="100000" sy="100000" tx="0" ty="0"/>
          </a:blip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p>
            <a:r>
              <a:rPr dirty="0" sz="4800" lang="bn-BD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/>
            </a:r>
            <a:br>
              <a:rPr dirty="0" sz="4800" lang="bn-BD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</a:br>
            <a:r>
              <a:rPr b="1" dirty="0" sz="4000" lang="bn-BD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তথ্য </a:t>
            </a:r>
            <a:r>
              <a:rPr b="1" dirty="0" sz="4000" lang="bn-BD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ও যোগাযোগ প্রযুক্তির মৌলিক উপাদান</a:t>
            </a:r>
            <a:br>
              <a:rPr b="1" dirty="0" sz="4000" lang="bn-BD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</a:br>
            <a:endParaRPr b="1" dirty="0" sz="4800" lang="en-US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477672" y="1600200"/>
            <a:ext cx="8229600" cy="4525963"/>
          </a:xfrm>
          <a:blipFill>
            <a:blip xmlns:r="http://schemas.openxmlformats.org/officeDocument/2006/relationships" r:embed="rId2"/>
            <a:tile algn="tl" flip="none" sx="100000" sy="100000" tx="0" ty="0"/>
          </a:blip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p>
            <a:pPr indent="0" marL="0">
              <a:buNone/>
            </a:pPr>
            <a:r>
              <a:rPr dirty="0" sz="32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তথ্য </a:t>
            </a:r>
            <a:r>
              <a:rPr dirty="0" sz="32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ও যোগাযোগ প্রযুক্তির মৌলিক </a:t>
            </a:r>
            <a:r>
              <a:rPr dirty="0" sz="32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উপাদান ৫টি। যথা-</a:t>
            </a:r>
            <a:endParaRPr dirty="0" sz="3200" lang="bn-BD">
              <a:latin typeface="NikoshBAN" panose="02000000000000000000" pitchFamily="2" charset="0"/>
              <a:cs typeface="NikoshBAN" panose="02000000000000000000" pitchFamily="2" charset="0"/>
              <a:sym typeface="Wingdings 2"/>
            </a:endParaRPr>
          </a:p>
          <a:p>
            <a:pPr indent="0" marL="0">
              <a:buNone/>
            </a:pPr>
            <a:endParaRPr dirty="0" sz="3200" lang="bn-BD" smtClean="0">
              <a:latin typeface="NikoshBAN" panose="02000000000000000000" pitchFamily="2" charset="0"/>
              <a:cs typeface="NikoshBAN" panose="02000000000000000000" pitchFamily="2" charset="0"/>
              <a:sym typeface="Wingdings 2"/>
            </a:endParaRPr>
          </a:p>
          <a:p>
            <a:pPr indent="0" marL="0">
              <a:buNone/>
            </a:pPr>
            <a:r>
              <a:rPr dirty="0" sz="32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১। 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Source </a:t>
            </a:r>
            <a:r>
              <a:rPr dirty="0" sz="40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বা উৎস</a:t>
            </a:r>
          </a:p>
          <a:p>
            <a:pPr indent="0" marL="0">
              <a:buNone/>
            </a:pPr>
            <a:r>
              <a:rPr dirty="0" sz="32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২। 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Transmitter </a:t>
            </a:r>
            <a:r>
              <a:rPr dirty="0" sz="32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 </a:t>
            </a:r>
            <a:r>
              <a:rPr dirty="0" sz="40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বা প্রেরক</a:t>
            </a:r>
          </a:p>
          <a:p>
            <a:pPr indent="0" marL="0">
              <a:buNone/>
            </a:pPr>
            <a:r>
              <a:rPr dirty="0" sz="32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৩। 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Medium </a:t>
            </a:r>
            <a:r>
              <a:rPr dirty="0" sz="40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বা মাধ্যম</a:t>
            </a:r>
          </a:p>
          <a:p>
            <a:pPr indent="0" marL="0">
              <a:buNone/>
            </a:pPr>
            <a:r>
              <a:rPr dirty="0" sz="32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৪। 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Receiver </a:t>
            </a:r>
            <a:r>
              <a:rPr dirty="0" sz="40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বা গ্রাহক</a:t>
            </a:r>
          </a:p>
          <a:p>
            <a:pPr indent="0" marL="0">
              <a:buNone/>
            </a:pPr>
            <a:r>
              <a:rPr dirty="0" sz="32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৫। </a:t>
            </a:r>
            <a:r>
              <a:rPr dirty="0" sz="3200" lang="en-US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Destination </a:t>
            </a:r>
            <a:r>
              <a:rPr dirty="0" sz="40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বা গন্তব্য </a:t>
            </a:r>
            <a:endParaRPr dirty="0" sz="3200" lang="bn-BD">
              <a:latin typeface="NikoshBAN" panose="02000000000000000000" pitchFamily="2" charset="0"/>
              <a:cs typeface="NikoshBAN" panose="02000000000000000000" pitchFamily="2" charset="0"/>
              <a:sym typeface="Wingdings 2"/>
            </a:endParaRPr>
          </a:p>
          <a:p>
            <a:pPr indent="0" marL="0">
              <a:buNone/>
            </a:pPr>
            <a:endParaRPr dirty="0" sz="48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61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3" cstate="print"/>
          <a:stretch>
            <a:fillRect/>
          </a:stretch>
        </p:blipFill>
        <p:spPr>
          <a:xfrm>
            <a:off x="5486400" y="3706837"/>
            <a:ext cx="1295400" cy="1169963"/>
          </a:xfrm>
          <a:prstGeom prst="rect"/>
        </p:spPr>
      </p:pic>
      <p:pic>
        <p:nvPicPr>
          <p:cNvPr id="2097162" name="Picture 5"/>
          <p:cNvPicPr>
            <a:picLocks noChangeAspect="1"/>
          </p:cNvPicPr>
          <p:nvPr/>
        </p:nvPicPr>
        <p:blipFill>
          <a:blip xmlns:r="http://schemas.openxmlformats.org/officeDocument/2006/relationships" r:embed="rId4" cstate="print"/>
          <a:stretch>
            <a:fillRect/>
          </a:stretch>
        </p:blipFill>
        <p:spPr>
          <a:xfrm>
            <a:off x="5436479" y="2133600"/>
            <a:ext cx="1040521" cy="1144185"/>
          </a:xfrm>
          <a:prstGeom prst="rect"/>
        </p:spPr>
      </p:pic>
      <p:pic>
        <p:nvPicPr>
          <p:cNvPr id="2097163" name="Picture 2" descr="C:\Users\Doel-1612i3\Desktop\New folder\satellite.gif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5" cstate="print"/>
          <a:srcRect/>
          <a:stretch>
            <a:fillRect/>
          </a:stretch>
        </p:blipFill>
        <p:spPr bwMode="auto">
          <a:xfrm>
            <a:off x="6858000" y="2133600"/>
            <a:ext cx="1329813" cy="1144185"/>
          </a:xfrm>
          <a:prstGeom prst="rect"/>
          <a:noFill/>
        </p:spPr>
      </p:pic>
      <p:pic>
        <p:nvPicPr>
          <p:cNvPr id="2097164" name="Content Placeholder 3"/>
          <p:cNvPicPr>
            <a:picLocks noChangeAspect="1"/>
          </p:cNvPicPr>
          <p:nvPr/>
        </p:nvPicPr>
        <p:blipFill>
          <a:blip xmlns:r="http://schemas.openxmlformats.org/officeDocument/2006/relationships" r:embed="rId6" cstate="print"/>
          <a:stretch>
            <a:fillRect/>
          </a:stretch>
        </p:blipFill>
        <p:spPr>
          <a:xfrm>
            <a:off x="6858000" y="3384762"/>
            <a:ext cx="1828800" cy="1339638"/>
          </a:xfrm>
          <a:prstGeom prst="rect"/>
        </p:spPr>
      </p:pic>
      <p:pic>
        <p:nvPicPr>
          <p:cNvPr id="2097165" name="Picture 2" descr="C:\Users\Doel-1612i3\Desktop\New folder\computer-servers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7"/>
          <a:srcRect/>
          <a:stretch>
            <a:fillRect/>
          </a:stretch>
        </p:blipFill>
        <p:spPr bwMode="auto">
          <a:xfrm>
            <a:off x="6858000" y="4800600"/>
            <a:ext cx="1788160" cy="1219200"/>
          </a:xfrm>
          <a:prstGeom prst="rect"/>
          <a:noFill/>
        </p:spPr>
      </p:pic>
      <p:sp>
        <p:nvSpPr>
          <p:cNvPr id="104863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1DAFA0F-B3B1-4A1E-847E-6B7303D419C4}" type="datetime1">
              <a:rPr lang="en-US" smtClean="0"/>
              <a:t>7/21/2020</a:t>
            </a:fld>
            <a:endParaRPr lang="en-US"/>
          </a:p>
        </p:txBody>
      </p:sp>
      <p:sp>
        <p:nvSpPr>
          <p:cNvPr id="104863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63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3"/>
                                        <p:tgtEl>
                                          <p:spTgt spid="10486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4863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63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0"/>
                                        <p:tgtEl>
                                          <p:spTgt spid="1048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048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1048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048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048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048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48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048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048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048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048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048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048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5" grpId="0" animBg="1"/>
      <p:bldP spid="104863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xfrm>
            <a:off x="1828800" y="191183"/>
            <a:ext cx="5029200" cy="1104217"/>
          </a:xfrm>
          <a:blipFill>
            <a:blip xmlns:r="http://schemas.openxmlformats.org/officeDocument/2006/relationships" r:embed="rId1"/>
            <a:tile algn="tl" flip="none" sx="100000" sy="100000" tx="0" ty="0"/>
          </a:blip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p>
            <a:r>
              <a:rPr dirty="0" sz="6600" lang="en-US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Source </a:t>
            </a:r>
            <a:r>
              <a:rPr dirty="0" sz="54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বা </a:t>
            </a:r>
            <a:r>
              <a:rPr dirty="0" sz="54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উৎস</a:t>
            </a:r>
            <a:endParaRPr dirty="0" sz="66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41" name="Content Placeholder 2"/>
          <p:cNvSpPr>
            <a:spLocks noGrp="1"/>
          </p:cNvSpPr>
          <p:nvPr>
            <p:ph idx="1"/>
          </p:nvPr>
        </p:nvSpPr>
        <p:spPr>
          <a:blipFill>
            <a:blip xmlns:r="http://schemas.openxmlformats.org/officeDocument/2006/relationships" r:embed="rId2"/>
            <a:tile algn="tl" flip="none" sx="100000" sy="100000" tx="0" ty="0"/>
          </a:blip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p>
            <a:pPr indent="0" marL="0">
              <a:buNone/>
            </a:pPr>
            <a:r>
              <a:rPr dirty="0" sz="36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যে ডিভাইস হতে ডেটা পাঠানো হয় তাকে </a:t>
            </a:r>
            <a:r>
              <a:rPr dirty="0" sz="3600" lang="en-US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Source </a:t>
            </a:r>
            <a:r>
              <a:rPr dirty="0" sz="36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বা </a:t>
            </a:r>
            <a:r>
              <a:rPr dirty="0" sz="36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উৎস বলে। যেমন : 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Computer</a:t>
            </a:r>
            <a:r>
              <a:rPr dirty="0" sz="36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/>
            </a:r>
            <a:br>
              <a:rPr dirty="0" sz="36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</a:br>
            <a:endParaRPr dirty="0" sz="3600" lang="bn-BD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0" marL="0">
              <a:buNone/>
            </a:pPr>
            <a:endParaRPr dirty="0" sz="4000" lang="bn-BD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0" marL="0">
              <a:buNone/>
            </a:pPr>
            <a:endParaRPr dirty="0" sz="4000" lang="bn-BD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0" marL="0">
              <a:buNone/>
            </a:pPr>
            <a:endParaRPr dirty="0" sz="40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42" name="TextBox 4"/>
          <p:cNvSpPr txBox="1"/>
          <p:nvPr/>
        </p:nvSpPr>
        <p:spPr>
          <a:xfrm>
            <a:off x="457200" y="4572000"/>
            <a:ext cx="2735580" cy="396240"/>
          </a:xfrm>
          <a:prstGeom prst="rect"/>
          <a:noFill/>
        </p:spPr>
        <p:txBody>
          <a:bodyPr rtlCol="0" wrap="none">
            <a:spAutoFit/>
          </a:bodyPr>
          <a:p>
            <a:r>
              <a:rPr dirty="0" sz="2000" lang="bn-BD" smtClean="0"/>
              <a:t>চিত্র : Lap</a:t>
            </a:r>
            <a:r>
              <a:rPr dirty="0" sz="2000" lang="en-US" smtClean="0"/>
              <a:t>top Computer</a:t>
            </a:r>
            <a:endParaRPr dirty="0" sz="2000" lang="en-US"/>
          </a:p>
        </p:txBody>
      </p:sp>
      <p:pic>
        <p:nvPicPr>
          <p:cNvPr id="2097166" name="Picture 6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 rot="21093670">
            <a:off x="3657600" y="2923330"/>
            <a:ext cx="4773549" cy="3276600"/>
          </a:xfrm>
          <a:prstGeom prst="rect"/>
        </p:spPr>
      </p:pic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E0A3670-757E-43DE-8EFA-13E9152E092E}" type="datetime1">
              <a:rPr lang="en-US" smtClean="0"/>
              <a:t>7/21/2020</a:t>
            </a:fld>
            <a:endParaRPr lang="en-US"/>
          </a:p>
        </p:txBody>
      </p:sp>
      <p:sp>
        <p:nvSpPr>
          <p:cNvPr id="10486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64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048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48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6"/>
                                        <p:tgtEl>
                                          <p:spTgt spid="1048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2097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2097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2097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24"/>
                                        <p:tgtEl>
                                          <p:spTgt spid="209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0" grpId="0" animBg="1"/>
      <p:bldP spid="10486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1264534"/>
          </a:xfrm>
          <a:blipFill>
            <a:blip xmlns:r="http://schemas.openxmlformats.org/officeDocument/2006/relationships" r:embed="rId1"/>
            <a:tile algn="tl" flip="none" sx="100000" sy="100000" tx="0" ty="0"/>
          </a:blipFill>
          <a:ln>
            <a:noFill/>
          </a:ln>
          <a:effectLst>
            <a:outerShdw algn="ctr" blurRad="107950" dir="5400000" dist="127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p>
            <a:r>
              <a:rPr b="1" dirty="0" sz="6000" lang="en-US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Transmitter</a:t>
            </a:r>
            <a:r>
              <a:rPr b="1" dirty="0" sz="60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 </a:t>
            </a:r>
            <a:r>
              <a:rPr b="1" dirty="0" sz="48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বা </a:t>
            </a:r>
            <a:r>
              <a:rPr b="1" dirty="0" sz="48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প্রেরক</a:t>
            </a:r>
            <a:endParaRPr b="1" dirty="0" sz="60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38400"/>
          </a:xfrm>
          <a:blipFill>
            <a:blip xmlns:r="http://schemas.openxmlformats.org/officeDocument/2006/relationships" r:embed="rId2"/>
            <a:tile algn="tl" flip="none" sx="100000" sy="100000" tx="0" ty="0"/>
          </a:blip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p>
            <a:pPr indent="0" marL="0">
              <a:buNone/>
            </a:pPr>
            <a:r>
              <a:rPr dirty="0" sz="4000" lang="bn-BD"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dirty="0" sz="40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 </a:t>
            </a:r>
            <a:r>
              <a:rPr dirty="0" sz="40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উৎস হতে ডেটা নিয়ে কমিউনিকেশন মাধ্যমে পাঠায় তাকে </a:t>
            </a:r>
            <a:r>
              <a:rPr dirty="0" sz="4000" lang="en-US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Transmitter </a:t>
            </a:r>
            <a:r>
              <a:rPr dirty="0" sz="4000" lang="bn-BD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 বা প্রেরক </a:t>
            </a:r>
            <a:r>
              <a:rPr dirty="0" sz="4000" lang="bn-BD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বলে। উদাহরণ : </a:t>
            </a:r>
            <a:r>
              <a:rPr dirty="0" sz="4000" lang="en-US" smtClean="0"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Modem</a:t>
            </a:r>
            <a:endParaRPr dirty="0" sz="4000" lang="bn-BD" smtClean="0">
              <a:latin typeface="NikoshBAN" panose="02000000000000000000" pitchFamily="2" charset="0"/>
              <a:cs typeface="NikoshBAN" panose="02000000000000000000" pitchFamily="2" charset="0"/>
              <a:sym typeface="Wingdings 2"/>
            </a:endParaRPr>
          </a:p>
          <a:p>
            <a:pPr indent="0" marL="0">
              <a:buNone/>
            </a:pPr>
            <a:endParaRPr dirty="0" sz="40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67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2343309" y="3992880"/>
            <a:ext cx="4991100" cy="2788920"/>
          </a:xfrm>
          <a:prstGeom prst="rect"/>
        </p:spPr>
      </p:pic>
      <p:sp>
        <p:nvSpPr>
          <p:cNvPr id="1048648" name="TextBox 4"/>
          <p:cNvSpPr txBox="1"/>
          <p:nvPr/>
        </p:nvSpPr>
        <p:spPr>
          <a:xfrm rot="16200000">
            <a:off x="6012063" y="4648989"/>
            <a:ext cx="3361818" cy="769441"/>
          </a:xfrm>
          <a:prstGeom prst="rect"/>
          <a:noFill/>
        </p:spPr>
        <p:txBody>
          <a:bodyPr rtlCol="0" wrap="none">
            <a:spAutoFit/>
          </a:bodyPr>
          <a:p>
            <a:r>
              <a:rPr dirty="0" sz="4400" lang="bn-BD" smtClean="0">
                <a:solidFill>
                  <a:srgbClr val="9900CC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চিত্র : </a:t>
            </a:r>
            <a:r>
              <a:rPr dirty="0" sz="4400" lang="en-US" smtClean="0">
                <a:solidFill>
                  <a:srgbClr val="9900CC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/>
              </a:rPr>
              <a:t>Modem</a:t>
            </a:r>
            <a:endParaRPr dirty="0" sz="4400" lang="en-US">
              <a:solidFill>
                <a:srgbClr val="99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49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590E22-3BB4-4AF8-807A-7268DC2898D5}" type="datetime1">
              <a:rPr lang="en-US" smtClean="0"/>
              <a:t>7/21/2020</a:t>
            </a:fld>
            <a:endParaRPr lang="en-US"/>
          </a:p>
        </p:txBody>
      </p:sp>
      <p:sp>
        <p:nvSpPr>
          <p:cNvPr id="104865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smtClean="0"/>
              <a:t>Md.Sohrab Hossain.</a:t>
            </a:r>
            <a:endParaRPr lang="en-US"/>
          </a:p>
        </p:txBody>
      </p:sp>
      <p:sp>
        <p:nvSpPr>
          <p:cNvPr id="104865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28CDE56-A883-434A-B3B2-7422AB84DAB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000">
        <p14:shred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0"/>
                                        <p:tgtEl>
                                          <p:spTgt spid="104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5"/>
                                        <p:tgtEl>
                                          <p:spTgt spid="1048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48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1048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2"/>
                                        <p:tgtEl>
                                          <p:spTgt spid="2097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9"/>
                                        <p:tgtEl>
                                          <p:spTgt spid="10486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6" grpId="0" animBg="1"/>
      <p:bldP spid="1048648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সবাইকে ফুলেল সুভেচ্ছা</dc:title>
  <dc:creator>Doel-1612i3</dc:creator>
  <cp:lastModifiedBy>Sohrab Hossain</cp:lastModifiedBy>
  <dcterms:created xsi:type="dcterms:W3CDTF">২০১৩-০১-০৯T১৭:২৩:৪০Z</dcterms:created>
  <dcterms:modified xsi:type="dcterms:W3CDTF">২০২০-০৭-২১T০৯:৪৬:২০Z</dcterms:modified>
</cp:coreProperties>
</file>