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6" r:id="rId5"/>
    <p:sldId id="258" r:id="rId6"/>
    <p:sldId id="267" r:id="rId7"/>
    <p:sldId id="259" r:id="rId8"/>
    <p:sldId id="260" r:id="rId9"/>
    <p:sldId id="262" r:id="rId10"/>
    <p:sldId id="263" r:id="rId11"/>
    <p:sldId id="264" r:id="rId12"/>
    <p:sldId id="271" r:id="rId13"/>
    <p:sldId id="270"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5" autoAdjust="0"/>
    <p:restoredTop sz="94660"/>
  </p:normalViewPr>
  <p:slideViewPr>
    <p:cSldViewPr>
      <p:cViewPr>
        <p:scale>
          <a:sx n="57" d="100"/>
          <a:sy n="57" d="100"/>
        </p:scale>
        <p:origin x="-1176"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8686800" cy="1066799"/>
          </a:xfrm>
          <a:solidFill>
            <a:schemeClr val="accent5">
              <a:lumMod val="20000"/>
              <a:lumOff val="80000"/>
            </a:schemeClr>
          </a:solidFill>
          <a:ln w="19050">
            <a:solidFill>
              <a:schemeClr val="accent5">
                <a:lumMod val="20000"/>
                <a:lumOff val="80000"/>
              </a:schemeClr>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WELCOME TO MY CLASS</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381000" y="1524000"/>
            <a:ext cx="8305800" cy="5029200"/>
          </a:xfrm>
        </p:spPr>
        <p:txBody>
          <a:bodyPr/>
          <a:lstStyle/>
          <a:p>
            <a:endParaRPr lang="en-US" dirty="0"/>
          </a:p>
        </p:txBody>
      </p:sp>
      <p:pic>
        <p:nvPicPr>
          <p:cNvPr id="7" name="Picture 6" descr="download (1).jpg"/>
          <p:cNvPicPr>
            <a:picLocks noChangeAspect="1"/>
          </p:cNvPicPr>
          <p:nvPr/>
        </p:nvPicPr>
        <p:blipFill>
          <a:blip r:embed="rId2"/>
          <a:stretch>
            <a:fillRect/>
          </a:stretch>
        </p:blipFill>
        <p:spPr>
          <a:xfrm>
            <a:off x="381000" y="1524000"/>
            <a:ext cx="8305800" cy="5029200"/>
          </a:xfrm>
          <a:prstGeom prst="rect">
            <a:avLst/>
          </a:prstGeom>
          <a:effectLst>
            <a:glow rad="139700">
              <a:schemeClr val="accent2">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792162"/>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EXCLAMATION MARK ( ! )</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257800"/>
          </a:xfrm>
          <a:solidFill>
            <a:schemeClr val="accent5">
              <a:lumMod val="20000"/>
              <a:lumOff val="80000"/>
            </a:schemeClr>
          </a:solidFill>
          <a:ln w="19050">
            <a:solidFill>
              <a:schemeClr val="tx1"/>
            </a:solidFill>
          </a:ln>
        </p:spPr>
        <p:txBody>
          <a:bodyPr/>
          <a:lstStyle/>
          <a:p>
            <a:pPr lvl="0"/>
            <a:endParaRPr lang="en-US"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a:p>
            <a:pPr lvl="0">
              <a:buNone/>
            </a:pPr>
            <a:endParaRPr lang="en-US" sz="2800" dirty="0" smtClean="0">
              <a:latin typeface="Times New Roman" pitchFamily="18" charset="0"/>
              <a:cs typeface="Times New Roman" pitchFamily="18" charset="0"/>
            </a:endParaRPr>
          </a:p>
          <a:p>
            <a:pPr lvl="0">
              <a:buNone/>
            </a:pPr>
            <a:r>
              <a:rPr lang="en-US" sz="2800" dirty="0" smtClean="0">
                <a:latin typeface="Times New Roman" pitchFamily="18" charset="0"/>
                <a:cs typeface="Times New Roman" pitchFamily="18" charset="0"/>
              </a:rPr>
              <a:t>We </a:t>
            </a:r>
            <a:r>
              <a:rPr lang="en-US" sz="2800" dirty="0" smtClean="0">
                <a:latin typeface="Times New Roman" pitchFamily="18" charset="0"/>
                <a:cs typeface="Times New Roman" pitchFamily="18" charset="0"/>
              </a:rPr>
              <a:t>use exclamation marks.....</a:t>
            </a:r>
          </a:p>
          <a:p>
            <a:pPr lvl="0">
              <a:buFont typeface="Wingdings" pitchFamily="2" charset="2"/>
              <a:buChar char="Ø"/>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To </a:t>
            </a:r>
            <a:r>
              <a:rPr lang="en-US" sz="2800" dirty="0" smtClean="0">
                <a:latin typeface="Times New Roman" pitchFamily="18" charset="0"/>
                <a:cs typeface="Times New Roman" pitchFamily="18" charset="0"/>
              </a:rPr>
              <a:t>show strong feelings. That’s great! Thank you so much! </a:t>
            </a:r>
          </a:p>
          <a:p>
            <a:pPr>
              <a:buFont typeface="Wingdings" pitchFamily="2" charset="2"/>
              <a:buChar char="Ø"/>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To </a:t>
            </a:r>
            <a:r>
              <a:rPr lang="en-US" sz="2800" dirty="0" smtClean="0">
                <a:latin typeface="Times New Roman" pitchFamily="18" charset="0"/>
                <a:cs typeface="Times New Roman" pitchFamily="18" charset="0"/>
              </a:rPr>
              <a:t>show surprise. Such as Wow! Oh!</a:t>
            </a:r>
          </a:p>
          <a:p>
            <a:pPr>
              <a:buFont typeface="Wingdings" pitchFamily="2" charset="2"/>
              <a:buChar char="Ø"/>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After </a:t>
            </a:r>
            <a:r>
              <a:rPr lang="en-US" sz="2800" dirty="0" smtClean="0">
                <a:latin typeface="Times New Roman" pitchFamily="18" charset="0"/>
                <a:cs typeface="Times New Roman" pitchFamily="18" charset="0"/>
              </a:rPr>
              <a:t>strong commands. Stop that! Don’t touch that!</a:t>
            </a:r>
          </a:p>
          <a:p>
            <a:endParaRPr lang="en-US" dirty="0"/>
          </a:p>
        </p:txBody>
      </p:sp>
      <p:pic>
        <p:nvPicPr>
          <p:cNvPr id="4" name="Picture 3" descr="exclamation-001.jpg"/>
          <p:cNvPicPr>
            <a:picLocks noChangeAspect="1"/>
          </p:cNvPicPr>
          <p:nvPr/>
        </p:nvPicPr>
        <p:blipFill>
          <a:blip r:embed="rId2"/>
          <a:stretch>
            <a:fillRect/>
          </a:stretch>
        </p:blipFill>
        <p:spPr>
          <a:xfrm>
            <a:off x="6629400" y="1371600"/>
            <a:ext cx="1809750" cy="149733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62000"/>
          </a:xfrm>
          <a:solidFill>
            <a:schemeClr val="accent5">
              <a:lumMod val="20000"/>
              <a:lumOff val="80000"/>
            </a:schemeClr>
          </a:solidFill>
          <a:ln w="19050">
            <a:solidFill>
              <a:schemeClr val="tx1"/>
            </a:solidFill>
          </a:ln>
        </p:spPr>
        <p:txBody>
          <a:bodyPr>
            <a:normAutofit fontScale="90000"/>
          </a:bodyPr>
          <a:lstStyle/>
          <a:p>
            <a:pPr lvl="0"/>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QUOTATION MARK ( “ ” ) </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10600" cy="5486400"/>
          </a:xfrm>
          <a:solidFill>
            <a:schemeClr val="accent5">
              <a:lumMod val="20000"/>
              <a:lumOff val="80000"/>
            </a:schemeClr>
          </a:solidFill>
          <a:ln w="19050">
            <a:solidFill>
              <a:schemeClr val="accent5">
                <a:lumMod val="20000"/>
                <a:lumOff val="80000"/>
              </a:schemeClr>
            </a:solidFill>
          </a:ln>
        </p:spPr>
        <p:txBody>
          <a:bodyPr>
            <a:normAutofit lnSpcReduction="10000"/>
          </a:bodyPr>
          <a:lstStyle/>
          <a:p>
            <a:pPr lvl="0">
              <a:buNone/>
            </a:pPr>
            <a:endParaRPr lang="en-US" sz="2800" dirty="0" smtClean="0">
              <a:latin typeface="Times New Roman" pitchFamily="18" charset="0"/>
              <a:cs typeface="Times New Roman" pitchFamily="18" charset="0"/>
            </a:endParaRPr>
          </a:p>
          <a:p>
            <a:pPr lvl="0">
              <a:buNone/>
            </a:pPr>
            <a:endParaRPr lang="en-US" sz="2800" dirty="0" smtClean="0">
              <a:latin typeface="Times New Roman" pitchFamily="18" charset="0"/>
              <a:cs typeface="Times New Roman" pitchFamily="18" charset="0"/>
            </a:endParaRPr>
          </a:p>
          <a:p>
            <a:pPr lvl="0">
              <a:buNone/>
            </a:pPr>
            <a:endParaRPr lang="en-US" sz="2800" dirty="0" smtClean="0">
              <a:latin typeface="Times New Roman" pitchFamily="18" charset="0"/>
              <a:cs typeface="Times New Roman" pitchFamily="18" charset="0"/>
            </a:endParaRPr>
          </a:p>
          <a:p>
            <a:pPr lvl="0">
              <a:buNone/>
            </a:pPr>
            <a:endParaRPr lang="en-US" sz="2800" dirty="0" smtClean="0">
              <a:latin typeface="Times New Roman" pitchFamily="18" charset="0"/>
              <a:cs typeface="Times New Roman" pitchFamily="18" charset="0"/>
            </a:endParaRPr>
          </a:p>
          <a:p>
            <a:pPr lvl="0">
              <a:buFont typeface="Wingdings" pitchFamily="2" charset="2"/>
              <a:buChar char="Ø"/>
            </a:pPr>
            <a:r>
              <a:rPr lang="en-US" sz="2800" dirty="0" smtClean="0">
                <a:latin typeface="Times New Roman" pitchFamily="18" charset="0"/>
                <a:cs typeface="Times New Roman" pitchFamily="18" charset="0"/>
              </a:rPr>
              <a:t>We </a:t>
            </a:r>
            <a:r>
              <a:rPr lang="en-US" sz="2800" dirty="0" smtClean="0">
                <a:latin typeface="Times New Roman" pitchFamily="18" charset="0"/>
                <a:cs typeface="Times New Roman" pitchFamily="18" charset="0"/>
              </a:rPr>
              <a:t>use quotation marks to show what someone said.</a:t>
            </a:r>
          </a:p>
          <a:p>
            <a:pPr lvl="0">
              <a:buFont typeface="Wingdings" pitchFamily="2" charset="2"/>
              <a:buChar char="Ø"/>
            </a:pPr>
            <a:r>
              <a:rPr lang="en-US" sz="2800" dirty="0" smtClean="0">
                <a:latin typeface="Times New Roman" pitchFamily="18" charset="0"/>
                <a:cs typeface="Times New Roman" pitchFamily="18" charset="0"/>
              </a:rPr>
              <a:t>We </a:t>
            </a:r>
            <a:r>
              <a:rPr lang="en-US" sz="2800" dirty="0" smtClean="0">
                <a:latin typeface="Times New Roman" pitchFamily="18" charset="0"/>
                <a:cs typeface="Times New Roman" pitchFamily="18" charset="0"/>
              </a:rPr>
              <a:t>put quotation marks at the beginning and the end of the person’s words.</a:t>
            </a:r>
          </a:p>
          <a:p>
            <a:pPr lvl="0">
              <a:buFont typeface="Wingdings" pitchFamily="2" charset="2"/>
              <a:buChar char="Ø"/>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Use a comma before or after quotation marks.</a:t>
            </a:r>
          </a:p>
          <a:p>
            <a:pPr lvl="0">
              <a:buFont typeface="Wingdings" pitchFamily="2" charset="2"/>
              <a:buChar char="Ø"/>
            </a:pPr>
            <a:r>
              <a:rPr lang="en-US" sz="2800" dirty="0" smtClean="0">
                <a:latin typeface="Times New Roman" pitchFamily="18" charset="0"/>
                <a:cs typeface="Times New Roman" pitchFamily="18" charset="0"/>
              </a:rPr>
              <a:t>Start </a:t>
            </a:r>
            <a:r>
              <a:rPr lang="en-US" sz="2800" dirty="0" smtClean="0">
                <a:latin typeface="Times New Roman" pitchFamily="18" charset="0"/>
                <a:cs typeface="Times New Roman" pitchFamily="18" charset="0"/>
              </a:rPr>
              <a:t>the first word inside the quotation marks with a capital letter.</a:t>
            </a:r>
          </a:p>
          <a:p>
            <a:pPr>
              <a:buNone/>
            </a:pPr>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hare said. “I am the fastest animal.” “I am </a:t>
            </a:r>
            <a:r>
              <a:rPr lang="en-US" sz="2800" dirty="0" smtClean="0">
                <a:latin typeface="Times New Roman" pitchFamily="18" charset="0"/>
                <a:cs typeface="Times New Roman" pitchFamily="18" charset="0"/>
              </a:rPr>
              <a:t>the slowest </a:t>
            </a:r>
            <a:r>
              <a:rPr lang="en-US" sz="2800" dirty="0" smtClean="0">
                <a:latin typeface="Times New Roman" pitchFamily="18" charset="0"/>
                <a:cs typeface="Times New Roman" pitchFamily="18" charset="0"/>
              </a:rPr>
              <a:t>animal,” said the tortoise. </a:t>
            </a:r>
          </a:p>
          <a:p>
            <a:endParaRPr lang="en-US" dirty="0"/>
          </a:p>
        </p:txBody>
      </p:sp>
      <p:pic>
        <p:nvPicPr>
          <p:cNvPr id="4" name="Picture 3" descr="5141271_orig.gif"/>
          <p:cNvPicPr>
            <a:picLocks noChangeAspect="1"/>
          </p:cNvPicPr>
          <p:nvPr/>
        </p:nvPicPr>
        <p:blipFill>
          <a:blip r:embed="rId2"/>
          <a:stretch>
            <a:fillRect/>
          </a:stretch>
        </p:blipFill>
        <p:spPr>
          <a:xfrm>
            <a:off x="533400" y="1219200"/>
            <a:ext cx="7696200" cy="1390650"/>
          </a:xfrm>
          <a:prstGeom prst="rect">
            <a:avLst/>
          </a:prstGeom>
          <a:ln w="19050">
            <a:solidFill>
              <a:schemeClr val="tx1"/>
            </a:solid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EVALUATION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610600" cy="4953000"/>
          </a:xfrm>
          <a:solidFill>
            <a:schemeClr val="accent5">
              <a:lumMod val="20000"/>
              <a:lumOff val="80000"/>
            </a:schemeClr>
          </a:solidFill>
          <a:ln w="19050">
            <a:solidFill>
              <a:schemeClr val="tx1"/>
            </a:solidFill>
          </a:ln>
        </p:spPr>
        <p:txBody>
          <a:bodyPr/>
          <a:lstStyle/>
          <a:p>
            <a:pPr marL="514350" indent="-514350">
              <a:buNone/>
            </a:pPr>
            <a:r>
              <a:rPr lang="en-US" dirty="0" smtClean="0">
                <a:latin typeface="Times New Roman" pitchFamily="18" charset="0"/>
                <a:cs typeface="Times New Roman" pitchFamily="18" charset="0"/>
              </a:rPr>
              <a:t>Answer the following question….</a:t>
            </a:r>
          </a:p>
          <a:p>
            <a:pPr marL="514350" indent="-514350">
              <a:buNone/>
            </a:pPr>
            <a:r>
              <a:rPr lang="en-US" dirty="0" smtClean="0">
                <a:latin typeface="Times New Roman" pitchFamily="18" charset="0"/>
                <a:cs typeface="Times New Roman" pitchFamily="18" charset="0"/>
              </a:rPr>
              <a:t>a) Where we use exclamation mark?</a:t>
            </a:r>
          </a:p>
          <a:p>
            <a:pPr marL="514350" indent="-514350">
              <a:buNone/>
            </a:pPr>
            <a:r>
              <a:rPr lang="en-US" dirty="0" smtClean="0">
                <a:latin typeface="Times New Roman" pitchFamily="18" charset="0"/>
                <a:cs typeface="Times New Roman" pitchFamily="18" charset="0"/>
              </a:rPr>
              <a:t>b) Where we use full stop? Write three examples. </a:t>
            </a:r>
          </a:p>
          <a:p>
            <a:pPr marL="514350" indent="-514350">
              <a:buNone/>
            </a:pPr>
            <a:r>
              <a:rPr lang="en-US" dirty="0" smtClean="0">
                <a:latin typeface="Times New Roman" pitchFamily="18" charset="0"/>
                <a:cs typeface="Times New Roman" pitchFamily="18" charset="0"/>
              </a:rPr>
              <a:t>c) Draw the following punctuation mark</a:t>
            </a:r>
          </a:p>
          <a:p>
            <a:pPr marL="514350" indent="-514350">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comma, full stop, question mark, exclamation mark, quotation mark,  </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HOME WORK</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solidFill>
            <a:schemeClr val="accent5">
              <a:lumMod val="20000"/>
              <a:lumOff val="80000"/>
            </a:schemeClr>
          </a:solidFill>
          <a:ln w="19050">
            <a:solidFill>
              <a:schemeClr val="tx1"/>
            </a:solidFill>
          </a:ln>
        </p:spPr>
        <p:txBody>
          <a:bodyPr>
            <a:normAutofit/>
          </a:bodyPr>
          <a:lstStyle/>
          <a:p>
            <a:pPr>
              <a:buFont typeface="Wingdings" pitchFamily="2" charset="2"/>
              <a:buChar char="Ø"/>
            </a:pPr>
            <a:r>
              <a:rPr lang="en-US" dirty="0" smtClean="0">
                <a:latin typeface="Times New Roman" pitchFamily="18" charset="0"/>
                <a:cs typeface="Times New Roman" pitchFamily="18" charset="0"/>
              </a:rPr>
              <a:t>  Put punctuation mark following the passage</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hare </a:t>
            </a:r>
            <a:r>
              <a:rPr lang="en-US" dirty="0" smtClean="0">
                <a:latin typeface="Times New Roman" pitchFamily="18" charset="0"/>
                <a:cs typeface="Times New Roman" pitchFamily="18" charset="0"/>
              </a:rPr>
              <a:t>said I </a:t>
            </a:r>
            <a:r>
              <a:rPr lang="en-US" dirty="0" smtClean="0">
                <a:latin typeface="Times New Roman" pitchFamily="18" charset="0"/>
                <a:cs typeface="Times New Roman" pitchFamily="18" charset="0"/>
              </a:rPr>
              <a:t>am the fastest </a:t>
            </a:r>
            <a:r>
              <a:rPr lang="en-US" dirty="0" smtClean="0">
                <a:latin typeface="Times New Roman" pitchFamily="18" charset="0"/>
                <a:cs typeface="Times New Roman" pitchFamily="18" charset="0"/>
              </a:rPr>
              <a:t>animal I </a:t>
            </a:r>
            <a:r>
              <a:rPr lang="en-US" dirty="0" smtClean="0">
                <a:latin typeface="Times New Roman" pitchFamily="18" charset="0"/>
                <a:cs typeface="Times New Roman" pitchFamily="18" charset="0"/>
              </a:rPr>
              <a:t>am the slowest </a:t>
            </a:r>
            <a:r>
              <a:rPr lang="en-US" dirty="0" smtClean="0">
                <a:latin typeface="Times New Roman" pitchFamily="18" charset="0"/>
                <a:cs typeface="Times New Roman" pitchFamily="18" charset="0"/>
              </a:rPr>
              <a:t>animal said </a:t>
            </a:r>
            <a:r>
              <a:rPr lang="en-US" dirty="0" smtClean="0">
                <a:latin typeface="Times New Roman" pitchFamily="18" charset="0"/>
                <a:cs typeface="Times New Roman" pitchFamily="18" charset="0"/>
              </a:rPr>
              <a:t>the tortoise.</a:t>
            </a:r>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THANKS TO ALL</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pic>
        <p:nvPicPr>
          <p:cNvPr id="4" name="Content Placeholder 3" descr="fad225214130494f40d2c8f22166aab4.gif"/>
          <p:cNvPicPr>
            <a:picLocks noGrp="1" noChangeAspect="1"/>
          </p:cNvPicPr>
          <p:nvPr>
            <p:ph idx="1"/>
          </p:nvPr>
        </p:nvPicPr>
        <p:blipFill>
          <a:blip r:embed="rId2"/>
          <a:stretch>
            <a:fillRect/>
          </a:stretch>
        </p:blipFill>
        <p:spPr>
          <a:xfrm>
            <a:off x="609600" y="1905000"/>
            <a:ext cx="8229599" cy="4525963"/>
          </a:xfrm>
          <a:solidFill>
            <a:schemeClr val="accent5">
              <a:lumMod val="20000"/>
              <a:lumOff val="80000"/>
            </a:schemeClr>
          </a:solidFill>
          <a:ln w="19050">
            <a:solidFill>
              <a:schemeClr val="tx1"/>
            </a:solidFill>
          </a:ln>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868362"/>
          </a:xfrm>
          <a:solidFill>
            <a:schemeClr val="accent5">
              <a:lumMod val="40000"/>
              <a:lumOff val="6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IDENTITY</a:t>
            </a:r>
            <a:endParaRPr lang="en-US" dirty="0">
              <a:latin typeface="Times New Roman" pitchFamily="18" charset="0"/>
              <a:cs typeface="Times New Roman" pitchFamily="18" charset="0"/>
            </a:endParaRPr>
          </a:p>
        </p:txBody>
      </p:sp>
      <p:pic>
        <p:nvPicPr>
          <p:cNvPr id="4" name="Content Placeholder 3" descr="Untitled-1 (1).jpg"/>
          <p:cNvPicPr>
            <a:picLocks noGrp="1" noChangeAspect="1"/>
          </p:cNvPicPr>
          <p:nvPr>
            <p:ph idx="1"/>
          </p:nvPr>
        </p:nvPicPr>
        <p:blipFill>
          <a:blip r:embed="rId2" cstate="print"/>
          <a:stretch>
            <a:fillRect/>
          </a:stretch>
        </p:blipFill>
        <p:spPr>
          <a:xfrm>
            <a:off x="6781800" y="1371600"/>
            <a:ext cx="1905000" cy="2309343"/>
          </a:xfrm>
          <a:prstGeom prst="rect">
            <a:avLst/>
          </a:prstGeom>
          <a:effectLst>
            <a:glow rad="101600">
              <a:schemeClr val="accent2">
                <a:satMod val="175000"/>
                <a:alpha val="40000"/>
              </a:schemeClr>
            </a:glow>
          </a:effectLst>
        </p:spPr>
      </p:pic>
      <p:sp>
        <p:nvSpPr>
          <p:cNvPr id="5" name="TextBox 4"/>
          <p:cNvSpPr txBox="1"/>
          <p:nvPr/>
        </p:nvSpPr>
        <p:spPr>
          <a:xfrm>
            <a:off x="533400" y="1905000"/>
            <a:ext cx="5158812" cy="1569660"/>
          </a:xfrm>
          <a:prstGeom prst="rect">
            <a:avLst/>
          </a:prstGeom>
          <a:solidFill>
            <a:schemeClr val="accent5">
              <a:lumMod val="20000"/>
              <a:lumOff val="80000"/>
            </a:schemeClr>
          </a:solidFill>
          <a:ln w="19050">
            <a:solidFill>
              <a:schemeClr val="tx1"/>
            </a:solidFill>
          </a:ln>
        </p:spPr>
        <p:txBody>
          <a:bodyPr wrap="square" rtlCol="0">
            <a:spAutoFit/>
          </a:bodyPr>
          <a:lstStyle/>
          <a:p>
            <a:r>
              <a:rPr lang="en-US" sz="2400" dirty="0" smtClean="0">
                <a:latin typeface="Times New Roman" pitchFamily="18" charset="0"/>
                <a:cs typeface="Times New Roman" pitchFamily="18" charset="0"/>
              </a:rPr>
              <a:t>A.H.M.MOSTAFIZUR RAHMAN</a:t>
            </a:r>
          </a:p>
          <a:p>
            <a:r>
              <a:rPr lang="en-US" sz="2400" dirty="0" smtClean="0">
                <a:latin typeface="Times New Roman" pitchFamily="18" charset="0"/>
                <a:cs typeface="Times New Roman" pitchFamily="18" charset="0"/>
              </a:rPr>
              <a:t>HEAD TEACHER</a:t>
            </a:r>
          </a:p>
          <a:p>
            <a:r>
              <a:rPr lang="en-US" sz="2400" dirty="0" smtClean="0">
                <a:latin typeface="Times New Roman" pitchFamily="18" charset="0"/>
                <a:cs typeface="Times New Roman" pitchFamily="18" charset="0"/>
              </a:rPr>
              <a:t>UTTAR KRISHNAPUR GPS</a:t>
            </a:r>
          </a:p>
          <a:p>
            <a:r>
              <a:rPr lang="en-US" sz="2400" dirty="0" smtClean="0">
                <a:latin typeface="Times New Roman" pitchFamily="18" charset="0"/>
                <a:cs typeface="Times New Roman" pitchFamily="18" charset="0"/>
              </a:rPr>
              <a:t>PHULBARI. DINAJPUR</a:t>
            </a:r>
            <a:endParaRPr lang="en-US" sz="2400" dirty="0">
              <a:latin typeface="Times New Roman" pitchFamily="18" charset="0"/>
              <a:cs typeface="Times New Roman" pitchFamily="18" charset="0"/>
            </a:endParaRPr>
          </a:p>
        </p:txBody>
      </p:sp>
      <p:sp>
        <p:nvSpPr>
          <p:cNvPr id="6" name="TextBox 5"/>
          <p:cNvSpPr txBox="1"/>
          <p:nvPr/>
        </p:nvSpPr>
        <p:spPr>
          <a:xfrm>
            <a:off x="457200" y="4648200"/>
            <a:ext cx="7772400" cy="1938992"/>
          </a:xfrm>
          <a:prstGeom prst="rect">
            <a:avLst/>
          </a:prstGeom>
          <a:solidFill>
            <a:schemeClr val="accent5">
              <a:lumMod val="20000"/>
              <a:lumOff val="80000"/>
            </a:schemeClr>
          </a:solid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CLASS-5</a:t>
            </a:r>
            <a:r>
              <a:rPr lang="en-US" sz="2000" b="1" dirty="0" smtClean="0"/>
              <a:t> </a:t>
            </a:r>
            <a:endParaRPr lang="en-US" sz="2000" b="1" dirty="0" smtClean="0"/>
          </a:p>
          <a:p>
            <a:r>
              <a:rPr lang="en-US" sz="2000" dirty="0" smtClean="0">
                <a:latin typeface="Times New Roman" pitchFamily="18" charset="0"/>
                <a:cs typeface="Times New Roman" pitchFamily="18" charset="0"/>
              </a:rPr>
              <a:t>SUBJECT: ENGLISH</a:t>
            </a:r>
          </a:p>
          <a:p>
            <a:r>
              <a:rPr lang="en-US" sz="2000" dirty="0" smtClean="0">
                <a:latin typeface="Times New Roman" pitchFamily="18" charset="0"/>
                <a:cs typeface="Times New Roman" pitchFamily="18" charset="0"/>
              </a:rPr>
              <a:t>Unit-9 </a:t>
            </a:r>
            <a:r>
              <a:rPr lang="en-US" sz="2000" dirty="0" smtClean="0">
                <a:latin typeface="Times New Roman" pitchFamily="18" charset="0"/>
                <a:cs typeface="Times New Roman" pitchFamily="18" charset="0"/>
              </a:rPr>
              <a:t>Lesson 5-6,page-37, Unit-10(p-41) U-12 ( p-49)  U-14(p-57)</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LEARNING</a:t>
            </a:r>
            <a:r>
              <a:rPr lang="en-US" b="1" dirty="0" smtClean="0">
                <a:latin typeface="Times New Roman" pitchFamily="18" charset="0"/>
                <a:cs typeface="Times New Roman" pitchFamily="18" charset="0"/>
              </a:rPr>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OUTCOME</a:t>
            </a:r>
            <a:endParaRPr lang="en-US" dirty="0"/>
          </a:p>
        </p:txBody>
      </p:sp>
      <p:sp>
        <p:nvSpPr>
          <p:cNvPr id="3" name="Content Placeholder 2"/>
          <p:cNvSpPr>
            <a:spLocks noGrp="1"/>
          </p:cNvSpPr>
          <p:nvPr>
            <p:ph idx="1"/>
          </p:nvPr>
        </p:nvSpPr>
        <p:spPr>
          <a:solidFill>
            <a:schemeClr val="accent5">
              <a:lumMod val="20000"/>
              <a:lumOff val="80000"/>
            </a:schemeClr>
          </a:solidFill>
          <a:ln w="19050">
            <a:solidFill>
              <a:schemeClr val="tx1"/>
            </a:solidFill>
          </a:ln>
        </p:spPr>
        <p:txBody>
          <a:bodyPr/>
          <a:lstStyle/>
          <a:p>
            <a:pPr>
              <a:buNone/>
            </a:pPr>
            <a:r>
              <a:rPr lang="en-US" dirty="0" smtClean="0"/>
              <a:t> </a:t>
            </a:r>
            <a:r>
              <a:rPr lang="en-US" dirty="0" smtClean="0">
                <a:latin typeface="Times New Roman" pitchFamily="18" charset="0"/>
                <a:cs typeface="Times New Roman" pitchFamily="18" charset="0"/>
              </a:rPr>
              <a:t>Students will be able to-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7.1.1 </a:t>
            </a:r>
            <a:r>
              <a:rPr lang="en-US" dirty="0" smtClean="0">
                <a:latin typeface="Times New Roman" pitchFamily="18" charset="0"/>
                <a:cs typeface="Times New Roman" pitchFamily="18" charset="0"/>
              </a:rPr>
              <a:t>recognizes punctuation marks and read </a:t>
            </a:r>
            <a:r>
              <a:rPr lang="en-US" dirty="0" smtClean="0">
                <a:latin typeface="Times New Roman" pitchFamily="18" charset="0"/>
                <a:cs typeface="Times New Roman" pitchFamily="18" charset="0"/>
              </a:rPr>
              <a:t>accordingly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HEADING</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953000"/>
          </a:xfrm>
          <a:solidFill>
            <a:schemeClr val="accent5">
              <a:lumMod val="20000"/>
              <a:lumOff val="80000"/>
            </a:schemeClr>
          </a:solidFill>
          <a:ln w="19050">
            <a:solidFill>
              <a:schemeClr val="tx1"/>
            </a:solidFill>
          </a:ln>
        </p:spPr>
        <p:txBody>
          <a:bodyPr/>
          <a:lstStyle/>
          <a:p>
            <a:pPr>
              <a:buNone/>
            </a:pPr>
            <a:r>
              <a:rPr lang="en-US" b="1" dirty="0" smtClean="0">
                <a:latin typeface="Times New Roman" pitchFamily="18" charset="0"/>
                <a:cs typeface="Times New Roman" pitchFamily="18" charset="0"/>
              </a:rPr>
              <a:t>     PUNCTUATION </a:t>
            </a:r>
            <a:r>
              <a:rPr lang="en-US" b="1" dirty="0" smtClean="0">
                <a:latin typeface="Times New Roman" pitchFamily="18" charset="0"/>
                <a:cs typeface="Times New Roman" pitchFamily="18" charset="0"/>
              </a:rPr>
              <a:t>MARK &amp; </a:t>
            </a:r>
            <a:r>
              <a:rPr lang="en-US" b="1" dirty="0" smtClean="0">
                <a:latin typeface="Times New Roman" pitchFamily="18" charset="0"/>
                <a:cs typeface="Times New Roman" pitchFamily="18" charset="0"/>
              </a:rPr>
              <a:t>CAPITALS </a:t>
            </a:r>
            <a:endParaRPr lang="en-US" dirty="0">
              <a:latin typeface="Times New Roman" pitchFamily="18" charset="0"/>
              <a:cs typeface="Times New Roman" pitchFamily="18" charset="0"/>
            </a:endParaRPr>
          </a:p>
        </p:txBody>
      </p:sp>
      <p:pic>
        <p:nvPicPr>
          <p:cNvPr id="4" name="Picture 3" descr="images.jpg"/>
          <p:cNvPicPr>
            <a:picLocks noChangeAspect="1"/>
          </p:cNvPicPr>
          <p:nvPr/>
        </p:nvPicPr>
        <p:blipFill>
          <a:blip r:embed="rId2"/>
          <a:stretch>
            <a:fillRect/>
          </a:stretch>
        </p:blipFill>
        <p:spPr>
          <a:xfrm>
            <a:off x="2438400" y="2590800"/>
            <a:ext cx="4267200" cy="3635022"/>
          </a:xfrm>
          <a:prstGeom prst="rect">
            <a:avLst/>
          </a:prstGeom>
          <a:ln w="19050">
            <a:solidFill>
              <a:schemeClr val="tx1"/>
            </a:solidFill>
          </a:ln>
          <a:effectLst>
            <a:glow rad="101600">
              <a:schemeClr val="accent2">
                <a:satMod val="175000"/>
                <a:alpha val="40000"/>
              </a:schemeClr>
            </a:glow>
          </a:effectLst>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CAPITAL LETTERS</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solidFill>
            <a:schemeClr val="accent5">
              <a:lumMod val="20000"/>
              <a:lumOff val="80000"/>
            </a:schemeClr>
          </a:solidFill>
          <a:ln w="19050">
            <a:solidFill>
              <a:schemeClr val="tx1"/>
            </a:solidFill>
          </a:ln>
        </p:spPr>
        <p:txBody>
          <a:bodyPr/>
          <a:lstStyle/>
          <a:p>
            <a:pPr lvl="0">
              <a:buNone/>
            </a:pPr>
            <a:r>
              <a:rPr lang="en-US" b="1" dirty="0" smtClean="0">
                <a:latin typeface="Times New Roman" pitchFamily="18" charset="0"/>
                <a:cs typeface="Times New Roman" pitchFamily="18" charset="0"/>
              </a:rPr>
              <a:t> We </a:t>
            </a:r>
            <a:r>
              <a:rPr lang="en-US" b="1" dirty="0" smtClean="0">
                <a:latin typeface="Times New Roman" pitchFamily="18" charset="0"/>
                <a:cs typeface="Times New Roman" pitchFamily="18" charset="0"/>
              </a:rPr>
              <a:t>use capital letters.....</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 At </a:t>
            </a:r>
            <a:r>
              <a:rPr lang="en-US" dirty="0" smtClean="0">
                <a:latin typeface="Times New Roman" pitchFamily="18" charset="0"/>
                <a:cs typeface="Times New Roman" pitchFamily="18" charset="0"/>
              </a:rPr>
              <a:t>the beginning of every sentence</a:t>
            </a:r>
          </a:p>
          <a:p>
            <a:pPr lvl="0">
              <a:buFont typeface="Wingdings" pitchFamily="2" charset="2"/>
              <a:buChar char="Ø"/>
            </a:pPr>
            <a:r>
              <a:rPr lang="en-US" dirty="0" smtClean="0">
                <a:latin typeface="Times New Roman" pitchFamily="18" charset="0"/>
                <a:cs typeface="Times New Roman" pitchFamily="18" charset="0"/>
              </a:rPr>
              <a:t> For </a:t>
            </a:r>
            <a:r>
              <a:rPr lang="en-US" dirty="0" smtClean="0">
                <a:latin typeface="Times New Roman" pitchFamily="18" charset="0"/>
                <a:cs typeface="Times New Roman" pitchFamily="18" charset="0"/>
              </a:rPr>
              <a:t>names of people, places, days and months</a:t>
            </a:r>
          </a:p>
          <a:p>
            <a:pPr>
              <a:buNone/>
            </a:pPr>
            <a:r>
              <a:rPr lang="en-US" dirty="0" smtClean="0"/>
              <a:t>                </a:t>
            </a:r>
            <a:r>
              <a:rPr lang="en-US" sz="4000" dirty="0" smtClean="0">
                <a:solidFill>
                  <a:srgbClr val="C00000"/>
                </a:solidFill>
                <a:latin typeface="Times New Roman" pitchFamily="18" charset="0"/>
                <a:cs typeface="Times New Roman" pitchFamily="18" charset="0"/>
              </a:rPr>
              <a:t>INDIVIDUAL</a:t>
            </a:r>
            <a:r>
              <a:rPr lang="en-US" sz="4000" dirty="0" smtClean="0">
                <a:solidFill>
                  <a:srgbClr val="C00000"/>
                </a:solidFill>
                <a:latin typeface="Times New Roman" pitchFamily="18" charset="0"/>
                <a:cs typeface="Times New Roman" pitchFamily="18" charset="0"/>
              </a:rPr>
              <a:t> WORK</a:t>
            </a:r>
          </a:p>
          <a:p>
            <a:pPr>
              <a:buNone/>
            </a:pPr>
            <a:r>
              <a:rPr lang="en-US" dirty="0" smtClean="0">
                <a:latin typeface="Times New Roman" pitchFamily="18" charset="0"/>
                <a:cs typeface="Times New Roman" pitchFamily="18" charset="0"/>
              </a:rPr>
              <a:t>Give the examples with individual</a:t>
            </a:r>
            <a:endParaRPr lang="en-US"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PUNCTUATION</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763000" cy="5029200"/>
          </a:xfrm>
        </p:spPr>
        <p:txBody>
          <a:bodyPr>
            <a:normAutofit lnSpcReduction="10000"/>
          </a:bodyPr>
          <a:lstStyle/>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There </a:t>
            </a:r>
            <a:r>
              <a:rPr lang="en-US" sz="2800" dirty="0" smtClean="0">
                <a:latin typeface="Times New Roman" pitchFamily="18" charset="0"/>
                <a:cs typeface="Times New Roman" pitchFamily="18" charset="0"/>
              </a:rPr>
              <a:t>are 14 punctuation marks that are commonly used in English grammar. They are the period, question mark, exclamation point, comma, semicolon, colon, dash, hyphen, parentheses, brackets, braces, apostrophe, quotation marks, and ellipsis. Following their correct usage will make your writing easier to read and more appealing.</a:t>
            </a:r>
            <a:endParaRPr lang="en-US" sz="2800" dirty="0">
              <a:latin typeface="Times New Roman" pitchFamily="18" charset="0"/>
              <a:cs typeface="Times New Roman" pitchFamily="18" charset="0"/>
            </a:endParaRPr>
          </a:p>
        </p:txBody>
      </p:sp>
      <p:pic>
        <p:nvPicPr>
          <p:cNvPr id="4" name="Picture 3" descr="download.jpg"/>
          <p:cNvPicPr>
            <a:picLocks noChangeAspect="1"/>
          </p:cNvPicPr>
          <p:nvPr/>
        </p:nvPicPr>
        <p:blipFill>
          <a:blip r:embed="rId2"/>
          <a:stretch>
            <a:fillRect/>
          </a:stretch>
        </p:blipFill>
        <p:spPr>
          <a:xfrm>
            <a:off x="1447800" y="1752600"/>
            <a:ext cx="5791200" cy="1543050"/>
          </a:xfrm>
          <a:prstGeom prst="rect">
            <a:avLst/>
          </a:prstGeom>
          <a:ln w="19050">
            <a:solidFill>
              <a:schemeClr val="tx1"/>
            </a:solidFill>
          </a:ln>
        </p:spPr>
      </p:pic>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1143000"/>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FULL STOP ( . )</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a:solidFill>
            <a:schemeClr val="accent5">
              <a:lumMod val="20000"/>
              <a:lumOff val="80000"/>
            </a:schemeClr>
          </a:solidFill>
          <a:ln w="19050">
            <a:solidFill>
              <a:schemeClr val="tx1"/>
            </a:solidFill>
          </a:ln>
        </p:spPr>
        <p:txBody>
          <a:bodyPr/>
          <a:lstStyle/>
          <a:p>
            <a:pPr lvl="0">
              <a:buNone/>
            </a:pPr>
            <a:r>
              <a:rPr lang="en-US" b="1" dirty="0" smtClean="0">
                <a:latin typeface="Times New Roman" pitchFamily="18" charset="0"/>
                <a:cs typeface="Times New Roman" pitchFamily="18" charset="0"/>
              </a:rPr>
              <a:t>  We use a full stop ( . )  At the end of a sentence that.....</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 Tells something</a:t>
            </a:r>
          </a:p>
          <a:p>
            <a:pPr lvl="0">
              <a:buFont typeface="Wingdings" pitchFamily="2" charset="2"/>
              <a:buChar char="Ø"/>
            </a:pPr>
            <a:r>
              <a:rPr lang="en-US" dirty="0" smtClean="0">
                <a:latin typeface="Times New Roman" pitchFamily="18" charset="0"/>
                <a:cs typeface="Times New Roman" pitchFamily="18" charset="0"/>
              </a:rPr>
              <a:t> Gives a command</a:t>
            </a:r>
          </a:p>
          <a:p>
            <a:pPr lvl="0">
              <a:buFont typeface="Wingdings" pitchFamily="2" charset="2"/>
              <a:buChar char="Ø"/>
            </a:pPr>
            <a:r>
              <a:rPr lang="en-US" dirty="0" smtClean="0">
                <a:latin typeface="Times New Roman" pitchFamily="18" charset="0"/>
                <a:cs typeface="Times New Roman" pitchFamily="18" charset="0"/>
              </a:rPr>
              <a:t> Makes a statement</a:t>
            </a:r>
          </a:p>
          <a:p>
            <a:pPr lvl="0">
              <a:buNone/>
            </a:pPr>
            <a:r>
              <a:rPr lang="en-US" dirty="0" smtClean="0">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PAIR WORK</a:t>
            </a:r>
          </a:p>
          <a:p>
            <a:r>
              <a:rPr lang="en-US" dirty="0" smtClean="0">
                <a:latin typeface="Times New Roman" pitchFamily="18" charset="0"/>
                <a:cs typeface="Times New Roman" pitchFamily="18" charset="0"/>
              </a:rPr>
              <a:t>Give the examples with pair</a:t>
            </a:r>
            <a:endParaRPr lang="en-US" dirty="0">
              <a:latin typeface="Times New Roman" pitchFamily="18" charset="0"/>
              <a:cs typeface="Times New Roman" pitchFamily="18" charset="0"/>
            </a:endParaRPr>
          </a:p>
        </p:txBody>
      </p:sp>
      <p:pic>
        <p:nvPicPr>
          <p:cNvPr id="4" name="Picture 3" descr="download (1).jpg"/>
          <p:cNvPicPr>
            <a:picLocks noChangeAspect="1"/>
          </p:cNvPicPr>
          <p:nvPr/>
        </p:nvPicPr>
        <p:blipFill>
          <a:blip r:embed="rId2"/>
          <a:stretch>
            <a:fillRect/>
          </a:stretch>
        </p:blipFill>
        <p:spPr>
          <a:xfrm>
            <a:off x="5257800" y="2286000"/>
            <a:ext cx="3009900" cy="1524000"/>
          </a:xfrm>
          <a:prstGeom prst="rect">
            <a:avLst/>
          </a:prstGeom>
          <a:ln w="19050">
            <a:solidFill>
              <a:schemeClr val="tx1"/>
            </a:solid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944562"/>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QUESTION MARK ( ? )</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610600" cy="5181600"/>
          </a:xfrm>
          <a:solidFill>
            <a:schemeClr val="accent5">
              <a:lumMod val="20000"/>
              <a:lumOff val="80000"/>
            </a:schemeClr>
          </a:solidFill>
          <a:ln w="19050">
            <a:solidFill>
              <a:schemeClr val="tx1"/>
            </a:solidFill>
          </a:ln>
        </p:spPr>
        <p:txBody>
          <a:bodyPr>
            <a:normAutofit/>
          </a:bodyPr>
          <a:lstStyle/>
          <a:p>
            <a:pPr lvl="0">
              <a:buNone/>
            </a:pPr>
            <a:endParaRPr lang="en-US" b="1" dirty="0" smtClean="0">
              <a:latin typeface="Times New Roman" pitchFamily="18" charset="0"/>
              <a:cs typeface="Times New Roman" pitchFamily="18" charset="0"/>
            </a:endParaRPr>
          </a:p>
          <a:p>
            <a:pPr lvl="0">
              <a:buNone/>
            </a:pPr>
            <a:endParaRPr lang="en-US" b="1" dirty="0" smtClean="0">
              <a:latin typeface="Times New Roman" pitchFamily="18" charset="0"/>
              <a:cs typeface="Times New Roman" pitchFamily="18" charset="0"/>
            </a:endParaRPr>
          </a:p>
          <a:p>
            <a:pPr lvl="0">
              <a:buNone/>
            </a:pPr>
            <a:endParaRPr lang="en-US" b="1" dirty="0" smtClean="0">
              <a:latin typeface="Times New Roman" pitchFamily="18" charset="0"/>
              <a:cs typeface="Times New Roman" pitchFamily="18" charset="0"/>
            </a:endParaRPr>
          </a:p>
          <a:p>
            <a:pPr lvl="0">
              <a:buNone/>
            </a:pPr>
            <a:endParaRPr lang="en-US" b="1" dirty="0" smtClean="0">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We </a:t>
            </a:r>
            <a:r>
              <a:rPr lang="en-US" b="1" dirty="0" smtClean="0">
                <a:latin typeface="Times New Roman" pitchFamily="18" charset="0"/>
                <a:cs typeface="Times New Roman" pitchFamily="18" charset="0"/>
              </a:rPr>
              <a:t>use question mark ( ? ) at the end of a sentence that......</a:t>
            </a:r>
            <a:endParaRPr lang="en-US" dirty="0" smtClean="0">
              <a:latin typeface="Times New Roman" pitchFamily="18" charset="0"/>
              <a:cs typeface="Times New Roman" pitchFamily="18" charset="0"/>
            </a:endParaRPr>
          </a:p>
          <a:p>
            <a:pPr lvl="0">
              <a:buFont typeface="Wingdings" pitchFamily="2" charset="2"/>
              <a:buChar char="Ø"/>
            </a:pPr>
            <a:r>
              <a:rPr lang="en-US" dirty="0" smtClean="0">
                <a:latin typeface="Times New Roman" pitchFamily="18" charset="0"/>
                <a:cs typeface="Times New Roman" pitchFamily="18" charset="0"/>
              </a:rPr>
              <a:t> Ask </a:t>
            </a: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information</a:t>
            </a:r>
          </a:p>
          <a:p>
            <a:pPr lvl="0">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GROUP WORK</a:t>
            </a:r>
          </a:p>
          <a:p>
            <a:pPr lvl="0">
              <a:buNone/>
            </a:pPr>
            <a:r>
              <a:rPr lang="en-US" dirty="0" smtClean="0">
                <a:latin typeface="Times New Roman" pitchFamily="18" charset="0"/>
                <a:cs typeface="Times New Roman" pitchFamily="18" charset="0"/>
              </a:rPr>
              <a:t>Give the examples with group</a:t>
            </a:r>
            <a:endParaRPr lang="en-US" dirty="0" smtClean="0">
              <a:latin typeface="Times New Roman" pitchFamily="18" charset="0"/>
              <a:cs typeface="Times New Roman" pitchFamily="18" charset="0"/>
            </a:endParaRPr>
          </a:p>
          <a:p>
            <a:endParaRPr lang="en-US" dirty="0"/>
          </a:p>
        </p:txBody>
      </p:sp>
      <p:pic>
        <p:nvPicPr>
          <p:cNvPr id="4" name="Picture 3" descr="3-37852_orange-question-mark-clipart-clipart-panda-free-clipart-free-clipart-question-mark.png"/>
          <p:cNvPicPr>
            <a:picLocks noChangeAspect="1"/>
          </p:cNvPicPr>
          <p:nvPr/>
        </p:nvPicPr>
        <p:blipFill>
          <a:blip r:embed="rId2"/>
          <a:stretch>
            <a:fillRect/>
          </a:stretch>
        </p:blipFill>
        <p:spPr>
          <a:xfrm>
            <a:off x="2971800" y="1524000"/>
            <a:ext cx="1447800" cy="2176526"/>
          </a:xfrm>
          <a:prstGeom prst="rect">
            <a:avLst/>
          </a:prstGeom>
          <a:ln w="19050">
            <a:solidFill>
              <a:schemeClr val="tx1"/>
            </a:solidFill>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p:cTn id="2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189038"/>
          </a:xfrm>
          <a:solidFill>
            <a:schemeClr val="accent5">
              <a:lumMod val="20000"/>
              <a:lumOff val="80000"/>
            </a:schemeClr>
          </a:solidFill>
          <a:ln w="19050">
            <a:solidFill>
              <a:schemeClr val="tx1"/>
            </a:solidFill>
          </a:ln>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COMMA</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228600" y="1600200"/>
            <a:ext cx="8686800" cy="5029200"/>
          </a:xfrm>
          <a:solidFill>
            <a:schemeClr val="accent5">
              <a:lumMod val="20000"/>
              <a:lumOff val="80000"/>
            </a:schemeClr>
          </a:solidFill>
          <a:ln w="19050">
            <a:solidFill>
              <a:schemeClr val="tx1"/>
            </a:solidFill>
          </a:ln>
        </p:spPr>
        <p:txBody>
          <a:bodyPr>
            <a:normAutofit fontScale="92500"/>
          </a:bodyPr>
          <a:lstStyle/>
          <a:p>
            <a:pPr lvl="0">
              <a:buNone/>
            </a:pPr>
            <a:r>
              <a:rPr lang="en-US" sz="3000" b="1" dirty="0" smtClean="0">
                <a:latin typeface="Times New Roman" pitchFamily="18" charset="0"/>
                <a:cs typeface="Times New Roman" pitchFamily="18" charset="0"/>
              </a:rPr>
              <a:t>    We </a:t>
            </a:r>
            <a:r>
              <a:rPr lang="en-US" sz="3000" b="1" dirty="0" smtClean="0">
                <a:latin typeface="Times New Roman" pitchFamily="18" charset="0"/>
                <a:cs typeface="Times New Roman" pitchFamily="18" charset="0"/>
              </a:rPr>
              <a:t>use commas ( , </a:t>
            </a:r>
            <a:r>
              <a:rPr lang="en-US" sz="3000" b="1" dirty="0" smtClean="0">
                <a:latin typeface="Times New Roman" pitchFamily="18" charset="0"/>
                <a:cs typeface="Times New Roman" pitchFamily="18" charset="0"/>
              </a:rPr>
              <a:t>)-----</a:t>
            </a:r>
            <a:endParaRPr lang="en-US" sz="3000" dirty="0" smtClean="0">
              <a:latin typeface="Times New Roman" pitchFamily="18" charset="0"/>
              <a:cs typeface="Times New Roman" pitchFamily="18" charset="0"/>
            </a:endParaRPr>
          </a:p>
          <a:p>
            <a:pPr>
              <a:buFont typeface="Wingdings" pitchFamily="2" charset="2"/>
              <a:buChar char="Ø"/>
            </a:pP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To </a:t>
            </a:r>
            <a:r>
              <a:rPr lang="en-US" sz="3000" dirty="0" smtClean="0">
                <a:latin typeface="Times New Roman" pitchFamily="18" charset="0"/>
                <a:cs typeface="Times New Roman" pitchFamily="18" charset="0"/>
              </a:rPr>
              <a:t>separate three or more words in a list. Such as-</a:t>
            </a:r>
          </a:p>
          <a:p>
            <a:pPr>
              <a:buNone/>
            </a:pPr>
            <a:r>
              <a:rPr lang="en-US" sz="3000" dirty="0" err="1" smtClean="0">
                <a:latin typeface="Times New Roman" pitchFamily="18" charset="0"/>
                <a:cs typeface="Times New Roman" pitchFamily="18" charset="0"/>
              </a:rPr>
              <a:t>Mili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Nayan</a:t>
            </a:r>
            <a:r>
              <a:rPr lang="en-US" sz="3000" dirty="0" smtClean="0">
                <a:latin typeface="Times New Roman" pitchFamily="18" charset="0"/>
                <a:cs typeface="Times New Roman" pitchFamily="18" charset="0"/>
              </a:rPr>
              <a:t> and </a:t>
            </a:r>
            <a:r>
              <a:rPr lang="en-US" sz="3000" dirty="0" err="1" smtClean="0">
                <a:latin typeface="Times New Roman" pitchFamily="18" charset="0"/>
                <a:cs typeface="Times New Roman" pitchFamily="18" charset="0"/>
              </a:rPr>
              <a:t>Saleh</a:t>
            </a:r>
            <a:r>
              <a:rPr lang="en-US" sz="3000" dirty="0" smtClean="0">
                <a:latin typeface="Times New Roman" pitchFamily="18" charset="0"/>
                <a:cs typeface="Times New Roman" pitchFamily="18" charset="0"/>
              </a:rPr>
              <a:t> are my friends. They are kind, polite and caring.</a:t>
            </a:r>
          </a:p>
          <a:p>
            <a:pPr lvl="0">
              <a:buFont typeface="Wingdings" pitchFamily="2" charset="2"/>
              <a:buChar char="Ø"/>
            </a:pPr>
            <a:r>
              <a:rPr lang="en-US" sz="3000" dirty="0" smtClean="0">
                <a:latin typeface="Times New Roman" pitchFamily="18" charset="0"/>
                <a:cs typeface="Times New Roman" pitchFamily="18" charset="0"/>
              </a:rPr>
              <a:t>To </a:t>
            </a:r>
            <a:r>
              <a:rPr lang="en-US" sz="3000" dirty="0" smtClean="0">
                <a:latin typeface="Times New Roman" pitchFamily="18" charset="0"/>
                <a:cs typeface="Times New Roman" pitchFamily="18" charset="0"/>
              </a:rPr>
              <a:t>separate words that introduces a sentence. Such as-</a:t>
            </a:r>
          </a:p>
          <a:p>
            <a:pPr>
              <a:buNone/>
            </a:pPr>
            <a:r>
              <a:rPr lang="en-US" sz="3000" dirty="0" smtClean="0">
                <a:latin typeface="Times New Roman" pitchFamily="18" charset="0"/>
                <a:cs typeface="Times New Roman" pitchFamily="18" charset="0"/>
              </a:rPr>
              <a:t>Well, how are you? Oh, I am fine. Yes, I know </a:t>
            </a:r>
            <a:r>
              <a:rPr lang="en-US" sz="3000" dirty="0" err="1" smtClean="0">
                <a:latin typeface="Times New Roman" pitchFamily="18" charset="0"/>
                <a:cs typeface="Times New Roman" pitchFamily="18" charset="0"/>
              </a:rPr>
              <a:t>Laila</a:t>
            </a:r>
            <a:r>
              <a:rPr lang="en-US" sz="3000" dirty="0" smtClean="0">
                <a:latin typeface="Times New Roman" pitchFamily="18" charset="0"/>
                <a:cs typeface="Times New Roman" pitchFamily="18" charset="0"/>
              </a:rPr>
              <a:t>. No, I don’t know </a:t>
            </a:r>
            <a:r>
              <a:rPr lang="en-US" sz="3000" dirty="0" err="1" smtClean="0">
                <a:latin typeface="Times New Roman" pitchFamily="18" charset="0"/>
                <a:cs typeface="Times New Roman" pitchFamily="18" charset="0"/>
              </a:rPr>
              <a:t>Yousuf</a:t>
            </a:r>
            <a:r>
              <a:rPr lang="en-US" sz="3000" dirty="0" smtClean="0">
                <a:latin typeface="Times New Roman" pitchFamily="18" charset="0"/>
                <a:cs typeface="Times New Roman" pitchFamily="18" charset="0"/>
              </a:rPr>
              <a:t>.</a:t>
            </a:r>
          </a:p>
          <a:p>
            <a:pPr lvl="0">
              <a:buFont typeface="Wingdings" pitchFamily="2" charset="2"/>
              <a:buChar char="Ø"/>
            </a:pPr>
            <a:r>
              <a:rPr lang="en-US" sz="3000" dirty="0" smtClean="0">
                <a:latin typeface="Times New Roman" pitchFamily="18" charset="0"/>
                <a:cs typeface="Times New Roman" pitchFamily="18" charset="0"/>
              </a:rPr>
              <a:t>To </a:t>
            </a:r>
            <a:r>
              <a:rPr lang="en-US" sz="3000" dirty="0" smtClean="0">
                <a:latin typeface="Times New Roman" pitchFamily="18" charset="0"/>
                <a:cs typeface="Times New Roman" pitchFamily="18" charset="0"/>
              </a:rPr>
              <a:t>separate the name of a person addressed in sentence.</a:t>
            </a:r>
          </a:p>
          <a:p>
            <a:pPr>
              <a:buNone/>
            </a:pPr>
            <a:r>
              <a:rPr lang="en-US" sz="3000" dirty="0" err="1" smtClean="0">
                <a:latin typeface="Times New Roman" pitchFamily="18" charset="0"/>
                <a:cs typeface="Times New Roman" pitchFamily="18" charset="0"/>
              </a:rPr>
              <a:t>Tamim</a:t>
            </a:r>
            <a:r>
              <a:rPr lang="en-US" sz="3000" dirty="0" smtClean="0">
                <a:latin typeface="Times New Roman" pitchFamily="18" charset="0"/>
                <a:cs typeface="Times New Roman" pitchFamily="18" charset="0"/>
              </a:rPr>
              <a:t>, listen to this song. Neel, can you please turn on radio?</a:t>
            </a:r>
          </a:p>
          <a:p>
            <a:endParaRPr lang="en-US" dirty="0"/>
          </a:p>
        </p:txBody>
      </p:sp>
      <p:pic>
        <p:nvPicPr>
          <p:cNvPr id="4" name="Picture 3" descr="comma_PNG18.png"/>
          <p:cNvPicPr>
            <a:picLocks noChangeAspect="1"/>
          </p:cNvPicPr>
          <p:nvPr/>
        </p:nvPicPr>
        <p:blipFill>
          <a:blip r:embed="rId2" cstate="print"/>
          <a:stretch>
            <a:fillRect/>
          </a:stretch>
        </p:blipFill>
        <p:spPr>
          <a:xfrm>
            <a:off x="7467600" y="381000"/>
            <a:ext cx="1066800" cy="990600"/>
          </a:xfrm>
          <a:prstGeom prst="rect">
            <a:avLst/>
          </a:prstGeom>
          <a:solidFill>
            <a:schemeClr val="bg1"/>
          </a:solidFill>
          <a:ln w="19050">
            <a:solidFill>
              <a:schemeClr val="tx1"/>
            </a:solidFill>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par>
                                <p:cTn id="41" presetID="53"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522</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WELCOME TO MY CLASS</vt:lpstr>
      <vt:lpstr>IDENTITY</vt:lpstr>
      <vt:lpstr>LEARNING  OUTCOME</vt:lpstr>
      <vt:lpstr>HEADING</vt:lpstr>
      <vt:lpstr>CAPITAL LETTERS</vt:lpstr>
      <vt:lpstr>PUNCTUATION</vt:lpstr>
      <vt:lpstr>FULL STOP ( . )</vt:lpstr>
      <vt:lpstr>QUESTION MARK ( ? )</vt:lpstr>
      <vt:lpstr>COMMA</vt:lpstr>
      <vt:lpstr>EXCLAMATION MARK ( ! )</vt:lpstr>
      <vt:lpstr> QUOTATION MARK ( “ ” )  </vt:lpstr>
      <vt:lpstr>EVALUATION</vt:lpstr>
      <vt:lpstr>HOME WORK</vt:lpstr>
      <vt:lpstr>THANKS TO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DPE</dc:creator>
  <cp:lastModifiedBy>DPE</cp:lastModifiedBy>
  <cp:revision>85</cp:revision>
  <dcterms:created xsi:type="dcterms:W3CDTF">2006-08-16T00:00:00Z</dcterms:created>
  <dcterms:modified xsi:type="dcterms:W3CDTF">2020-08-31T18:14:37Z</dcterms:modified>
</cp:coreProperties>
</file>