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280" r:id="rId3"/>
    <p:sldId id="260" r:id="rId4"/>
    <p:sldId id="296" r:id="rId5"/>
    <p:sldId id="282" r:id="rId6"/>
    <p:sldId id="283" r:id="rId7"/>
    <p:sldId id="284" r:id="rId8"/>
    <p:sldId id="292" r:id="rId9"/>
    <p:sldId id="285" r:id="rId10"/>
    <p:sldId id="266" r:id="rId11"/>
    <p:sldId id="295" r:id="rId12"/>
    <p:sldId id="288" r:id="rId13"/>
    <p:sldId id="294" r:id="rId14"/>
    <p:sldId id="290"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316" autoAdjust="0"/>
    <p:restoredTop sz="94660"/>
  </p:normalViewPr>
  <p:slideViewPr>
    <p:cSldViewPr snapToGrid="0">
      <p:cViewPr>
        <p:scale>
          <a:sx n="68" d="100"/>
          <a:sy n="68" d="100"/>
        </p:scale>
        <p:origin x="-558" y="-138"/>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3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3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3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3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3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 xmlns:p14="http://schemas.microsoft.com/office/powerpoint/2010/main" val="24773114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18B0F-AC0C-4C6D-B0BA-46F301EBA41D}" type="slidenum">
              <a:rPr lang="en-US" smtClean="0"/>
              <a:pPr/>
              <a:t>1</a:t>
            </a:fld>
            <a:endParaRPr lang="en-US"/>
          </a:p>
        </p:txBody>
      </p:sp>
    </p:spTree>
    <p:extLst>
      <p:ext uri="{BB962C8B-B14F-4D97-AF65-F5344CB8AC3E}">
        <p14:creationId xmlns="" xmlns:p14="http://schemas.microsoft.com/office/powerpoint/2010/main" val="30552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latin typeface="NikoshBAN" pitchFamily="2" charset="0"/>
                <a:cs typeface="NikoshBAN" pitchFamily="2" charset="0"/>
              </a:rPr>
              <a:t>‍‍‍‍‍‍‍‍‍”</a:t>
            </a:r>
            <a:r>
              <a:rPr lang="en-US" dirty="0" err="1" smtClean="0">
                <a:latin typeface="NikoshBAN" pitchFamily="2" charset="0"/>
                <a:cs typeface="NikoshBAN" pitchFamily="2" charset="0"/>
              </a:rPr>
              <a:t>ধ্বংস</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তার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জন্য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আজকের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দিনটি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গতকালের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চেয়ে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উন্নত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আল-হাদিস</a:t>
            </a:r>
            <a:r>
              <a:rPr lang="en-US" baseline="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3A918B0F-AC0C-4C6D-B0BA-46F301EBA41D}" type="slidenum">
              <a:rPr lang="en-US" smtClean="0"/>
              <a:pPr/>
              <a:t>2</a:t>
            </a:fld>
            <a:endParaRPr lang="en-US"/>
          </a:p>
        </p:txBody>
      </p:sp>
    </p:spTree>
    <p:extLst>
      <p:ext uri="{BB962C8B-B14F-4D97-AF65-F5344CB8AC3E}">
        <p14:creationId xmlns="" xmlns:p14="http://schemas.microsoft.com/office/powerpoint/2010/main" val="110037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18B0F-AC0C-4C6D-B0BA-46F301EBA41D}" type="slidenum">
              <a:rPr lang="en-US" smtClean="0"/>
              <a:pPr/>
              <a:t>15</a:t>
            </a:fld>
            <a:endParaRPr lang="en-US"/>
          </a:p>
        </p:txBody>
      </p:sp>
    </p:spTree>
    <p:extLst>
      <p:ext uri="{BB962C8B-B14F-4D97-AF65-F5344CB8AC3E}">
        <p14:creationId xmlns="" xmlns:p14="http://schemas.microsoft.com/office/powerpoint/2010/main" val="208979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1048582"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583" name="Date Placeholder 3"/>
          <p:cNvSpPr>
            <a:spLocks noGrp="1"/>
          </p:cNvSpPr>
          <p:nvPr>
            <p:ph type="dt" sz="half" idx="10"/>
          </p:nvPr>
        </p:nvSpPr>
        <p:spPr/>
        <p:txBody>
          <a:bodyPr/>
          <a:lstStyle/>
          <a:p>
            <a:fld id="{96DB8307-09FF-46BD-837B-673F2E316E88}" type="datetime1">
              <a:rPr lang="en-US" smtClean="0"/>
              <a:pPr/>
              <a:t>9/1/2020</a:t>
            </a:fld>
            <a:endParaRPr lang="en-US"/>
          </a:p>
        </p:txBody>
      </p:sp>
      <p:sp>
        <p:nvSpPr>
          <p:cNvPr id="1048584"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585"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cxnSp>
        <p:nvCxnSpPr>
          <p:cNvPr id="3145733" name="Straight Connector 15"/>
          <p:cNvCxnSpPr>
            <a:cxnSpLocks/>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4" name="Straight Connector 16"/>
          <p:cNvCxnSpPr>
            <a:cxnSpLocks/>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5" name="Straight Connector 18"/>
          <p:cNvCxnSpPr>
            <a:cxnSpLocks/>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6" name="Straight Connector 20"/>
          <p:cNvCxnSpPr>
            <a:cxnSpLocks/>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7" name="Straight Connector 22"/>
          <p:cNvCxnSpPr>
            <a:cxnSpLocks/>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727" name="Title 1"/>
          <p:cNvSpPr>
            <a:spLocks noGrp="1"/>
          </p:cNvSpPr>
          <p:nvPr>
            <p:ph type="title"/>
          </p:nvPr>
        </p:nvSpPr>
        <p:spPr/>
        <p:txBody>
          <a:bodyPr/>
          <a:lstStyle/>
          <a:p>
            <a:r>
              <a:rPr lang="en-US"/>
              <a:t>Click to edit Master title style</a:t>
            </a:r>
            <a:endParaRPr lang="en-US" dirty="0"/>
          </a:p>
        </p:txBody>
      </p:sp>
      <p:sp>
        <p:nvSpPr>
          <p:cNvPr id="1048728"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29"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lvl2pPr>
            <a:lvl3pPr marL="914400" indent="0">
              <a:buFontTx/>
              <a:buNone/>
            </a:lvl3pPr>
            <a:lvl4pPr marL="1371600" indent="0">
              <a:buFontTx/>
              <a:buNone/>
            </a:lvl4pPr>
            <a:lvl5pPr marL="1828800" indent="0">
              <a:buFontTx/>
              <a:buNone/>
            </a:lvl5pPr>
          </a:lstStyle>
          <a:p>
            <a:pPr lvl="0"/>
            <a:r>
              <a:rPr lang="en-US"/>
              <a:t>Edit Master text styles</a:t>
            </a:r>
          </a:p>
        </p:txBody>
      </p:sp>
      <p:sp>
        <p:nvSpPr>
          <p:cNvPr id="1048730" name="Date Placeholder 2"/>
          <p:cNvSpPr>
            <a:spLocks noGrp="1"/>
          </p:cNvSpPr>
          <p:nvPr>
            <p:ph type="dt" sz="half" idx="10"/>
          </p:nvPr>
        </p:nvSpPr>
        <p:spPr/>
        <p:txBody>
          <a:bodyPr/>
          <a:lstStyle/>
          <a:p>
            <a:fld id="{628DD60D-87B1-454F-8D89-2F1D53B5567C}" type="datetime1">
              <a:rPr lang="en-US" smtClean="0"/>
              <a:pPr/>
              <a:t>9/1/2020</a:t>
            </a:fld>
            <a:endParaRPr lang="en-US"/>
          </a:p>
        </p:txBody>
      </p:sp>
      <p:sp>
        <p:nvSpPr>
          <p:cNvPr id="1048731" name="Footer Placeholder 3"/>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732" name="Slide Number Placeholder 4"/>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68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104868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48684" name="Date Placeholder 3"/>
          <p:cNvSpPr>
            <a:spLocks noGrp="1"/>
          </p:cNvSpPr>
          <p:nvPr>
            <p:ph type="dt" sz="half" idx="10"/>
          </p:nvPr>
        </p:nvSpPr>
        <p:spPr/>
        <p:txBody>
          <a:bodyPr/>
          <a:lstStyle/>
          <a:p>
            <a:fld id="{DF3903B7-C2F6-474A-B6DA-36A8F9745E1B}" type="datetime1">
              <a:rPr lang="en-US" smtClean="0"/>
              <a:pPr/>
              <a:t>9/1/2020</a:t>
            </a:fld>
            <a:endParaRPr lang="en-US"/>
          </a:p>
        </p:txBody>
      </p:sp>
      <p:sp>
        <p:nvSpPr>
          <p:cNvPr id="1048685"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686"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674"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48675" name="Text Placeholder 9"/>
          <p:cNvSpPr>
            <a:spLocks noGrp="1"/>
          </p:cNvSpPr>
          <p:nvPr>
            <p:ph type="body" sz="quarter" idx="13"/>
          </p:nvPr>
        </p:nvSpPr>
        <p:spPr>
          <a:xfrm>
            <a:off x="1446212" y="3429000"/>
            <a:ext cx="8534400" cy="381000"/>
          </a:xfrm>
        </p:spPr>
        <p:txBody>
          <a:bodyPr anchor="ctr"/>
          <a:lstStyle>
            <a:lvl1pPr marL="0" indent="0">
              <a:buFontTx/>
              <a:buNone/>
            </a:lvl1pPr>
            <a:lvl2pPr marL="457200" indent="0">
              <a:buFontTx/>
              <a:buNone/>
            </a:lvl2pPr>
            <a:lvl3pPr marL="914400" indent="0">
              <a:buFontTx/>
              <a:buNone/>
            </a:lvl3pPr>
            <a:lvl4pPr marL="1371600" indent="0">
              <a:buFontTx/>
              <a:buNone/>
            </a:lvl4pPr>
            <a:lvl5pPr marL="1828800" indent="0">
              <a:buFontTx/>
              <a:buNone/>
            </a:lvl5pPr>
          </a:lstStyle>
          <a:p>
            <a:pPr lvl="0"/>
            <a:r>
              <a:rPr lang="en-US"/>
              <a:t>Edit Master text styles</a:t>
            </a:r>
          </a:p>
        </p:txBody>
      </p:sp>
      <p:sp>
        <p:nvSpPr>
          <p:cNvPr id="1048676"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48677" name="Date Placeholder 3"/>
          <p:cNvSpPr>
            <a:spLocks noGrp="1"/>
          </p:cNvSpPr>
          <p:nvPr>
            <p:ph type="dt" sz="half" idx="10"/>
          </p:nvPr>
        </p:nvSpPr>
        <p:spPr/>
        <p:txBody>
          <a:bodyPr/>
          <a:lstStyle/>
          <a:p>
            <a:fld id="{2B200A70-2A58-4E88-BF7B-13A9AB177145}" type="datetime1">
              <a:rPr lang="en-US" smtClean="0"/>
              <a:pPr/>
              <a:t>9/1/2020</a:t>
            </a:fld>
            <a:endParaRPr lang="en-US"/>
          </a:p>
        </p:txBody>
      </p:sp>
      <p:sp>
        <p:nvSpPr>
          <p:cNvPr id="1048678"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679"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sp>
        <p:nvSpPr>
          <p:cNvPr id="1048680"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681"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687"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1048688"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48689" name="Date Placeholder 3"/>
          <p:cNvSpPr>
            <a:spLocks noGrp="1"/>
          </p:cNvSpPr>
          <p:nvPr>
            <p:ph type="dt" sz="half" idx="10"/>
          </p:nvPr>
        </p:nvSpPr>
        <p:spPr/>
        <p:txBody>
          <a:bodyPr/>
          <a:lstStyle/>
          <a:p>
            <a:fld id="{E7198C18-55C8-4FFD-8784-28402BFADA8C}" type="datetime1">
              <a:rPr lang="en-US" smtClean="0"/>
              <a:pPr/>
              <a:t>9/1/2020</a:t>
            </a:fld>
            <a:endParaRPr lang="en-US"/>
          </a:p>
        </p:txBody>
      </p:sp>
      <p:sp>
        <p:nvSpPr>
          <p:cNvPr id="1048690"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691"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719"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4872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1048721"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48722" name="Date Placeholder 3"/>
          <p:cNvSpPr>
            <a:spLocks noGrp="1"/>
          </p:cNvSpPr>
          <p:nvPr>
            <p:ph type="dt" sz="half" idx="10"/>
          </p:nvPr>
        </p:nvSpPr>
        <p:spPr/>
        <p:txBody>
          <a:bodyPr/>
          <a:lstStyle/>
          <a:p>
            <a:fld id="{BC70D016-D0F3-4F96-98DF-A65F51F8B020}" type="datetime1">
              <a:rPr lang="en-US" smtClean="0"/>
              <a:pPr/>
              <a:t>9/1/2020</a:t>
            </a:fld>
            <a:endParaRPr lang="en-US"/>
          </a:p>
        </p:txBody>
      </p:sp>
      <p:sp>
        <p:nvSpPr>
          <p:cNvPr id="1048723"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724"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sp>
        <p:nvSpPr>
          <p:cNvPr id="1048725"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726"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8650"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48651"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1048652"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48653" name="Date Placeholder 3"/>
          <p:cNvSpPr>
            <a:spLocks noGrp="1"/>
          </p:cNvSpPr>
          <p:nvPr>
            <p:ph type="dt" sz="half" idx="10"/>
          </p:nvPr>
        </p:nvSpPr>
        <p:spPr/>
        <p:txBody>
          <a:bodyPr/>
          <a:lstStyle/>
          <a:p>
            <a:fld id="{41A9B727-1000-4CDF-8FD3-BD88B911154A}" type="datetime1">
              <a:rPr lang="en-US" smtClean="0"/>
              <a:pPr/>
              <a:t>9/1/2020</a:t>
            </a:fld>
            <a:endParaRPr lang="en-US"/>
          </a:p>
        </p:txBody>
      </p:sp>
      <p:sp>
        <p:nvSpPr>
          <p:cNvPr id="1048654"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655"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69" name="Title 1"/>
          <p:cNvSpPr>
            <a:spLocks noGrp="1"/>
          </p:cNvSpPr>
          <p:nvPr>
            <p:ph type="title"/>
          </p:nvPr>
        </p:nvSpPr>
        <p:spPr/>
        <p:txBody>
          <a:bodyPr/>
          <a:lstStyle>
            <a:lvl1pPr algn="l"/>
          </a:lstStyle>
          <a:p>
            <a:r>
              <a:rPr lang="en-US"/>
              <a:t>Click to edit Master title style</a:t>
            </a:r>
            <a:endParaRPr lang="en-US" dirty="0"/>
          </a:p>
        </p:txBody>
      </p:sp>
      <p:sp>
        <p:nvSpPr>
          <p:cNvPr id="1048670"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1" name="Date Placeholder 3"/>
          <p:cNvSpPr>
            <a:spLocks noGrp="1"/>
          </p:cNvSpPr>
          <p:nvPr>
            <p:ph type="dt" sz="half" idx="10"/>
          </p:nvPr>
        </p:nvSpPr>
        <p:spPr/>
        <p:txBody>
          <a:bodyPr/>
          <a:lstStyle/>
          <a:p>
            <a:fld id="{A02D2110-6DC0-4B90-A714-ECF22FBCCC3D}" type="datetime1">
              <a:rPr lang="en-US" smtClean="0"/>
              <a:pPr/>
              <a:t>9/1/2020</a:t>
            </a:fld>
            <a:endParaRPr lang="en-US"/>
          </a:p>
        </p:txBody>
      </p:sp>
      <p:sp>
        <p:nvSpPr>
          <p:cNvPr id="1048672"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673"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6"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1048657"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8" name="Date Placeholder 3"/>
          <p:cNvSpPr>
            <a:spLocks noGrp="1"/>
          </p:cNvSpPr>
          <p:nvPr>
            <p:ph type="dt" sz="half" idx="10"/>
          </p:nvPr>
        </p:nvSpPr>
        <p:spPr/>
        <p:txBody>
          <a:bodyPr/>
          <a:lstStyle/>
          <a:p>
            <a:fld id="{95930625-8F03-4CE7-9AFC-6D04795AB977}" type="datetime1">
              <a:rPr lang="en-US" smtClean="0"/>
              <a:pPr/>
              <a:t>9/1/2020</a:t>
            </a:fld>
            <a:endParaRPr lang="en-US"/>
          </a:p>
        </p:txBody>
      </p:sp>
      <p:sp>
        <p:nvSpPr>
          <p:cNvPr id="1048659"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660"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r>
              <a:rPr lang="en-US"/>
              <a:t>Click to edit Master title style</a:t>
            </a:r>
            <a:endParaRPr lang="en-US" dirty="0"/>
          </a:p>
        </p:txBody>
      </p:sp>
      <p:sp>
        <p:nvSpPr>
          <p:cNvPr id="1048604"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05" name="Date Placeholder 3"/>
          <p:cNvSpPr>
            <a:spLocks noGrp="1"/>
          </p:cNvSpPr>
          <p:nvPr>
            <p:ph type="dt" sz="half" idx="10"/>
          </p:nvPr>
        </p:nvSpPr>
        <p:spPr/>
        <p:txBody>
          <a:bodyPr/>
          <a:lstStyle/>
          <a:p>
            <a:fld id="{AD9FBFBF-309C-46D6-B410-1920936C74CA}" type="datetime1">
              <a:rPr lang="en-US" smtClean="0"/>
              <a:pPr/>
              <a:t>9/1/2020</a:t>
            </a:fld>
            <a:endParaRPr lang="en-US"/>
          </a:p>
        </p:txBody>
      </p:sp>
      <p:sp>
        <p:nvSpPr>
          <p:cNvPr id="1048606"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607"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9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104869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48694" name="Date Placeholder 3"/>
          <p:cNvSpPr>
            <a:spLocks noGrp="1"/>
          </p:cNvSpPr>
          <p:nvPr>
            <p:ph type="dt" sz="half" idx="10"/>
          </p:nvPr>
        </p:nvSpPr>
        <p:spPr/>
        <p:txBody>
          <a:bodyPr/>
          <a:lstStyle/>
          <a:p>
            <a:fld id="{BDA907EC-43AE-42AB-B6C0-9BEEDB4ED0A6}" type="datetime1">
              <a:rPr lang="en-US" smtClean="0"/>
              <a:pPr/>
              <a:t>9/1/2020</a:t>
            </a:fld>
            <a:endParaRPr lang="en-US"/>
          </a:p>
        </p:txBody>
      </p:sp>
      <p:sp>
        <p:nvSpPr>
          <p:cNvPr id="1048695" name="Footer Placeholder 4"/>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696" name="Slide Number Placeholder 5"/>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03" name="Title 1"/>
          <p:cNvSpPr>
            <a:spLocks noGrp="1"/>
          </p:cNvSpPr>
          <p:nvPr>
            <p:ph type="title"/>
          </p:nvPr>
        </p:nvSpPr>
        <p:spPr/>
        <p:txBody>
          <a:bodyPr/>
          <a:lstStyle/>
          <a:p>
            <a:r>
              <a:rPr lang="en-US"/>
              <a:t>Click to edit Master title style</a:t>
            </a:r>
            <a:endParaRPr lang="en-US" dirty="0"/>
          </a:p>
        </p:txBody>
      </p:sp>
      <p:sp>
        <p:nvSpPr>
          <p:cNvPr id="1048704"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5"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6" name="Date Placeholder 4"/>
          <p:cNvSpPr>
            <a:spLocks noGrp="1"/>
          </p:cNvSpPr>
          <p:nvPr>
            <p:ph type="dt" sz="half" idx="10"/>
          </p:nvPr>
        </p:nvSpPr>
        <p:spPr/>
        <p:txBody>
          <a:bodyPr/>
          <a:lstStyle/>
          <a:p>
            <a:fld id="{CE8FD4C1-69F2-4703-B52F-C5B2EDA999A4}" type="datetime1">
              <a:rPr lang="en-US" smtClean="0"/>
              <a:pPr/>
              <a:t>9/1/2020</a:t>
            </a:fld>
            <a:endParaRPr lang="en-US"/>
          </a:p>
        </p:txBody>
      </p:sp>
      <p:sp>
        <p:nvSpPr>
          <p:cNvPr id="1048707" name="Footer Placeholder 5"/>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708" name="Slide Number Placeholder 6"/>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en-US"/>
              <a:t>Click to edit Master title style</a:t>
            </a:r>
            <a:endParaRPr lang="en-US" dirty="0"/>
          </a:p>
        </p:txBody>
      </p:sp>
      <p:sp>
        <p:nvSpPr>
          <p:cNvPr id="1048662"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63"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4"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65"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6" name="Date Placeholder 6"/>
          <p:cNvSpPr>
            <a:spLocks noGrp="1"/>
          </p:cNvSpPr>
          <p:nvPr>
            <p:ph type="dt" sz="half" idx="10"/>
          </p:nvPr>
        </p:nvSpPr>
        <p:spPr/>
        <p:txBody>
          <a:bodyPr/>
          <a:lstStyle/>
          <a:p>
            <a:fld id="{FE4537B5-8BB0-4962-8DD4-D04B3AB8D3C4}" type="datetime1">
              <a:rPr lang="en-US" smtClean="0"/>
              <a:pPr/>
              <a:t>9/1/2020</a:t>
            </a:fld>
            <a:endParaRPr lang="en-US"/>
          </a:p>
        </p:txBody>
      </p:sp>
      <p:sp>
        <p:nvSpPr>
          <p:cNvPr id="1048667" name="Footer Placeholder 7"/>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668" name="Slide Number Placeholder 8"/>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09" name="Title 1"/>
          <p:cNvSpPr>
            <a:spLocks noGrp="1"/>
          </p:cNvSpPr>
          <p:nvPr>
            <p:ph type="title"/>
          </p:nvPr>
        </p:nvSpPr>
        <p:spPr/>
        <p:txBody>
          <a:bodyPr/>
          <a:lstStyle/>
          <a:p>
            <a:r>
              <a:rPr lang="en-US"/>
              <a:t>Click to edit Master title style</a:t>
            </a:r>
            <a:endParaRPr lang="en-US" dirty="0"/>
          </a:p>
        </p:txBody>
      </p:sp>
      <p:sp>
        <p:nvSpPr>
          <p:cNvPr id="1048710" name="Date Placeholder 2"/>
          <p:cNvSpPr>
            <a:spLocks noGrp="1"/>
          </p:cNvSpPr>
          <p:nvPr>
            <p:ph type="dt" sz="half" idx="10"/>
          </p:nvPr>
        </p:nvSpPr>
        <p:spPr/>
        <p:txBody>
          <a:bodyPr/>
          <a:lstStyle/>
          <a:p>
            <a:fld id="{E4FE34E5-1455-446F-BB8D-701025DCADD3}" type="datetime1">
              <a:rPr lang="en-US" smtClean="0"/>
              <a:pPr/>
              <a:t>9/1/2020</a:t>
            </a:fld>
            <a:endParaRPr lang="en-US"/>
          </a:p>
        </p:txBody>
      </p:sp>
      <p:sp>
        <p:nvSpPr>
          <p:cNvPr id="1048711" name="Footer Placeholder 3"/>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712" name="Slide Number Placeholder 4"/>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569FAC-B7E5-4DB3-B4DF-8A43319D6AD2}" type="datetime1">
              <a:rPr lang="en-US" smtClean="0"/>
              <a:pPr/>
              <a:t>9/1/2020</a:t>
            </a:fld>
            <a:endParaRPr lang="en-US"/>
          </a:p>
        </p:txBody>
      </p:sp>
      <p:sp>
        <p:nvSpPr>
          <p:cNvPr id="4" name="Footer Placeholder 3"/>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5" name="Slide Number Placeholder 4"/>
          <p:cNvSpPr>
            <a:spLocks noGrp="1"/>
          </p:cNvSpPr>
          <p:nvPr>
            <p:ph type="sldNum" sz="quarter" idx="12"/>
          </p:nvPr>
        </p:nvSpPr>
        <p:spPr/>
        <p:txBody>
          <a:bodyPr/>
          <a:lstStyle/>
          <a:p>
            <a:fld id="{270FCD98-74A7-432B-BA70-BDDC8CB409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97"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1048698"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99"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700" name="Date Placeholder 4"/>
          <p:cNvSpPr>
            <a:spLocks noGrp="1"/>
          </p:cNvSpPr>
          <p:nvPr>
            <p:ph type="dt" sz="half" idx="10"/>
          </p:nvPr>
        </p:nvSpPr>
        <p:spPr/>
        <p:txBody>
          <a:bodyPr/>
          <a:lstStyle/>
          <a:p>
            <a:fld id="{D9544589-15DC-4EFC-A58E-5E7A1DFDE7AE}" type="datetime1">
              <a:rPr lang="en-US" smtClean="0"/>
              <a:pPr/>
              <a:t>9/1/2020</a:t>
            </a:fld>
            <a:endParaRPr lang="en-US"/>
          </a:p>
        </p:txBody>
      </p:sp>
      <p:sp>
        <p:nvSpPr>
          <p:cNvPr id="1048701" name="Footer Placeholder 5"/>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702" name="Slide Number Placeholder 6"/>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13"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0487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15"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716" name="Date Placeholder 4"/>
          <p:cNvSpPr>
            <a:spLocks noGrp="1"/>
          </p:cNvSpPr>
          <p:nvPr>
            <p:ph type="dt" sz="half" idx="10"/>
          </p:nvPr>
        </p:nvSpPr>
        <p:spPr/>
        <p:txBody>
          <a:bodyPr/>
          <a:lstStyle/>
          <a:p>
            <a:fld id="{DD3D28BB-7340-4821-870D-00FE637C67F9}" type="datetime1">
              <a:rPr lang="en-US" smtClean="0"/>
              <a:pPr/>
              <a:t>9/1/2020</a:t>
            </a:fld>
            <a:endParaRPr lang="en-US"/>
          </a:p>
        </p:txBody>
      </p:sp>
      <p:sp>
        <p:nvSpPr>
          <p:cNvPr id="1048717" name="Footer Placeholder 5"/>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718" name="Slide Number Placeholder 6"/>
          <p:cNvSpPr>
            <a:spLocks noGrp="1"/>
          </p:cNvSpPr>
          <p:nvPr>
            <p:ph type="sldNum" sz="quarter" idx="12"/>
          </p:nvPr>
        </p:nvSpPr>
        <p:spPr/>
        <p:txBody>
          <a:bodyPr/>
          <a:lstStyle/>
          <a:p>
            <a:fld id="{270FCD98-74A7-432B-BA70-BDDC8CB409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 name="Group 6"/>
          <p:cNvGrpSpPr/>
          <p:nvPr/>
        </p:nvGrpSpPr>
        <p:grpSpPr>
          <a:xfrm>
            <a:off x="9206969" y="2963333"/>
            <a:ext cx="2981858" cy="3208867"/>
            <a:chOff x="9206969" y="2963333"/>
            <a:chExt cx="2981858" cy="3208867"/>
          </a:xfrm>
        </p:grpSpPr>
        <p:cxnSp>
          <p:nvCxnSpPr>
            <p:cNvPr id="3145728" name="Straight Connector 7"/>
            <p:cNvCxnSpPr>
              <a:cxnSpLocks/>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8"/>
            <p:cNvCxnSpPr>
              <a:cxnSpLocks/>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0" name="Straight Connector 9"/>
            <p:cNvCxnSpPr>
              <a:cxnSpLocks/>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0"/>
            <p:cNvCxnSpPr>
              <a:cxnSpLocks/>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2" name="Straight Connector 11"/>
            <p:cNvCxnSpPr>
              <a:cxnSpLocks/>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48576"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208D20E-0EF2-4365-925A-CD866F7AAA7C}" type="datetime1">
              <a:rPr lang="en-US" smtClean="0"/>
              <a:pPr/>
              <a:t>9/1/2020</a:t>
            </a:fld>
            <a:endParaRPr lang="en-US"/>
          </a:p>
        </p:txBody>
      </p:sp>
      <p:sp>
        <p:nvSpPr>
          <p:cNvPr id="1048579"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1048580"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70FCD98-74A7-432B-BA70-BDDC8CB409A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p:spPr>
        <p:txBody>
          <a:bodyPr/>
          <a:lstStyle/>
          <a:p>
            <a:fld id="{3381131A-0E2E-4C65-82DE-A88598B563C7}" type="datetime1">
              <a:rPr lang="en-US" sz="1200" smtClean="0"/>
              <a:pPr/>
              <a:t>9/1/2020</a:t>
            </a:fld>
            <a:endParaRPr lang="en-US" sz="1200" dirty="0"/>
          </a:p>
        </p:txBody>
      </p:sp>
      <p:sp>
        <p:nvSpPr>
          <p:cNvPr id="3" name="Footer Placeholder 2"/>
          <p:cNvSpPr>
            <a:spLocks noGrp="1"/>
          </p:cNvSpPr>
          <p:nvPr>
            <p:ph type="ftr" sz="quarter" idx="11"/>
          </p:nvPr>
        </p:nvSpPr>
        <p:spPr>
          <a:xfrm>
            <a:off x="1816608" y="6254496"/>
            <a:ext cx="8546592" cy="329184"/>
          </a:xfrm>
        </p:spPr>
        <p:txBody>
          <a:bodyPr/>
          <a:lstStyle/>
          <a:p>
            <a:r>
              <a:rPr lang="as-IN" sz="1200" smtClean="0"/>
              <a:t>পলাশ কুমার ঘোষ।সরকারি শহীদ সিরাজুদ্দীন হোসেন কলেজ, যশোর। মোবাইলঃ 01920-393252 ই-মেইলঃ </a:t>
            </a:r>
            <a:r>
              <a:rPr lang="en-US" sz="1200" smtClean="0"/>
              <a:t>palashg489@gmail.com</a:t>
            </a:r>
            <a:endParaRPr lang="en-US" sz="1200" dirty="0"/>
          </a:p>
        </p:txBody>
      </p:sp>
      <p:sp>
        <p:nvSpPr>
          <p:cNvPr id="4" name="Slide Number Placeholder 3"/>
          <p:cNvSpPr>
            <a:spLocks noGrp="1"/>
          </p:cNvSpPr>
          <p:nvPr>
            <p:ph type="sldNum" sz="quarter" idx="12"/>
          </p:nvPr>
        </p:nvSpPr>
        <p:spPr>
          <a:xfrm>
            <a:off x="414528" y="6156960"/>
            <a:ext cx="727717" cy="335280"/>
          </a:xfrm>
        </p:spPr>
        <p:txBody>
          <a:bodyPr/>
          <a:lstStyle/>
          <a:p>
            <a:pPr algn="ctr"/>
            <a:fld id="{B6F15528-21DE-4FAA-801E-634DDDAF4B2B}" type="slidenum">
              <a:rPr lang="en-US" sz="1200" smtClean="0"/>
              <a:pPr algn="ctr"/>
              <a:t>1</a:t>
            </a:fld>
            <a:endParaRPr lang="en-US" sz="1200" dirty="0"/>
          </a:p>
        </p:txBody>
      </p:sp>
      <p:pic>
        <p:nvPicPr>
          <p:cNvPr id="5" name="Picture 4"/>
          <p:cNvPicPr>
            <a:picLocks noChangeAspect="1"/>
          </p:cNvPicPr>
          <p:nvPr/>
        </p:nvPicPr>
        <p:blipFill>
          <a:blip r:embed="rId3"/>
          <a:stretch>
            <a:fillRect/>
          </a:stretch>
        </p:blipFill>
        <p:spPr>
          <a:xfrm>
            <a:off x="1" y="0"/>
            <a:ext cx="12191999" cy="7126224"/>
          </a:xfrm>
          <a:prstGeom prst="rect">
            <a:avLst/>
          </a:prstGeom>
        </p:spPr>
        <p:style>
          <a:lnRef idx="3">
            <a:schemeClr val="lt1"/>
          </a:lnRef>
          <a:fillRef idx="1">
            <a:schemeClr val="accent5"/>
          </a:fillRef>
          <a:effectRef idx="1">
            <a:schemeClr val="accent5"/>
          </a:effectRef>
          <a:fontRef idx="minor">
            <a:schemeClr val="lt1"/>
          </a:fontRef>
        </p:style>
      </p:pic>
      <p:sp>
        <p:nvSpPr>
          <p:cNvPr id="6" name="TextBox 5"/>
          <p:cNvSpPr txBox="1"/>
          <p:nvPr/>
        </p:nvSpPr>
        <p:spPr>
          <a:xfrm>
            <a:off x="0" y="368808"/>
            <a:ext cx="12192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BD" sz="5400" b="1" dirty="0" smtClean="0">
                <a:ln>
                  <a:prstDash val="solid"/>
                </a:ln>
                <a:solidFill>
                  <a:srgbClr val="FFFF00"/>
                </a:solidFill>
                <a:effectLst>
                  <a:outerShdw blurRad="88000" dist="50800" dir="5040000" algn="tl">
                    <a:schemeClr val="accent4">
                      <a:tint val="80000"/>
                      <a:satMod val="250000"/>
                      <a:alpha val="45000"/>
                    </a:schemeClr>
                  </a:outerShdw>
                </a:effectLst>
                <a:latin typeface="NikoshBAN" pitchFamily="2" charset="0"/>
                <a:cs typeface="NikoshBAN" pitchFamily="2" charset="0"/>
              </a:rPr>
              <a:t>আজকের মাল্টিমিডিয়া ক্লাসে সবাইকে ফুলেল শুভেচ্ছা।</a:t>
            </a:r>
            <a:endParaRPr lang="en-US" sz="5400" b="1" dirty="0">
              <a:ln>
                <a:prstDash val="solid"/>
              </a:ln>
              <a:solidFill>
                <a:srgbClr val="FFFF00"/>
              </a:solidFill>
              <a:effectLst>
                <a:outerShdw blurRad="88000" dist="50800" dir="5040000" algn="tl">
                  <a:schemeClr val="accent4">
                    <a:tint val="80000"/>
                    <a:satMod val="250000"/>
                    <a:alpha val="45000"/>
                  </a:schemeClr>
                </a:outerShdw>
              </a:effectLst>
              <a:latin typeface="NikoshBAN" pitchFamily="2" charset="0"/>
              <a:cs typeface="NikoshBAN" pitchFamily="2" charset="0"/>
            </a:endParaRPr>
          </a:p>
        </p:txBody>
      </p:sp>
      <p:pic>
        <p:nvPicPr>
          <p:cNvPr id="7" name="Picture 6" descr="Picture2.jpg"/>
          <p:cNvPicPr>
            <a:picLocks noChangeAspect="1"/>
          </p:cNvPicPr>
          <p:nvPr/>
        </p:nvPicPr>
        <p:blipFill>
          <a:blip r:embed="rId4"/>
          <a:stretch>
            <a:fillRect/>
          </a:stretch>
        </p:blipFill>
        <p:spPr>
          <a:xfrm>
            <a:off x="0" y="0"/>
            <a:ext cx="6161649" cy="7132320"/>
          </a:xfrm>
          <a:prstGeom prst="rect">
            <a:avLst/>
          </a:prstGeom>
        </p:spPr>
      </p:pic>
      <p:pic>
        <p:nvPicPr>
          <p:cNvPr id="8" name="Picture 7" descr="Picture3.jpg"/>
          <p:cNvPicPr>
            <a:picLocks noChangeAspect="1"/>
          </p:cNvPicPr>
          <p:nvPr/>
        </p:nvPicPr>
        <p:blipFill>
          <a:blip r:embed="rId5"/>
          <a:stretch>
            <a:fillRect/>
          </a:stretch>
        </p:blipFill>
        <p:spPr>
          <a:xfrm>
            <a:off x="6161650" y="0"/>
            <a:ext cx="6030350" cy="7132320"/>
          </a:xfrm>
          <a:prstGeom prst="rect">
            <a:avLst/>
          </a:prstGeom>
        </p:spPr>
      </p:pic>
    </p:spTree>
    <p:extLst>
      <p:ext uri="{BB962C8B-B14F-4D97-AF65-F5344CB8AC3E}">
        <p14:creationId xmlns="" xmlns:p14="http://schemas.microsoft.com/office/powerpoint/2010/main" val="1547200480"/>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7"/>
                                        </p:tgtEl>
                                        <p:attrNameLst>
                                          <p:attrName>ppt_x</p:attrName>
                                        </p:attrNameLst>
                                      </p:cBhvr>
                                      <p:tavLst>
                                        <p:tav tm="0">
                                          <p:val>
                                            <p:strVal val="ppt_x"/>
                                          </p:val>
                                        </p:tav>
                                        <p:tav tm="100000">
                                          <p:val>
                                            <p:strVal val="0-ppt_w/2"/>
                                          </p:val>
                                        </p:tav>
                                      </p:tavLst>
                                    </p:anim>
                                    <p:anim calcmode="lin" valueType="num">
                                      <p:cBhvr additive="base">
                                        <p:cTn id="7" dur="5000"/>
                                        <p:tgtEl>
                                          <p:spTgt spid="7"/>
                                        </p:tgtEl>
                                        <p:attrNameLst>
                                          <p:attrName>ppt_y</p:attrName>
                                        </p:attrNameLst>
                                      </p:cBhvr>
                                      <p:tavLst>
                                        <p:tav tm="0">
                                          <p:val>
                                            <p:strVal val="ppt_y"/>
                                          </p:val>
                                        </p:tav>
                                        <p:tav tm="100000">
                                          <p:val>
                                            <p:strVal val="ppt_y"/>
                                          </p:val>
                                        </p:tav>
                                      </p:tavLst>
                                    </p:anim>
                                    <p:set>
                                      <p:cBhvr>
                                        <p:cTn id="8" dur="1" fill="hold">
                                          <p:stCondLst>
                                            <p:cond delay="49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8"/>
                                        </p:tgtEl>
                                        <p:attrNameLst>
                                          <p:attrName>ppt_x</p:attrName>
                                        </p:attrNameLst>
                                      </p:cBhvr>
                                      <p:tavLst>
                                        <p:tav tm="0">
                                          <p:val>
                                            <p:strVal val="ppt_x"/>
                                          </p:val>
                                        </p:tav>
                                        <p:tav tm="100000">
                                          <p:val>
                                            <p:strVal val="1+ppt_w/2"/>
                                          </p:val>
                                        </p:tav>
                                      </p:tavLst>
                                    </p:anim>
                                    <p:anim calcmode="lin" valueType="num">
                                      <p:cBhvr additive="base">
                                        <p:cTn id="11" dur="5000"/>
                                        <p:tgtEl>
                                          <p:spTgt spid="8"/>
                                        </p:tgtEl>
                                        <p:attrNameLst>
                                          <p:attrName>ppt_y</p:attrName>
                                        </p:attrNameLst>
                                      </p:cBhvr>
                                      <p:tavLst>
                                        <p:tav tm="0">
                                          <p:val>
                                            <p:strVal val="ppt_y"/>
                                          </p:val>
                                        </p:tav>
                                        <p:tav tm="100000">
                                          <p:val>
                                            <p:strVal val="ppt_y"/>
                                          </p:val>
                                        </p:tav>
                                      </p:tavLst>
                                    </p:anim>
                                    <p:set>
                                      <p:cBhvr>
                                        <p:cTn id="12" dur="1" fill="hold">
                                          <p:stCondLst>
                                            <p:cond delay="4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0"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6"/>
                                        </p:tgtEl>
                                        <p:attrNameLst>
                                          <p:attrName>ppt_x</p:attrName>
                                          <p:attrName>ppt_y</p:attrName>
                                        </p:attrNameLst>
                                      </p:cBhvr>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E6E9B-6E85-4A55-B843-6A1B9C8A4AAB}" type="datetime1">
              <a:rPr lang="en-US" smtClean="0"/>
              <a:pPr/>
              <a:t>9/1/2020</a:t>
            </a:fld>
            <a:endParaRPr lang="en-US"/>
          </a:p>
        </p:txBody>
      </p:sp>
      <p:sp>
        <p:nvSpPr>
          <p:cNvPr id="3" name="Footer Placeholder 2"/>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dirty="0"/>
          </a:p>
        </p:txBody>
      </p:sp>
      <p:sp>
        <p:nvSpPr>
          <p:cNvPr id="4" name="Slide Number Placeholder 3"/>
          <p:cNvSpPr>
            <a:spLocks noGrp="1"/>
          </p:cNvSpPr>
          <p:nvPr>
            <p:ph type="sldNum" sz="quarter" idx="12"/>
          </p:nvPr>
        </p:nvSpPr>
        <p:spPr>
          <a:ln>
            <a:solidFill>
              <a:schemeClr val="tx1"/>
            </a:solidFill>
          </a:ln>
        </p:spPr>
        <p:txBody>
          <a:bodyPr/>
          <a:lstStyle/>
          <a:p>
            <a:fld id="{270FCD98-74A7-432B-BA70-BDDC8CB409A7}" type="slidenum">
              <a:rPr lang="en-US" smtClean="0"/>
              <a:pPr/>
              <a:t>10</a:t>
            </a:fld>
            <a:endParaRPr lang="en-US"/>
          </a:p>
        </p:txBody>
      </p:sp>
      <p:grpSp>
        <p:nvGrpSpPr>
          <p:cNvPr id="40" name="Group 39"/>
          <p:cNvGrpSpPr/>
          <p:nvPr/>
        </p:nvGrpSpPr>
        <p:grpSpPr>
          <a:xfrm>
            <a:off x="27298" y="2025869"/>
            <a:ext cx="4372010" cy="4495828"/>
            <a:chOff x="6065819" y="2505056"/>
            <a:chExt cx="5369576" cy="4716227"/>
          </a:xfrm>
        </p:grpSpPr>
        <p:grpSp>
          <p:nvGrpSpPr>
            <p:cNvPr id="41" name="Group 40"/>
            <p:cNvGrpSpPr/>
            <p:nvPr/>
          </p:nvGrpSpPr>
          <p:grpSpPr>
            <a:xfrm>
              <a:off x="6065819" y="2505056"/>
              <a:ext cx="5369576" cy="4716227"/>
              <a:chOff x="1768457" y="1759803"/>
              <a:chExt cx="6924128" cy="5111534"/>
            </a:xfrm>
          </p:grpSpPr>
          <p:grpSp>
            <p:nvGrpSpPr>
              <p:cNvPr id="54" name="Group 53"/>
              <p:cNvGrpSpPr/>
              <p:nvPr/>
            </p:nvGrpSpPr>
            <p:grpSpPr>
              <a:xfrm>
                <a:off x="2224547" y="1759803"/>
                <a:ext cx="6155865" cy="3891630"/>
                <a:chOff x="2529347" y="1764268"/>
                <a:chExt cx="6155865" cy="3891630"/>
              </a:xfrm>
            </p:grpSpPr>
            <p:grpSp>
              <p:nvGrpSpPr>
                <p:cNvPr id="58" name="Group 57"/>
                <p:cNvGrpSpPr/>
                <p:nvPr/>
              </p:nvGrpSpPr>
              <p:grpSpPr>
                <a:xfrm>
                  <a:off x="3691390" y="1764268"/>
                  <a:ext cx="4993822" cy="3891630"/>
                  <a:chOff x="3691390" y="1764268"/>
                  <a:chExt cx="4993822" cy="3891630"/>
                </a:xfrm>
              </p:grpSpPr>
              <p:cxnSp>
                <p:nvCxnSpPr>
                  <p:cNvPr id="60" name="Straight Arrow Connector 59"/>
                  <p:cNvCxnSpPr/>
                  <p:nvPr/>
                </p:nvCxnSpPr>
                <p:spPr>
                  <a:xfrm flipV="1">
                    <a:off x="3732212" y="5563573"/>
                    <a:ext cx="4953000" cy="86896"/>
                  </a:xfrm>
                  <a:prstGeom prst="straightConnector1">
                    <a:avLst/>
                  </a:prstGeom>
                  <a:ln w="57150">
                    <a:solidFill>
                      <a:srgbClr val="FF0000">
                        <a:alpha val="6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691390" y="1764268"/>
                    <a:ext cx="40824" cy="3886200"/>
                  </a:xfrm>
                  <a:prstGeom prst="straightConnector1">
                    <a:avLst/>
                  </a:prstGeom>
                  <a:ln w="57150">
                    <a:solidFill>
                      <a:srgbClr val="FF0000">
                        <a:alpha val="6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32212" y="2678668"/>
                    <a:ext cx="34290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32212" y="4126468"/>
                    <a:ext cx="1790700" cy="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5522912" y="4164568"/>
                    <a:ext cx="38100" cy="144780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065344" y="2385535"/>
                    <a:ext cx="959609" cy="5948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smtClean="0"/>
                      <a:t>D</a:t>
                    </a:r>
                    <a:r>
                      <a:rPr lang="en-US" sz="1600" dirty="0" smtClean="0"/>
                      <a:t>1</a:t>
                    </a:r>
                    <a:endParaRPr lang="en-US" sz="1600" dirty="0"/>
                  </a:p>
                </p:txBody>
              </p:sp>
              <p:sp>
                <p:nvSpPr>
                  <p:cNvPr id="66" name="TextBox 65"/>
                  <p:cNvSpPr txBox="1"/>
                  <p:nvPr/>
                </p:nvSpPr>
                <p:spPr>
                  <a:xfrm>
                    <a:off x="7182341" y="5061023"/>
                    <a:ext cx="942973" cy="5948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59" name="TextBox 58"/>
                <p:cNvSpPr txBox="1"/>
                <p:nvPr/>
              </p:nvSpPr>
              <p:spPr>
                <a:xfrm>
                  <a:off x="2529347" y="4607392"/>
                  <a:ext cx="695821" cy="567075"/>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5</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sp>
            <p:nvSpPr>
              <p:cNvPr id="55" name="TextBox 54"/>
              <p:cNvSpPr txBox="1"/>
              <p:nvPr/>
            </p:nvSpPr>
            <p:spPr>
              <a:xfrm>
                <a:off x="1768457" y="2253286"/>
                <a:ext cx="1992090" cy="594875"/>
              </a:xfrm>
              <a:prstGeom prst="rect">
                <a:avLst/>
              </a:prstGeom>
              <a:noFill/>
            </p:spPr>
            <p:txBody>
              <a:bodyPr wrap="square" rtlCol="0">
                <a:spAutoFit/>
              </a:bodyPr>
              <a:lstStyle/>
              <a:p>
                <a:r>
                  <a:rPr lang="bn-BD" sz="2800" b="1" dirty="0" smtClean="0">
                    <a:solidFill>
                      <a:srgbClr val="FF0000"/>
                    </a:solidFill>
                    <a:latin typeface="NikoshBAN" pitchFamily="2" charset="0"/>
                    <a:cs typeface="NikoshBAN" pitchFamily="2" charset="0"/>
                  </a:rPr>
                  <a:t>দাম </a:t>
                </a:r>
                <a:r>
                  <a:rPr lang="en-US" sz="2800" b="1" dirty="0" smtClean="0">
                    <a:solidFill>
                      <a:srgbClr val="FF0000"/>
                    </a:solidFill>
                    <a:latin typeface="NikoshBAN" pitchFamily="2" charset="0"/>
                    <a:cs typeface="NikoshBAN" pitchFamily="2" charset="0"/>
                  </a:rPr>
                  <a:t> </a:t>
                </a:r>
                <a:r>
                  <a:rPr lang="en-US" sz="2800" dirty="0" smtClean="0">
                    <a:solidFill>
                      <a:srgbClr val="FF0000"/>
                    </a:solidFill>
                    <a:latin typeface="Times New Roman" pitchFamily="18" charset="0"/>
                    <a:cs typeface="Times New Roman" pitchFamily="18" charset="0"/>
                  </a:rPr>
                  <a:t>Y</a:t>
                </a:r>
                <a:endParaRPr lang="en-US" sz="2800" dirty="0">
                  <a:solidFill>
                    <a:srgbClr val="FF0000"/>
                  </a:solidFill>
                  <a:latin typeface="Times New Roman" pitchFamily="18" charset="0"/>
                  <a:cs typeface="Times New Roman" pitchFamily="18" charset="0"/>
                </a:endParaRPr>
              </a:p>
            </p:txBody>
          </p:sp>
          <p:sp>
            <p:nvSpPr>
              <p:cNvPr id="56" name="TextBox 55"/>
              <p:cNvSpPr txBox="1"/>
              <p:nvPr/>
            </p:nvSpPr>
            <p:spPr>
              <a:xfrm>
                <a:off x="6639421" y="5646593"/>
                <a:ext cx="2053164" cy="1224744"/>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X</a:t>
                </a:r>
                <a:endParaRPr lang="en-US" sz="3200" b="1" dirty="0">
                  <a:solidFill>
                    <a:srgbClr val="FF0000"/>
                  </a:solidFill>
                  <a:latin typeface="NikoshBAN" pitchFamily="2" charset="0"/>
                  <a:cs typeface="NikoshBAN" pitchFamily="2" charset="0"/>
                </a:endParaRPr>
              </a:p>
              <a:p>
                <a:pPr algn="ctr"/>
                <a:r>
                  <a:rPr lang="en-US" sz="3200" b="1" dirty="0" smtClean="0">
                    <a:solidFill>
                      <a:srgbClr val="FF0000"/>
                    </a:solidFill>
                    <a:latin typeface="NikoshBAN" pitchFamily="2" charset="0"/>
                    <a:cs typeface="NikoshBAN" pitchFamily="2" charset="0"/>
                  </a:rPr>
                  <a:t>পরিমান</a:t>
                </a:r>
                <a:endParaRPr lang="en-US" sz="3200" b="1" dirty="0">
                  <a:solidFill>
                    <a:srgbClr val="FF0000"/>
                  </a:solidFill>
                  <a:latin typeface="NikoshBAN" pitchFamily="2" charset="0"/>
                  <a:cs typeface="NikoshBAN" pitchFamily="2" charset="0"/>
                </a:endParaRPr>
              </a:p>
            </p:txBody>
          </p:sp>
          <p:sp>
            <p:nvSpPr>
              <p:cNvPr id="57" name="TextBox 56"/>
              <p:cNvSpPr txBox="1"/>
              <p:nvPr/>
            </p:nvSpPr>
            <p:spPr>
              <a:xfrm>
                <a:off x="2894012" y="5648980"/>
                <a:ext cx="371475" cy="5670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smtClean="0"/>
                  <a:t>O</a:t>
                </a:r>
                <a:endParaRPr lang="en-US" dirty="0"/>
              </a:p>
            </p:txBody>
          </p:sp>
        </p:grpSp>
        <p:cxnSp>
          <p:nvCxnSpPr>
            <p:cNvPr id="42" name="Straight Connector 41"/>
            <p:cNvCxnSpPr/>
            <p:nvPr/>
          </p:nvCxnSpPr>
          <p:spPr>
            <a:xfrm>
              <a:off x="7286351" y="4072684"/>
              <a:ext cx="809029" cy="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8059414" y="4039737"/>
              <a:ext cx="44636" cy="2018095"/>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00001" y="5369244"/>
              <a:ext cx="2144252" cy="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9413133" y="5389914"/>
              <a:ext cx="14773" cy="667918"/>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10786" y="3693090"/>
              <a:ext cx="288074"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7" name="TextBox 46"/>
            <p:cNvSpPr txBox="1"/>
            <p:nvPr/>
          </p:nvSpPr>
          <p:spPr>
            <a:xfrm>
              <a:off x="8788678" y="4311846"/>
              <a:ext cx="376662"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8" name="TextBox 47"/>
            <p:cNvSpPr txBox="1"/>
            <p:nvPr/>
          </p:nvSpPr>
          <p:spPr>
            <a:xfrm>
              <a:off x="9457298" y="4994194"/>
              <a:ext cx="288074"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9" name="TextBox 48"/>
            <p:cNvSpPr txBox="1"/>
            <p:nvPr/>
          </p:nvSpPr>
          <p:spPr>
            <a:xfrm>
              <a:off x="6242665" y="4398243"/>
              <a:ext cx="1089298"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0" name="TextBox 49"/>
            <p:cNvSpPr txBox="1"/>
            <p:nvPr/>
          </p:nvSpPr>
          <p:spPr>
            <a:xfrm>
              <a:off x="6242665" y="3759058"/>
              <a:ext cx="1044765"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১5</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1" name="TextBox 50"/>
            <p:cNvSpPr txBox="1"/>
            <p:nvPr/>
          </p:nvSpPr>
          <p:spPr>
            <a:xfrm>
              <a:off x="7610659" y="6063298"/>
              <a:ext cx="600129"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2" name="TextBox 51"/>
            <p:cNvSpPr txBox="1"/>
            <p:nvPr/>
          </p:nvSpPr>
          <p:spPr>
            <a:xfrm>
              <a:off x="8372125" y="6065570"/>
              <a:ext cx="687109"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২০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3" name="TextBox 52"/>
            <p:cNvSpPr txBox="1"/>
            <p:nvPr/>
          </p:nvSpPr>
          <p:spPr>
            <a:xfrm>
              <a:off x="9162093" y="6051922"/>
              <a:ext cx="718886"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৩০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sp>
        <p:nvSpPr>
          <p:cNvPr id="67" name="TextBox 66"/>
          <p:cNvSpPr txBox="1"/>
          <p:nvPr/>
        </p:nvSpPr>
        <p:spPr>
          <a:xfrm>
            <a:off x="608603" y="1357864"/>
            <a:ext cx="3002506"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bn-BD" sz="2800" dirty="0" smtClean="0"/>
              <a:t>ব্যক্তিগত চাহিদা রেখা-১ </a:t>
            </a:r>
            <a:endParaRPr lang="en-US" sz="2800" dirty="0" smtClean="0"/>
          </a:p>
        </p:txBody>
      </p:sp>
      <p:grpSp>
        <p:nvGrpSpPr>
          <p:cNvPr id="68" name="Group 67"/>
          <p:cNvGrpSpPr/>
          <p:nvPr/>
        </p:nvGrpSpPr>
        <p:grpSpPr>
          <a:xfrm>
            <a:off x="3589361" y="2066813"/>
            <a:ext cx="4369938" cy="4509896"/>
            <a:chOff x="6025883" y="2505056"/>
            <a:chExt cx="5353136" cy="4730984"/>
          </a:xfrm>
        </p:grpSpPr>
        <p:grpSp>
          <p:nvGrpSpPr>
            <p:cNvPr id="69" name="Group 68"/>
            <p:cNvGrpSpPr/>
            <p:nvPr/>
          </p:nvGrpSpPr>
          <p:grpSpPr>
            <a:xfrm>
              <a:off x="6025883" y="2505056"/>
              <a:ext cx="5353136" cy="4730984"/>
              <a:chOff x="1716959" y="1759803"/>
              <a:chExt cx="6902932" cy="5127528"/>
            </a:xfrm>
          </p:grpSpPr>
          <p:grpSp>
            <p:nvGrpSpPr>
              <p:cNvPr id="82" name="Group 81"/>
              <p:cNvGrpSpPr/>
              <p:nvPr/>
            </p:nvGrpSpPr>
            <p:grpSpPr>
              <a:xfrm>
                <a:off x="2624908" y="1759803"/>
                <a:ext cx="5755504" cy="3891631"/>
                <a:chOff x="2929708" y="1764268"/>
                <a:chExt cx="5755504" cy="3891631"/>
              </a:xfrm>
            </p:grpSpPr>
            <p:grpSp>
              <p:nvGrpSpPr>
                <p:cNvPr id="86" name="Group 85"/>
                <p:cNvGrpSpPr/>
                <p:nvPr/>
              </p:nvGrpSpPr>
              <p:grpSpPr>
                <a:xfrm>
                  <a:off x="3691390" y="1764268"/>
                  <a:ext cx="4993822" cy="3891631"/>
                  <a:chOff x="3691390" y="1764268"/>
                  <a:chExt cx="4993822" cy="3891631"/>
                </a:xfrm>
              </p:grpSpPr>
              <p:cxnSp>
                <p:nvCxnSpPr>
                  <p:cNvPr id="88" name="Straight Arrow Connector 87"/>
                  <p:cNvCxnSpPr/>
                  <p:nvPr/>
                </p:nvCxnSpPr>
                <p:spPr>
                  <a:xfrm flipV="1">
                    <a:off x="3732212" y="5563573"/>
                    <a:ext cx="4953000" cy="86896"/>
                  </a:xfrm>
                  <a:prstGeom prst="straightConnector1">
                    <a:avLst/>
                  </a:prstGeom>
                  <a:ln w="57150">
                    <a:solidFill>
                      <a:srgbClr val="FF0000">
                        <a:alpha val="6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3691390" y="1764268"/>
                    <a:ext cx="40824" cy="3886200"/>
                  </a:xfrm>
                  <a:prstGeom prst="straightConnector1">
                    <a:avLst/>
                  </a:prstGeom>
                  <a:ln w="57150">
                    <a:solidFill>
                      <a:srgbClr val="FF0000">
                        <a:alpha val="6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732212" y="2678668"/>
                    <a:ext cx="34290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32212" y="4126468"/>
                    <a:ext cx="1790700" cy="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5522912" y="4164568"/>
                    <a:ext cx="38100" cy="144780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08411" y="2385536"/>
                    <a:ext cx="1030807" cy="5948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smtClean="0"/>
                      <a:t>D</a:t>
                    </a:r>
                    <a:r>
                      <a:rPr lang="en-US" sz="1800" dirty="0" smtClean="0"/>
                      <a:t>2</a:t>
                    </a:r>
                    <a:endParaRPr lang="en-US" dirty="0"/>
                  </a:p>
                </p:txBody>
              </p:sp>
              <p:sp>
                <p:nvSpPr>
                  <p:cNvPr id="94" name="TextBox 93"/>
                  <p:cNvSpPr txBox="1"/>
                  <p:nvPr/>
                </p:nvSpPr>
                <p:spPr>
                  <a:xfrm>
                    <a:off x="7182340" y="5061024"/>
                    <a:ext cx="1031001" cy="5948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en-US" sz="1800" dirty="0" smtClean="0">
                        <a:ln w="18415" cmpd="sng">
                          <a:solidFill>
                            <a:srgbClr val="FFFFFF"/>
                          </a:solidFill>
                          <a:prstDash val="solid"/>
                        </a:ln>
                        <a:solidFill>
                          <a:srgbClr val="FFFFFF"/>
                        </a:solidFill>
                      </a:rPr>
                      <a:t>2</a:t>
                    </a:r>
                    <a:endParaRPr lang="en-US" sz="2400" dirty="0">
                      <a:ln w="18415" cmpd="sng">
                        <a:solidFill>
                          <a:srgbClr val="FFFFFF"/>
                        </a:solidFill>
                        <a:prstDash val="solid"/>
                      </a:ln>
                      <a:solidFill>
                        <a:srgbClr val="FFFFFF"/>
                      </a:solidFill>
                    </a:endParaRPr>
                  </a:p>
                </p:txBody>
              </p:sp>
            </p:grpSp>
            <p:sp>
              <p:nvSpPr>
                <p:cNvPr id="87" name="TextBox 86"/>
                <p:cNvSpPr txBox="1"/>
                <p:nvPr/>
              </p:nvSpPr>
              <p:spPr>
                <a:xfrm>
                  <a:off x="2929708" y="4597649"/>
                  <a:ext cx="371475" cy="567075"/>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5</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sp>
            <p:nvSpPr>
              <p:cNvPr id="83" name="TextBox 82"/>
              <p:cNvSpPr txBox="1"/>
              <p:nvPr/>
            </p:nvSpPr>
            <p:spPr>
              <a:xfrm>
                <a:off x="1716959" y="2253286"/>
                <a:ext cx="1786954" cy="664860"/>
              </a:xfrm>
              <a:prstGeom prst="rect">
                <a:avLst/>
              </a:prstGeom>
              <a:noFill/>
            </p:spPr>
            <p:txBody>
              <a:bodyPr wrap="square" rtlCol="0">
                <a:spAutoFit/>
              </a:bodyPr>
              <a:lstStyle/>
              <a:p>
                <a:r>
                  <a:rPr lang="bn-BD" sz="3200" b="1" dirty="0" smtClean="0">
                    <a:solidFill>
                      <a:srgbClr val="FF0000"/>
                    </a:solidFill>
                    <a:latin typeface="NikoshBAN" pitchFamily="2" charset="0"/>
                    <a:cs typeface="NikoshBAN" pitchFamily="2" charset="0"/>
                  </a:rPr>
                  <a:t>দাম</a:t>
                </a:r>
                <a:r>
                  <a:rPr lang="en-US" sz="3200" b="1" dirty="0" smtClean="0">
                    <a:solidFill>
                      <a:srgbClr val="FF0000"/>
                    </a:solidFill>
                    <a:latin typeface="NikoshBAN" pitchFamily="2" charset="0"/>
                    <a:cs typeface="NikoshBAN" pitchFamily="2" charset="0"/>
                  </a:rPr>
                  <a:t> </a:t>
                </a:r>
                <a:r>
                  <a:rPr lang="en-US" sz="3200" dirty="0" smtClean="0">
                    <a:solidFill>
                      <a:srgbClr val="FF0000"/>
                    </a:solidFill>
                    <a:latin typeface="Times New Roman" pitchFamily="18" charset="0"/>
                    <a:cs typeface="Times New Roman" pitchFamily="18" charset="0"/>
                  </a:rPr>
                  <a:t>Y</a:t>
                </a:r>
                <a:endParaRPr lang="en-US" sz="3200" dirty="0">
                  <a:solidFill>
                    <a:srgbClr val="FF0000"/>
                  </a:solidFill>
                  <a:latin typeface="Times New Roman" pitchFamily="18" charset="0"/>
                  <a:cs typeface="Times New Roman" pitchFamily="18" charset="0"/>
                </a:endParaRPr>
              </a:p>
            </p:txBody>
          </p:sp>
          <p:sp>
            <p:nvSpPr>
              <p:cNvPr id="84" name="TextBox 83"/>
              <p:cNvSpPr txBox="1"/>
              <p:nvPr/>
            </p:nvSpPr>
            <p:spPr>
              <a:xfrm>
                <a:off x="6357163" y="5662588"/>
                <a:ext cx="2262728" cy="1224743"/>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X </a:t>
                </a:r>
                <a:endParaRPr lang="en-US" sz="3200" b="1" dirty="0" smtClean="0">
                  <a:solidFill>
                    <a:srgbClr val="FF0000"/>
                  </a:solidFill>
                  <a:latin typeface="Times New Roman" pitchFamily="18" charset="0"/>
                  <a:cs typeface="Times New Roman" pitchFamily="18" charset="0"/>
                </a:endParaRPr>
              </a:p>
              <a:p>
                <a:pPr algn="ctr"/>
                <a:r>
                  <a:rPr lang="en-US" sz="3200" b="1" dirty="0" smtClean="0">
                    <a:solidFill>
                      <a:srgbClr val="FF0000"/>
                    </a:solidFill>
                    <a:latin typeface="NikoshBAN" pitchFamily="2" charset="0"/>
                    <a:cs typeface="NikoshBAN" pitchFamily="2" charset="0"/>
                  </a:rPr>
                  <a:t>পরিমান</a:t>
                </a:r>
                <a:endParaRPr lang="en-US" sz="3200" b="1" dirty="0">
                  <a:solidFill>
                    <a:srgbClr val="FF0000"/>
                  </a:solidFill>
                  <a:latin typeface="NikoshBAN" pitchFamily="2" charset="0"/>
                  <a:cs typeface="NikoshBAN" pitchFamily="2" charset="0"/>
                </a:endParaRPr>
              </a:p>
            </p:txBody>
          </p:sp>
          <p:sp>
            <p:nvSpPr>
              <p:cNvPr id="85" name="TextBox 84"/>
              <p:cNvSpPr txBox="1"/>
              <p:nvPr/>
            </p:nvSpPr>
            <p:spPr>
              <a:xfrm>
                <a:off x="2894012" y="5648980"/>
                <a:ext cx="371475" cy="5670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smtClean="0"/>
                  <a:t>O</a:t>
                </a:r>
                <a:endParaRPr lang="en-US" dirty="0"/>
              </a:p>
            </p:txBody>
          </p:sp>
        </p:grpSp>
        <p:cxnSp>
          <p:nvCxnSpPr>
            <p:cNvPr id="70" name="Straight Connector 69"/>
            <p:cNvCxnSpPr/>
            <p:nvPr/>
          </p:nvCxnSpPr>
          <p:spPr>
            <a:xfrm>
              <a:off x="7286351" y="4072684"/>
              <a:ext cx="809029" cy="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8059414" y="4039737"/>
              <a:ext cx="44636" cy="2018095"/>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99999" y="5369244"/>
              <a:ext cx="2144252" cy="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9413133" y="5389914"/>
              <a:ext cx="14773" cy="667918"/>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210786" y="3693090"/>
              <a:ext cx="288074"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5" name="TextBox 74"/>
            <p:cNvSpPr txBox="1"/>
            <p:nvPr/>
          </p:nvSpPr>
          <p:spPr>
            <a:xfrm>
              <a:off x="8788678" y="4311846"/>
              <a:ext cx="376662"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6" name="TextBox 75"/>
            <p:cNvSpPr txBox="1"/>
            <p:nvPr/>
          </p:nvSpPr>
          <p:spPr>
            <a:xfrm>
              <a:off x="9457298" y="4994194"/>
              <a:ext cx="288074"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7" name="TextBox 76"/>
            <p:cNvSpPr txBox="1"/>
            <p:nvPr/>
          </p:nvSpPr>
          <p:spPr>
            <a:xfrm>
              <a:off x="6661127" y="4398242"/>
              <a:ext cx="716087"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8" name="TextBox 77"/>
            <p:cNvSpPr txBox="1"/>
            <p:nvPr/>
          </p:nvSpPr>
          <p:spPr>
            <a:xfrm>
              <a:off x="6661130" y="3802009"/>
              <a:ext cx="722516"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১5</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9" name="TextBox 78"/>
            <p:cNvSpPr txBox="1"/>
            <p:nvPr/>
          </p:nvSpPr>
          <p:spPr>
            <a:xfrm>
              <a:off x="7699485" y="6063298"/>
              <a:ext cx="511301"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৫</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80" name="TextBox 79"/>
            <p:cNvSpPr txBox="1"/>
            <p:nvPr/>
          </p:nvSpPr>
          <p:spPr>
            <a:xfrm>
              <a:off x="8372125" y="6065570"/>
              <a:ext cx="687110"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81" name="TextBox 80"/>
            <p:cNvSpPr txBox="1"/>
            <p:nvPr/>
          </p:nvSpPr>
          <p:spPr>
            <a:xfrm>
              <a:off x="9162093" y="6051922"/>
              <a:ext cx="718887"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১৫</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sp>
        <p:nvSpPr>
          <p:cNvPr id="95" name="TextBox 94"/>
          <p:cNvSpPr txBox="1"/>
          <p:nvPr/>
        </p:nvSpPr>
        <p:spPr>
          <a:xfrm>
            <a:off x="4506471" y="1326161"/>
            <a:ext cx="3002506"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bn-BD" sz="2800" dirty="0" smtClean="0"/>
              <a:t>ব্যক্তিগত চাহিদা রেখা</a:t>
            </a:r>
            <a:r>
              <a:rPr lang="en-US" sz="2800" dirty="0" smtClean="0"/>
              <a:t>-২</a:t>
            </a:r>
            <a:endParaRPr lang="en-US" sz="2800" dirty="0"/>
          </a:p>
        </p:txBody>
      </p:sp>
      <p:grpSp>
        <p:nvGrpSpPr>
          <p:cNvPr id="96" name="Group 95"/>
          <p:cNvGrpSpPr/>
          <p:nvPr/>
        </p:nvGrpSpPr>
        <p:grpSpPr>
          <a:xfrm>
            <a:off x="7315201" y="2069085"/>
            <a:ext cx="4476465" cy="4495829"/>
            <a:chOff x="5889272" y="2505056"/>
            <a:chExt cx="5483633" cy="4716227"/>
          </a:xfrm>
        </p:grpSpPr>
        <p:grpSp>
          <p:nvGrpSpPr>
            <p:cNvPr id="97" name="Group 96"/>
            <p:cNvGrpSpPr/>
            <p:nvPr/>
          </p:nvGrpSpPr>
          <p:grpSpPr>
            <a:xfrm>
              <a:off x="5889272" y="2505056"/>
              <a:ext cx="5483633" cy="4716227"/>
              <a:chOff x="1540798" y="1759803"/>
              <a:chExt cx="7071206" cy="5111534"/>
            </a:xfrm>
          </p:grpSpPr>
          <p:grpSp>
            <p:nvGrpSpPr>
              <p:cNvPr id="110" name="Group 109"/>
              <p:cNvGrpSpPr/>
              <p:nvPr/>
            </p:nvGrpSpPr>
            <p:grpSpPr>
              <a:xfrm>
                <a:off x="2624908" y="1759803"/>
                <a:ext cx="5755504" cy="3886201"/>
                <a:chOff x="2929708" y="1764268"/>
                <a:chExt cx="5755504" cy="3886201"/>
              </a:xfrm>
            </p:grpSpPr>
            <p:grpSp>
              <p:nvGrpSpPr>
                <p:cNvPr id="114" name="Group 113"/>
                <p:cNvGrpSpPr/>
                <p:nvPr/>
              </p:nvGrpSpPr>
              <p:grpSpPr>
                <a:xfrm>
                  <a:off x="3691390" y="1764268"/>
                  <a:ext cx="4993822" cy="3886201"/>
                  <a:chOff x="3691390" y="1764268"/>
                  <a:chExt cx="4993822" cy="3886201"/>
                </a:xfrm>
              </p:grpSpPr>
              <p:cxnSp>
                <p:nvCxnSpPr>
                  <p:cNvPr id="116" name="Straight Arrow Connector 115"/>
                  <p:cNvCxnSpPr/>
                  <p:nvPr/>
                </p:nvCxnSpPr>
                <p:spPr>
                  <a:xfrm flipV="1">
                    <a:off x="3732212" y="5563573"/>
                    <a:ext cx="4953000" cy="86896"/>
                  </a:xfrm>
                  <a:prstGeom prst="straightConnector1">
                    <a:avLst/>
                  </a:prstGeom>
                  <a:ln w="57150">
                    <a:solidFill>
                      <a:srgbClr val="FF0000">
                        <a:alpha val="6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3691390" y="1764268"/>
                    <a:ext cx="40824" cy="3886200"/>
                  </a:xfrm>
                  <a:prstGeom prst="straightConnector1">
                    <a:avLst/>
                  </a:prstGeom>
                  <a:ln w="57150">
                    <a:solidFill>
                      <a:srgbClr val="FF0000">
                        <a:alpha val="6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732212" y="2678668"/>
                    <a:ext cx="34290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732212" y="4126468"/>
                    <a:ext cx="1790700" cy="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5522912" y="4164568"/>
                    <a:ext cx="38100" cy="144780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3808412" y="2385536"/>
                    <a:ext cx="371475" cy="5670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a:t>D</a:t>
                    </a:r>
                  </a:p>
                </p:txBody>
              </p:sp>
              <p:sp>
                <p:nvSpPr>
                  <p:cNvPr id="122" name="TextBox 121"/>
                  <p:cNvSpPr txBox="1"/>
                  <p:nvPr/>
                </p:nvSpPr>
                <p:spPr>
                  <a:xfrm>
                    <a:off x="7182342" y="5061024"/>
                    <a:ext cx="371475" cy="5670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D</a:t>
                    </a:r>
                  </a:p>
                </p:txBody>
              </p:sp>
            </p:grpSp>
            <p:sp>
              <p:nvSpPr>
                <p:cNvPr id="115" name="TextBox 114"/>
                <p:cNvSpPr txBox="1"/>
                <p:nvPr/>
              </p:nvSpPr>
              <p:spPr>
                <a:xfrm>
                  <a:off x="2929708" y="4597649"/>
                  <a:ext cx="371475" cy="567075"/>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5</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sp>
            <p:nvSpPr>
              <p:cNvPr id="111" name="TextBox 110"/>
              <p:cNvSpPr txBox="1"/>
              <p:nvPr/>
            </p:nvSpPr>
            <p:spPr>
              <a:xfrm>
                <a:off x="1540798" y="2253286"/>
                <a:ext cx="1963117" cy="664860"/>
              </a:xfrm>
              <a:prstGeom prst="rect">
                <a:avLst/>
              </a:prstGeom>
              <a:noFill/>
            </p:spPr>
            <p:txBody>
              <a:bodyPr wrap="square" rtlCol="0">
                <a:spAutoFit/>
              </a:bodyPr>
              <a:lstStyle/>
              <a:p>
                <a:r>
                  <a:rPr lang="bn-BD" sz="3200" b="1" dirty="0" smtClean="0">
                    <a:solidFill>
                      <a:srgbClr val="FF0000"/>
                    </a:solidFill>
                    <a:latin typeface="NikoshBAN" pitchFamily="2" charset="0"/>
                    <a:cs typeface="NikoshBAN" pitchFamily="2" charset="0"/>
                  </a:rPr>
                  <a:t>দাম</a:t>
                </a:r>
                <a:r>
                  <a:rPr lang="en-US" sz="3200" b="1" dirty="0" smtClean="0">
                    <a:solidFill>
                      <a:srgbClr val="FF0000"/>
                    </a:solidFill>
                    <a:latin typeface="NikoshBAN" pitchFamily="2" charset="0"/>
                    <a:cs typeface="NikoshBAN" pitchFamily="2" charset="0"/>
                  </a:rPr>
                  <a:t> </a:t>
                </a:r>
                <a:r>
                  <a:rPr lang="en-US" sz="3200" dirty="0" smtClean="0">
                    <a:solidFill>
                      <a:srgbClr val="FF0000"/>
                    </a:solidFill>
                    <a:latin typeface="Times New Roman" pitchFamily="18" charset="0"/>
                    <a:cs typeface="Times New Roman" pitchFamily="18" charset="0"/>
                  </a:rPr>
                  <a:t>Y</a:t>
                </a:r>
                <a:endParaRPr lang="en-US" sz="3200" dirty="0">
                  <a:solidFill>
                    <a:srgbClr val="FF0000"/>
                  </a:solidFill>
                  <a:latin typeface="Times New Roman" pitchFamily="18" charset="0"/>
                  <a:cs typeface="Times New Roman" pitchFamily="18" charset="0"/>
                </a:endParaRPr>
              </a:p>
            </p:txBody>
          </p:sp>
          <p:sp>
            <p:nvSpPr>
              <p:cNvPr id="112" name="TextBox 111"/>
              <p:cNvSpPr txBox="1"/>
              <p:nvPr/>
            </p:nvSpPr>
            <p:spPr>
              <a:xfrm>
                <a:off x="6639418" y="5646594"/>
                <a:ext cx="1972586" cy="1224743"/>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X </a:t>
                </a:r>
                <a:endParaRPr lang="en-US" sz="3200" b="1" dirty="0" smtClean="0">
                  <a:solidFill>
                    <a:srgbClr val="FF0000"/>
                  </a:solidFill>
                  <a:latin typeface="Times New Roman" pitchFamily="18" charset="0"/>
                  <a:cs typeface="Times New Roman" pitchFamily="18" charset="0"/>
                </a:endParaRPr>
              </a:p>
              <a:p>
                <a:pPr algn="ctr"/>
                <a:r>
                  <a:rPr lang="en-US" sz="3200" b="1" dirty="0" smtClean="0">
                    <a:solidFill>
                      <a:srgbClr val="FF0000"/>
                    </a:solidFill>
                    <a:latin typeface="NikoshBAN" pitchFamily="2" charset="0"/>
                    <a:cs typeface="NikoshBAN" pitchFamily="2" charset="0"/>
                  </a:rPr>
                  <a:t>পরিমান</a:t>
                </a:r>
                <a:endParaRPr lang="en-US" sz="3200" b="1" dirty="0">
                  <a:solidFill>
                    <a:srgbClr val="FF0000"/>
                  </a:solidFill>
                  <a:latin typeface="NikoshBAN" pitchFamily="2" charset="0"/>
                  <a:cs typeface="NikoshBAN" pitchFamily="2" charset="0"/>
                </a:endParaRPr>
              </a:p>
            </p:txBody>
          </p:sp>
          <p:sp>
            <p:nvSpPr>
              <p:cNvPr id="113" name="TextBox 112"/>
              <p:cNvSpPr txBox="1"/>
              <p:nvPr/>
            </p:nvSpPr>
            <p:spPr>
              <a:xfrm>
                <a:off x="2894012" y="5648980"/>
                <a:ext cx="371475" cy="5670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smtClean="0"/>
                  <a:t>O</a:t>
                </a:r>
                <a:endParaRPr lang="en-US" dirty="0"/>
              </a:p>
            </p:txBody>
          </p:sp>
        </p:grpSp>
        <p:cxnSp>
          <p:nvCxnSpPr>
            <p:cNvPr id="98" name="Straight Connector 97"/>
            <p:cNvCxnSpPr/>
            <p:nvPr/>
          </p:nvCxnSpPr>
          <p:spPr>
            <a:xfrm>
              <a:off x="7286351" y="4072684"/>
              <a:ext cx="809029" cy="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059414" y="4039737"/>
              <a:ext cx="44636" cy="2018095"/>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299999" y="5369244"/>
              <a:ext cx="2144252" cy="0"/>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9413133" y="5389914"/>
              <a:ext cx="14773" cy="667918"/>
            </a:xfrm>
            <a:prstGeom prst="line">
              <a:avLst/>
            </a:prstGeom>
            <a:ln w="28575">
              <a:solidFill>
                <a:srgbClr val="FF0000">
                  <a:alpha val="60000"/>
                </a:srgbClr>
              </a:solidFill>
              <a:prstDash val="lg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8210786" y="3693090"/>
              <a:ext cx="288074"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03" name="TextBox 102"/>
            <p:cNvSpPr txBox="1"/>
            <p:nvPr/>
          </p:nvSpPr>
          <p:spPr>
            <a:xfrm>
              <a:off x="8788678" y="4311846"/>
              <a:ext cx="376662"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04" name="TextBox 103"/>
            <p:cNvSpPr txBox="1"/>
            <p:nvPr/>
          </p:nvSpPr>
          <p:spPr>
            <a:xfrm>
              <a:off x="9457298" y="4994194"/>
              <a:ext cx="288074"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05" name="TextBox 104"/>
            <p:cNvSpPr txBox="1"/>
            <p:nvPr/>
          </p:nvSpPr>
          <p:spPr>
            <a:xfrm>
              <a:off x="6661127" y="4398242"/>
              <a:ext cx="716087"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6" name="TextBox 105"/>
            <p:cNvSpPr txBox="1"/>
            <p:nvPr/>
          </p:nvSpPr>
          <p:spPr>
            <a:xfrm>
              <a:off x="6661130" y="3802009"/>
              <a:ext cx="722516"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১5</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7" name="TextBox 106"/>
            <p:cNvSpPr txBox="1"/>
            <p:nvPr/>
          </p:nvSpPr>
          <p:spPr>
            <a:xfrm>
              <a:off x="7555448" y="6063298"/>
              <a:ext cx="655339"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1৫</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8" name="TextBox 107"/>
            <p:cNvSpPr txBox="1"/>
            <p:nvPr/>
          </p:nvSpPr>
          <p:spPr>
            <a:xfrm>
              <a:off x="8372125" y="6065570"/>
              <a:ext cx="687110"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3০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9" name="TextBox 108"/>
            <p:cNvSpPr txBox="1"/>
            <p:nvPr/>
          </p:nvSpPr>
          <p:spPr>
            <a:xfrm>
              <a:off x="9162093" y="6051922"/>
              <a:ext cx="718887" cy="54887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4৫</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sp>
        <p:nvSpPr>
          <p:cNvPr id="123" name="TextBox 122"/>
          <p:cNvSpPr txBox="1"/>
          <p:nvPr/>
        </p:nvSpPr>
        <p:spPr>
          <a:xfrm>
            <a:off x="8535106" y="1351169"/>
            <a:ext cx="2999451" cy="584775"/>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en-US" sz="3200" dirty="0"/>
              <a:t>বাজার </a:t>
            </a:r>
            <a:r>
              <a:rPr lang="en-US" sz="3200" dirty="0" err="1"/>
              <a:t>চাহিদা</a:t>
            </a:r>
            <a:r>
              <a:rPr lang="en-US" sz="3200" dirty="0"/>
              <a:t> </a:t>
            </a:r>
            <a:r>
              <a:rPr lang="en-US" sz="3200" dirty="0" err="1"/>
              <a:t>রেখা</a:t>
            </a:r>
            <a:endParaRPr lang="en-US" sz="3200" dirty="0"/>
          </a:p>
        </p:txBody>
      </p:sp>
      <p:cxnSp>
        <p:nvCxnSpPr>
          <p:cNvPr id="8" name="Straight Connector 7"/>
          <p:cNvCxnSpPr>
            <a:endCxn id="87" idx="1"/>
          </p:cNvCxnSpPr>
          <p:nvPr/>
        </p:nvCxnSpPr>
        <p:spPr>
          <a:xfrm flipV="1">
            <a:off x="3133674" y="4808286"/>
            <a:ext cx="1030469" cy="8676"/>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77" idx="1"/>
          </p:cNvCxnSpPr>
          <p:nvPr/>
        </p:nvCxnSpPr>
        <p:spPr>
          <a:xfrm flipV="1">
            <a:off x="2548343" y="4133137"/>
            <a:ext cx="1559588" cy="22317"/>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107715" y="3542697"/>
            <a:ext cx="2000216"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811358" y="3532048"/>
            <a:ext cx="2092991" cy="34991"/>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207360" y="4159948"/>
            <a:ext cx="1768200"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endCxn id="115" idx="1"/>
          </p:cNvCxnSpPr>
          <p:nvPr/>
        </p:nvCxnSpPr>
        <p:spPr>
          <a:xfrm>
            <a:off x="6699190" y="4796704"/>
            <a:ext cx="1302313" cy="1385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396373" y="177747"/>
            <a:ext cx="11101761" cy="830997"/>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800" dirty="0" smtClean="0">
                <a:latin typeface="NikoshBAN" pitchFamily="2" charset="0"/>
                <a:cs typeface="NikoshBAN" pitchFamily="2" charset="0"/>
              </a:rPr>
              <a:t>ব্যক্তিগত চাহিদা রেখা থেকে বাজার চাহিদা রেখা অংকন</a:t>
            </a:r>
            <a:endParaRPr lang="en-US" sz="4800" dirty="0">
              <a:effectLst>
                <a:glow rad="139700">
                  <a:schemeClr val="accent4">
                    <a:satMod val="175000"/>
                    <a:alpha val="40000"/>
                  </a:schemeClr>
                </a:glow>
              </a:effectLst>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800" decel="100000"/>
                                        <p:tgtEl>
                                          <p:spTgt spid="129"/>
                                        </p:tgtEl>
                                      </p:cBhvr>
                                    </p:animEffect>
                                    <p:anim calcmode="lin" valueType="num">
                                      <p:cBhvr>
                                        <p:cTn id="8" dur="800" decel="100000" fill="hold"/>
                                        <p:tgtEl>
                                          <p:spTgt spid="129"/>
                                        </p:tgtEl>
                                        <p:attrNameLst>
                                          <p:attrName>style.rotation</p:attrName>
                                        </p:attrNameLst>
                                      </p:cBhvr>
                                      <p:tavLst>
                                        <p:tav tm="0">
                                          <p:val>
                                            <p:fltVal val="-90"/>
                                          </p:val>
                                        </p:tav>
                                        <p:tav tm="100000">
                                          <p:val>
                                            <p:fltVal val="0"/>
                                          </p:val>
                                        </p:tav>
                                      </p:tavLst>
                                    </p:anim>
                                    <p:anim calcmode="lin" valueType="num">
                                      <p:cBhvr>
                                        <p:cTn id="9" dur="800" decel="100000" fill="hold"/>
                                        <p:tgtEl>
                                          <p:spTgt spid="129"/>
                                        </p:tgtEl>
                                        <p:attrNameLst>
                                          <p:attrName>ppt_x</p:attrName>
                                        </p:attrNameLst>
                                      </p:cBhvr>
                                      <p:tavLst>
                                        <p:tav tm="0">
                                          <p:val>
                                            <p:strVal val="#ppt_x+0.4"/>
                                          </p:val>
                                        </p:tav>
                                        <p:tav tm="100000">
                                          <p:val>
                                            <p:strVal val="#ppt_x-0.05"/>
                                          </p:val>
                                        </p:tav>
                                      </p:tavLst>
                                    </p:anim>
                                    <p:anim calcmode="lin" valueType="num">
                                      <p:cBhvr>
                                        <p:cTn id="10" dur="800" decel="100000" fill="hold"/>
                                        <p:tgtEl>
                                          <p:spTgt spid="1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ppt_x"/>
                                          </p:val>
                                        </p:tav>
                                        <p:tav tm="100000">
                                          <p:val>
                                            <p:strVal val="#ppt_x"/>
                                          </p:val>
                                        </p:tav>
                                      </p:tavLst>
                                    </p:anim>
                                    <p:anim calcmode="lin" valueType="num">
                                      <p:cBhvr additive="base">
                                        <p:cTn id="18" dur="10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1000" fill="hold"/>
                                        <p:tgtEl>
                                          <p:spTgt spid="67"/>
                                        </p:tgtEl>
                                        <p:attrNameLst>
                                          <p:attrName>ppt_x</p:attrName>
                                        </p:attrNameLst>
                                      </p:cBhvr>
                                      <p:tavLst>
                                        <p:tav tm="0">
                                          <p:val>
                                            <p:strVal val="#ppt_x"/>
                                          </p:val>
                                        </p:tav>
                                        <p:tav tm="100000">
                                          <p:val>
                                            <p:strVal val="#ppt_x"/>
                                          </p:val>
                                        </p:tav>
                                      </p:tavLst>
                                    </p:anim>
                                    <p:anim calcmode="lin" valueType="num">
                                      <p:cBhvr additive="base">
                                        <p:cTn id="22"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1000" fill="hold"/>
                                        <p:tgtEl>
                                          <p:spTgt spid="95"/>
                                        </p:tgtEl>
                                        <p:attrNameLst>
                                          <p:attrName>ppt_x</p:attrName>
                                        </p:attrNameLst>
                                      </p:cBhvr>
                                      <p:tavLst>
                                        <p:tav tm="0">
                                          <p:val>
                                            <p:strVal val="#ppt_x"/>
                                          </p:val>
                                        </p:tav>
                                        <p:tav tm="100000">
                                          <p:val>
                                            <p:strVal val="#ppt_x"/>
                                          </p:val>
                                        </p:tav>
                                      </p:tavLst>
                                    </p:anim>
                                    <p:anim calcmode="lin" valueType="num">
                                      <p:cBhvr additive="base">
                                        <p:cTn id="28" dur="1000" fill="hold"/>
                                        <p:tgtEl>
                                          <p:spTgt spid="9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1000" fill="hold"/>
                                        <p:tgtEl>
                                          <p:spTgt spid="68"/>
                                        </p:tgtEl>
                                        <p:attrNameLst>
                                          <p:attrName>ppt_x</p:attrName>
                                        </p:attrNameLst>
                                      </p:cBhvr>
                                      <p:tavLst>
                                        <p:tav tm="0">
                                          <p:val>
                                            <p:strVal val="#ppt_x"/>
                                          </p:val>
                                        </p:tav>
                                        <p:tav tm="100000">
                                          <p:val>
                                            <p:strVal val="#ppt_x"/>
                                          </p:val>
                                        </p:tav>
                                      </p:tavLst>
                                    </p:anim>
                                    <p:anim calcmode="lin" valueType="num">
                                      <p:cBhvr additive="base">
                                        <p:cTn id="32" dur="10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additive="base">
                                        <p:cTn id="37" dur="1000" fill="hold"/>
                                        <p:tgtEl>
                                          <p:spTgt spid="96"/>
                                        </p:tgtEl>
                                        <p:attrNameLst>
                                          <p:attrName>ppt_x</p:attrName>
                                        </p:attrNameLst>
                                      </p:cBhvr>
                                      <p:tavLst>
                                        <p:tav tm="0">
                                          <p:val>
                                            <p:strVal val="0-#ppt_w/2"/>
                                          </p:val>
                                        </p:tav>
                                        <p:tav tm="100000">
                                          <p:val>
                                            <p:strVal val="#ppt_x"/>
                                          </p:val>
                                        </p:tav>
                                      </p:tavLst>
                                    </p:anim>
                                    <p:anim calcmode="lin" valueType="num">
                                      <p:cBhvr additive="base">
                                        <p:cTn id="38" dur="1000" fill="hold"/>
                                        <p:tgtEl>
                                          <p:spTgt spid="9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additive="base">
                                        <p:cTn id="41" dur="1000" fill="hold"/>
                                        <p:tgtEl>
                                          <p:spTgt spid="123"/>
                                        </p:tgtEl>
                                        <p:attrNameLst>
                                          <p:attrName>ppt_x</p:attrName>
                                        </p:attrNameLst>
                                      </p:cBhvr>
                                      <p:tavLst>
                                        <p:tav tm="0">
                                          <p:val>
                                            <p:strVal val="0-#ppt_w/2"/>
                                          </p:val>
                                        </p:tav>
                                        <p:tav tm="100000">
                                          <p:val>
                                            <p:strVal val="#ppt_x"/>
                                          </p:val>
                                        </p:tav>
                                      </p:tavLst>
                                    </p:anim>
                                    <p:anim calcmode="lin" valueType="num">
                                      <p:cBhvr additive="base">
                                        <p:cTn id="42" dur="10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 fill="hold"/>
                                        <p:tgtEl>
                                          <p:spTgt spid="8"/>
                                        </p:tgtEl>
                                        <p:attrNameLst>
                                          <p:attrName>ppt_x</p:attrName>
                                        </p:attrNameLst>
                                      </p:cBhvr>
                                      <p:tavLst>
                                        <p:tav tm="0">
                                          <p:val>
                                            <p:strVal val="0-#ppt_w/2"/>
                                          </p:val>
                                        </p:tav>
                                        <p:tav tm="100000">
                                          <p:val>
                                            <p:strVal val="#ppt_x"/>
                                          </p:val>
                                        </p:tav>
                                      </p:tavLst>
                                    </p:anim>
                                    <p:anim calcmode="lin" valueType="num">
                                      <p:cBhvr additive="base">
                                        <p:cTn id="48" dur="10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anim calcmode="lin" valueType="num">
                                      <p:cBhvr additive="base">
                                        <p:cTn id="51" dur="1000" fill="hold"/>
                                        <p:tgtEl>
                                          <p:spTgt spid="128"/>
                                        </p:tgtEl>
                                        <p:attrNameLst>
                                          <p:attrName>ppt_x</p:attrName>
                                        </p:attrNameLst>
                                      </p:cBhvr>
                                      <p:tavLst>
                                        <p:tav tm="0">
                                          <p:val>
                                            <p:strVal val="0-#ppt_w/2"/>
                                          </p:val>
                                        </p:tav>
                                        <p:tav tm="100000">
                                          <p:val>
                                            <p:strVal val="#ppt_x"/>
                                          </p:val>
                                        </p:tav>
                                      </p:tavLst>
                                    </p:anim>
                                    <p:anim calcmode="lin" valueType="num">
                                      <p:cBhvr additive="base">
                                        <p:cTn id="52" dur="10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24"/>
                                        </p:tgtEl>
                                        <p:attrNameLst>
                                          <p:attrName>style.visibility</p:attrName>
                                        </p:attrNameLst>
                                      </p:cBhvr>
                                      <p:to>
                                        <p:strVal val="visible"/>
                                      </p:to>
                                    </p:set>
                                    <p:anim calcmode="lin" valueType="num">
                                      <p:cBhvr additive="base">
                                        <p:cTn id="57" dur="1000" fill="hold"/>
                                        <p:tgtEl>
                                          <p:spTgt spid="124"/>
                                        </p:tgtEl>
                                        <p:attrNameLst>
                                          <p:attrName>ppt_x</p:attrName>
                                        </p:attrNameLst>
                                      </p:cBhvr>
                                      <p:tavLst>
                                        <p:tav tm="0">
                                          <p:val>
                                            <p:strVal val="0-#ppt_w/2"/>
                                          </p:val>
                                        </p:tav>
                                        <p:tav tm="100000">
                                          <p:val>
                                            <p:strVal val="#ppt_x"/>
                                          </p:val>
                                        </p:tav>
                                      </p:tavLst>
                                    </p:anim>
                                    <p:anim calcmode="lin" valueType="num">
                                      <p:cBhvr additive="base">
                                        <p:cTn id="58" dur="1000" fill="hold"/>
                                        <p:tgtEl>
                                          <p:spTgt spid="124"/>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127"/>
                                        </p:tgtEl>
                                        <p:attrNameLst>
                                          <p:attrName>style.visibility</p:attrName>
                                        </p:attrNameLst>
                                      </p:cBhvr>
                                      <p:to>
                                        <p:strVal val="visible"/>
                                      </p:to>
                                    </p:set>
                                    <p:anim calcmode="lin" valueType="num">
                                      <p:cBhvr additive="base">
                                        <p:cTn id="61" dur="1000" fill="hold"/>
                                        <p:tgtEl>
                                          <p:spTgt spid="127"/>
                                        </p:tgtEl>
                                        <p:attrNameLst>
                                          <p:attrName>ppt_x</p:attrName>
                                        </p:attrNameLst>
                                      </p:cBhvr>
                                      <p:tavLst>
                                        <p:tav tm="0">
                                          <p:val>
                                            <p:strVal val="0-#ppt_w/2"/>
                                          </p:val>
                                        </p:tav>
                                        <p:tav tm="100000">
                                          <p:val>
                                            <p:strVal val="#ppt_x"/>
                                          </p:val>
                                        </p:tav>
                                      </p:tavLst>
                                    </p:anim>
                                    <p:anim calcmode="lin" valueType="num">
                                      <p:cBhvr additive="base">
                                        <p:cTn id="62" dur="10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25"/>
                                        </p:tgtEl>
                                        <p:attrNameLst>
                                          <p:attrName>style.visibility</p:attrName>
                                        </p:attrNameLst>
                                      </p:cBhvr>
                                      <p:to>
                                        <p:strVal val="visible"/>
                                      </p:to>
                                    </p:set>
                                    <p:anim calcmode="lin" valueType="num">
                                      <p:cBhvr additive="base">
                                        <p:cTn id="67" dur="1000" fill="hold"/>
                                        <p:tgtEl>
                                          <p:spTgt spid="125"/>
                                        </p:tgtEl>
                                        <p:attrNameLst>
                                          <p:attrName>ppt_x</p:attrName>
                                        </p:attrNameLst>
                                      </p:cBhvr>
                                      <p:tavLst>
                                        <p:tav tm="0">
                                          <p:val>
                                            <p:strVal val="0-#ppt_w/2"/>
                                          </p:val>
                                        </p:tav>
                                        <p:tav tm="100000">
                                          <p:val>
                                            <p:strVal val="#ppt_x"/>
                                          </p:val>
                                        </p:tav>
                                      </p:tavLst>
                                    </p:anim>
                                    <p:anim calcmode="lin" valueType="num">
                                      <p:cBhvr additive="base">
                                        <p:cTn id="68" dur="1000" fill="hold"/>
                                        <p:tgtEl>
                                          <p:spTgt spid="12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126"/>
                                        </p:tgtEl>
                                        <p:attrNameLst>
                                          <p:attrName>style.visibility</p:attrName>
                                        </p:attrNameLst>
                                      </p:cBhvr>
                                      <p:to>
                                        <p:strVal val="visible"/>
                                      </p:to>
                                    </p:set>
                                    <p:anim calcmode="lin" valueType="num">
                                      <p:cBhvr additive="base">
                                        <p:cTn id="71" dur="1000" fill="hold"/>
                                        <p:tgtEl>
                                          <p:spTgt spid="126"/>
                                        </p:tgtEl>
                                        <p:attrNameLst>
                                          <p:attrName>ppt_x</p:attrName>
                                        </p:attrNameLst>
                                      </p:cBhvr>
                                      <p:tavLst>
                                        <p:tav tm="0">
                                          <p:val>
                                            <p:strVal val="0-#ppt_w/2"/>
                                          </p:val>
                                        </p:tav>
                                        <p:tav tm="100000">
                                          <p:val>
                                            <p:strVal val="#ppt_x"/>
                                          </p:val>
                                        </p:tav>
                                      </p:tavLst>
                                    </p:anim>
                                    <p:anim calcmode="lin" valueType="num">
                                      <p:cBhvr additive="base">
                                        <p:cTn id="72" dur="10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95" grpId="0" animBg="1"/>
      <p:bldP spid="123" grpId="0" animBg="1"/>
      <p:bldP spid="1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p:spPr>
        <p:txBody>
          <a:bodyPr/>
          <a:lstStyle/>
          <a:p>
            <a:fld id="{BFC0F5FB-0650-459A-B5DB-C29297DC1B4B}" type="datetime1">
              <a:rPr lang="en-US" smtClean="0"/>
              <a:pPr/>
              <a:t>9/1/2020</a:t>
            </a:fld>
            <a:endParaRPr lang="en-US"/>
          </a:p>
        </p:txBody>
      </p:sp>
      <p:sp>
        <p:nvSpPr>
          <p:cNvPr id="3" name="Footer Placeholder 2"/>
          <p:cNvSpPr>
            <a:spLocks noGrp="1"/>
          </p:cNvSpPr>
          <p:nvPr>
            <p:ph type="ftr" sz="quarter" idx="11"/>
          </p:nvPr>
        </p:nvSpPr>
        <p:spPr>
          <a:xfrm>
            <a:off x="2076913" y="6158132"/>
            <a:ext cx="7543800" cy="365125"/>
          </a:xfrm>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dirty="0"/>
          </a:p>
        </p:txBody>
      </p:sp>
      <p:sp>
        <p:nvSpPr>
          <p:cNvPr id="4" name="Slide Number Placeholder 3"/>
          <p:cNvSpPr>
            <a:spLocks noGrp="1"/>
          </p:cNvSpPr>
          <p:nvPr>
            <p:ph type="sldNum" sz="quarter" idx="12"/>
          </p:nvPr>
        </p:nvSpPr>
        <p:spPr>
          <a:xfrm>
            <a:off x="407963" y="6035040"/>
            <a:ext cx="588915" cy="325901"/>
          </a:xfrm>
        </p:spPr>
        <p:txBody>
          <a:bodyPr/>
          <a:lstStyle/>
          <a:p>
            <a:pPr algn="ctr"/>
            <a:fld id="{B6F15528-21DE-4FAA-801E-634DDDAF4B2B}" type="slidenum">
              <a:rPr lang="en-US" sz="1200" smtClean="0"/>
              <a:pPr algn="ctr"/>
              <a:t>11</a:t>
            </a:fld>
            <a:endParaRPr lang="en-US" sz="1200" dirty="0"/>
          </a:p>
        </p:txBody>
      </p:sp>
      <p:sp>
        <p:nvSpPr>
          <p:cNvPr id="5" name="TextBox 4"/>
          <p:cNvSpPr txBox="1"/>
          <p:nvPr/>
        </p:nvSpPr>
        <p:spPr>
          <a:xfrm>
            <a:off x="780558" y="5432476"/>
            <a:ext cx="10436221" cy="1200329"/>
          </a:xfrm>
          <a:prstGeom prst="rect">
            <a:avLst/>
          </a:prstGeom>
          <a:noFill/>
        </p:spPr>
        <p:txBody>
          <a:bodyPr wrap="square" rtlCol="0">
            <a:spAutoFit/>
          </a:bodyPr>
          <a:lstStyle/>
          <a:p>
            <a:pPr marL="742950" lvl="0" indent="-742950" algn="just">
              <a:buFont typeface="Wingdings" pitchFamily="2" charset="2"/>
              <a:buChar char="Ø"/>
            </a:pPr>
            <a:r>
              <a:rPr lang="bn-BD" sz="3600" dirty="0" smtClean="0">
                <a:latin typeface="NikoshBAN" pitchFamily="2" charset="0"/>
                <a:cs typeface="NikoshBAN" pitchFamily="2" charset="0"/>
              </a:rPr>
              <a:t>একটি কাল্পনিক ব্যক্তিগত চাহিদা সুচি থেকে বাজার  চাহিদা সুচি তৈরি কর। </a:t>
            </a:r>
            <a:endParaRPr lang="en-US" sz="3600" dirty="0">
              <a:latin typeface="NikoshBAN" pitchFamily="2" charset="0"/>
              <a:cs typeface="NikoshBAN" pitchFamily="2" charset="0"/>
            </a:endParaRPr>
          </a:p>
        </p:txBody>
      </p:sp>
      <p:sp>
        <p:nvSpPr>
          <p:cNvPr id="7" name="Down Ribbon 6"/>
          <p:cNvSpPr/>
          <p:nvPr/>
        </p:nvSpPr>
        <p:spPr>
          <a:xfrm>
            <a:off x="3345996" y="228600"/>
            <a:ext cx="5347229" cy="9906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itchFamily="2" charset="0"/>
                <a:cs typeface="NikoshBAN" pitchFamily="2" charset="0"/>
              </a:rPr>
              <a:t>জোড়ার কাজ</a:t>
            </a:r>
            <a:endParaRPr lang="en-US" sz="4800" dirty="0">
              <a:latin typeface="NikoshBAN" pitchFamily="2" charset="0"/>
              <a:cs typeface="NikoshBAN" pitchFamily="2" charset="0"/>
            </a:endParaRPr>
          </a:p>
        </p:txBody>
      </p:sp>
      <p:pic>
        <p:nvPicPr>
          <p:cNvPr id="8" name="Picture 7" descr="Picture92.jpg"/>
          <p:cNvPicPr>
            <a:picLocks noChangeAspect="1"/>
          </p:cNvPicPr>
          <p:nvPr/>
        </p:nvPicPr>
        <p:blipFill>
          <a:blip r:embed="rId2"/>
          <a:stretch>
            <a:fillRect/>
          </a:stretch>
        </p:blipFill>
        <p:spPr>
          <a:xfrm>
            <a:off x="2771336" y="1324942"/>
            <a:ext cx="7090116" cy="3908240"/>
          </a:xfrm>
          <a:prstGeom prst="rect">
            <a:avLst/>
          </a:prstGeom>
        </p:spPr>
      </p:pic>
    </p:spTree>
    <p:extLst>
      <p:ext uri="{BB962C8B-B14F-4D97-AF65-F5344CB8AC3E}">
        <p14:creationId xmlns="" xmlns:p14="http://schemas.microsoft.com/office/powerpoint/2010/main" val="248429430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3895" y="1800376"/>
            <a:ext cx="6749250" cy="1200329"/>
          </a:xfrm>
          <a:prstGeom prst="rect">
            <a:avLst/>
          </a:prstGeom>
          <a:noFill/>
        </p:spPr>
        <p:txBody>
          <a:bodyPr wrap="square" rtlCol="0">
            <a:spAutoFit/>
          </a:bodyPr>
          <a:lstStyle/>
          <a:p>
            <a:pPr marL="742950" indent="-742950">
              <a:buFont typeface="+mj-lt"/>
              <a:buAutoNum type="arabicParenR"/>
            </a:pPr>
            <a:r>
              <a:rPr lang="bn-BD" sz="3600" dirty="0" smtClean="0">
                <a:latin typeface="NikoshBAN" pitchFamily="2" charset="0"/>
                <a:cs typeface="NikoshBAN" pitchFamily="2" charset="0"/>
              </a:rPr>
              <a:t>ব্যক্তিগত চাহিদা কাকে বলে? </a:t>
            </a:r>
          </a:p>
          <a:p>
            <a:pPr marL="742950" indent="-742950">
              <a:buFont typeface="+mj-lt"/>
              <a:buAutoNum type="arabicParenR"/>
            </a:pPr>
            <a:r>
              <a:rPr lang="bn-BD" sz="3600" dirty="0" smtClean="0">
                <a:latin typeface="NikoshBAN" pitchFamily="2" charset="0"/>
                <a:cs typeface="NikoshBAN" pitchFamily="2" charset="0"/>
              </a:rPr>
              <a:t>বাজার চাহিদা কাকে বলে? </a:t>
            </a:r>
            <a:endParaRPr lang="en-US" sz="3600" dirty="0" smtClean="0">
              <a:latin typeface="NikoshBAN" pitchFamily="2" charset="0"/>
              <a:cs typeface="NikoshBAN" pitchFamily="2" charset="0"/>
            </a:endParaRPr>
          </a:p>
        </p:txBody>
      </p:sp>
      <p:sp>
        <p:nvSpPr>
          <p:cNvPr id="4" name="Date Placeholder 3"/>
          <p:cNvSpPr>
            <a:spLocks noGrp="1"/>
          </p:cNvSpPr>
          <p:nvPr>
            <p:ph type="dt" sz="half" idx="10"/>
          </p:nvPr>
        </p:nvSpPr>
        <p:spPr>
          <a:xfrm>
            <a:off x="9904412" y="6172200"/>
            <a:ext cx="1600200" cy="365125"/>
          </a:xfrm>
        </p:spPr>
        <p:txBody>
          <a:bodyPr/>
          <a:lstStyle/>
          <a:p>
            <a:fld id="{5A02A95D-E193-4E70-9E4A-2F586B833836}" type="datetime1">
              <a:rPr lang="en-US" smtClean="0"/>
              <a:pPr/>
              <a:t>9/1/2020</a:t>
            </a:fld>
            <a:endParaRPr lang="en-US"/>
          </a:p>
        </p:txBody>
      </p:sp>
      <p:sp>
        <p:nvSpPr>
          <p:cNvPr id="6" name="Slide Number Placeholder 5"/>
          <p:cNvSpPr>
            <a:spLocks noGrp="1"/>
          </p:cNvSpPr>
          <p:nvPr>
            <p:ph type="sldNum" sz="quarter" idx="12"/>
          </p:nvPr>
        </p:nvSpPr>
        <p:spPr>
          <a:xfrm>
            <a:off x="689317" y="6077243"/>
            <a:ext cx="631119" cy="382172"/>
          </a:xfrm>
        </p:spPr>
        <p:txBody>
          <a:bodyPr/>
          <a:lstStyle/>
          <a:p>
            <a:pPr algn="ctr"/>
            <a:fld id="{B6F15528-21DE-4FAA-801E-634DDDAF4B2B}" type="slidenum">
              <a:rPr lang="en-US" sz="1200" smtClean="0"/>
              <a:pPr algn="ctr"/>
              <a:t>12</a:t>
            </a:fld>
            <a:endParaRPr lang="en-US" sz="1200" dirty="0"/>
          </a:p>
        </p:txBody>
      </p:sp>
      <p:sp>
        <p:nvSpPr>
          <p:cNvPr id="8" name="Up Ribbon 7"/>
          <p:cNvSpPr/>
          <p:nvPr/>
        </p:nvSpPr>
        <p:spPr>
          <a:xfrm>
            <a:off x="3343696" y="54591"/>
            <a:ext cx="5718412" cy="1064525"/>
          </a:xfrm>
          <a:prstGeom prst="ribbon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400" b="1" dirty="0">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Footer Placeholder 1"/>
          <p:cNvSpPr>
            <a:spLocks noGrp="1"/>
          </p:cNvSpPr>
          <p:nvPr>
            <p:ph type="ftr" sz="quarter" idx="11"/>
          </p:nvPr>
        </p:nvSpPr>
        <p:spPr>
          <a:xfrm>
            <a:off x="2484876" y="6172200"/>
            <a:ext cx="7543800" cy="365125"/>
          </a:xfrm>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dirty="0"/>
          </a:p>
        </p:txBody>
      </p:sp>
    </p:spTree>
    <p:extLst>
      <p:ext uri="{BB962C8B-B14F-4D97-AF65-F5344CB8AC3E}">
        <p14:creationId xmlns="" xmlns:p14="http://schemas.microsoft.com/office/powerpoint/2010/main" val="40349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p:spPr>
        <p:txBody>
          <a:bodyPr/>
          <a:lstStyle/>
          <a:p>
            <a:fld id="{273EEAD0-89D9-492E-9275-907A0C138A8E}" type="datetime1">
              <a:rPr lang="en-US" smtClean="0"/>
              <a:pPr/>
              <a:t>9/1/2020</a:t>
            </a:fld>
            <a:endParaRPr lang="en-US"/>
          </a:p>
        </p:txBody>
      </p:sp>
      <p:sp>
        <p:nvSpPr>
          <p:cNvPr id="4" name="Slide Number Placeholder 3"/>
          <p:cNvSpPr>
            <a:spLocks noGrp="1"/>
          </p:cNvSpPr>
          <p:nvPr>
            <p:ph type="sldNum" sz="quarter" idx="12"/>
          </p:nvPr>
        </p:nvSpPr>
        <p:spPr>
          <a:xfrm>
            <a:off x="1111348" y="6077243"/>
            <a:ext cx="659254" cy="339969"/>
          </a:xfrm>
        </p:spPr>
        <p:txBody>
          <a:bodyPr/>
          <a:lstStyle/>
          <a:p>
            <a:pPr algn="ctr"/>
            <a:fld id="{B6F15528-21DE-4FAA-801E-634DDDAF4B2B}" type="slidenum">
              <a:rPr lang="en-US" sz="1200" smtClean="0"/>
              <a:pPr algn="ctr"/>
              <a:t>13</a:t>
            </a:fld>
            <a:endParaRPr lang="en-US" sz="1200" dirty="0"/>
          </a:p>
        </p:txBody>
      </p:sp>
      <p:sp>
        <p:nvSpPr>
          <p:cNvPr id="5" name="TextBox 4"/>
          <p:cNvSpPr txBox="1"/>
          <p:nvPr/>
        </p:nvSpPr>
        <p:spPr>
          <a:xfrm>
            <a:off x="594832" y="4897905"/>
            <a:ext cx="10890914" cy="1200329"/>
          </a:xfrm>
          <a:prstGeom prst="rect">
            <a:avLst/>
          </a:prstGeom>
          <a:noFill/>
        </p:spPr>
        <p:txBody>
          <a:bodyPr wrap="square" rtlCol="0">
            <a:spAutoFit/>
          </a:bodyPr>
          <a:lstStyle/>
          <a:p>
            <a:pPr marL="742950" lvl="0" indent="-742950" algn="just">
              <a:buFont typeface="Wingdings" pitchFamily="2" charset="2"/>
              <a:buChar char="v"/>
            </a:pPr>
            <a:r>
              <a:rPr lang="bn-BD" sz="3600" dirty="0" smtClean="0">
                <a:latin typeface="NikoshBAN" pitchFamily="2" charset="0"/>
                <a:cs typeface="NikoshBAN" pitchFamily="2" charset="0"/>
              </a:rPr>
              <a:t>একটি কাল্পনিক ব্যক্তিগত চাহিদা রেখা থেকে বাজার  চাহিদা রেখা অংকন কর।</a:t>
            </a:r>
            <a:endParaRPr lang="en-US" sz="3600" dirty="0">
              <a:latin typeface="NikoshBAN" pitchFamily="2" charset="0"/>
              <a:cs typeface="NikoshBAN" pitchFamily="2" charset="0"/>
            </a:endParaRPr>
          </a:p>
        </p:txBody>
      </p:sp>
      <p:sp>
        <p:nvSpPr>
          <p:cNvPr id="7" name="Down Ribbon 6"/>
          <p:cNvSpPr/>
          <p:nvPr/>
        </p:nvSpPr>
        <p:spPr>
          <a:xfrm>
            <a:off x="3345996" y="228600"/>
            <a:ext cx="5347229" cy="9906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itchFamily="2" charset="0"/>
                <a:cs typeface="NikoshBAN" pitchFamily="2" charset="0"/>
              </a:rPr>
              <a:t>দলীয় কাজ</a:t>
            </a:r>
            <a:endParaRPr lang="en-US" sz="4800" dirty="0">
              <a:latin typeface="NikoshBAN" pitchFamily="2" charset="0"/>
              <a:cs typeface="NikoshBAN" pitchFamily="2" charset="0"/>
            </a:endParaRPr>
          </a:p>
        </p:txBody>
      </p:sp>
      <p:sp>
        <p:nvSpPr>
          <p:cNvPr id="3" name="Footer Placeholder 2"/>
          <p:cNvSpPr>
            <a:spLocks noGrp="1"/>
          </p:cNvSpPr>
          <p:nvPr>
            <p:ph type="ftr" sz="quarter" idx="11"/>
          </p:nvPr>
        </p:nvSpPr>
        <p:spPr>
          <a:xfrm>
            <a:off x="2653689" y="6200336"/>
            <a:ext cx="7543800" cy="365125"/>
          </a:xfrm>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dirty="0"/>
          </a:p>
        </p:txBody>
      </p:sp>
      <p:pic>
        <p:nvPicPr>
          <p:cNvPr id="9" name="Picture 8" descr="Picture86.jpg"/>
          <p:cNvPicPr>
            <a:picLocks noChangeAspect="1"/>
          </p:cNvPicPr>
          <p:nvPr/>
        </p:nvPicPr>
        <p:blipFill>
          <a:blip r:embed="rId2"/>
          <a:stretch>
            <a:fillRect/>
          </a:stretch>
        </p:blipFill>
        <p:spPr>
          <a:xfrm>
            <a:off x="3305909" y="1434222"/>
            <a:ext cx="5556738" cy="3194049"/>
          </a:xfrm>
          <a:prstGeom prst="rect">
            <a:avLst/>
          </a:prstGeom>
        </p:spPr>
      </p:pic>
    </p:spTree>
    <p:extLst>
      <p:ext uri="{BB962C8B-B14F-4D97-AF65-F5344CB8AC3E}">
        <p14:creationId xmlns="" xmlns:p14="http://schemas.microsoft.com/office/powerpoint/2010/main" val="24842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p:spPr>
        <p:txBody>
          <a:bodyPr/>
          <a:lstStyle/>
          <a:p>
            <a:fld id="{10292EE0-D985-45E2-9A8B-F46C3CD7146A}" type="datetime1">
              <a:rPr lang="en-US" smtClean="0"/>
              <a:pPr/>
              <a:t>9/1/2020</a:t>
            </a:fld>
            <a:endParaRPr lang="en-US"/>
          </a:p>
        </p:txBody>
      </p:sp>
      <p:sp>
        <p:nvSpPr>
          <p:cNvPr id="4" name="Slide Number Placeholder 3"/>
          <p:cNvSpPr>
            <a:spLocks noGrp="1"/>
          </p:cNvSpPr>
          <p:nvPr>
            <p:ph type="sldNum" sz="quarter" idx="12"/>
          </p:nvPr>
        </p:nvSpPr>
        <p:spPr>
          <a:xfrm>
            <a:off x="759656" y="5992837"/>
            <a:ext cx="799931" cy="354037"/>
          </a:xfrm>
        </p:spPr>
        <p:txBody>
          <a:bodyPr/>
          <a:lstStyle/>
          <a:p>
            <a:pPr algn="ctr"/>
            <a:fld id="{B6F15528-21DE-4FAA-801E-634DDDAF4B2B}" type="slidenum">
              <a:rPr lang="en-US" sz="1200" smtClean="0"/>
              <a:pPr algn="ctr"/>
              <a:t>14</a:t>
            </a:fld>
            <a:endParaRPr lang="en-US" sz="1200" dirty="0"/>
          </a:p>
        </p:txBody>
      </p:sp>
      <p:sp>
        <p:nvSpPr>
          <p:cNvPr id="7" name="TextBox 6"/>
          <p:cNvSpPr txBox="1"/>
          <p:nvPr/>
        </p:nvSpPr>
        <p:spPr>
          <a:xfrm>
            <a:off x="417342" y="5709140"/>
            <a:ext cx="11277600" cy="646331"/>
          </a:xfrm>
          <a:prstGeom prst="rect">
            <a:avLst/>
          </a:prstGeom>
          <a:noFill/>
        </p:spPr>
        <p:txBody>
          <a:bodyPr wrap="square" rtlCol="0">
            <a:spAutoFit/>
          </a:bodyPr>
          <a:lstStyle/>
          <a:p>
            <a:pPr marL="571500" indent="-571500">
              <a:buFont typeface="Wingdings" pitchFamily="2" charset="2"/>
              <a:buChar char="v"/>
            </a:pPr>
            <a:r>
              <a:rPr lang="bn-BD" sz="3600" dirty="0" smtClean="0">
                <a:latin typeface="NikoshBAN" pitchFamily="2" charset="0"/>
                <a:cs typeface="NikoshBAN" pitchFamily="2" charset="0"/>
              </a:rPr>
              <a:t>চাহিদার</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নির্ধারক কাকে বলে? চাহিদার</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নির্ধারক সমূহ কি কি? </a:t>
            </a:r>
            <a:endParaRPr lang="en-US" sz="3600" dirty="0">
              <a:latin typeface="NikoshBAN" pitchFamily="2" charset="0"/>
              <a:cs typeface="NikoshBAN" pitchFamily="2" charset="0"/>
            </a:endParaRPr>
          </a:p>
        </p:txBody>
      </p:sp>
      <p:sp>
        <p:nvSpPr>
          <p:cNvPr id="8" name="Up Ribbon 7"/>
          <p:cNvSpPr/>
          <p:nvPr/>
        </p:nvSpPr>
        <p:spPr>
          <a:xfrm>
            <a:off x="2437447" y="228600"/>
            <a:ext cx="7469545" cy="1143000"/>
          </a:xfrm>
          <a:prstGeom prst="ribbon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u="sng" dirty="0" smtClean="0">
                <a:latin typeface="NikoshBAN" pitchFamily="2" charset="0"/>
                <a:cs typeface="NikoshBAN" pitchFamily="2" charset="0"/>
              </a:rPr>
              <a:t>বাড়ির কাজঃ </a:t>
            </a:r>
            <a:endParaRPr lang="en-US" sz="5400" u="sng" dirty="0">
              <a:latin typeface="NikoshBAN" pitchFamily="2" charset="0"/>
              <a:cs typeface="NikoshBAN" pitchFamily="2" charset="0"/>
            </a:endParaRPr>
          </a:p>
        </p:txBody>
      </p:sp>
      <p:sp>
        <p:nvSpPr>
          <p:cNvPr id="3" name="Footer Placeholder 2"/>
          <p:cNvSpPr>
            <a:spLocks noGrp="1"/>
          </p:cNvSpPr>
          <p:nvPr>
            <p:ph type="ftr" sz="quarter" idx="11"/>
          </p:nvPr>
        </p:nvSpPr>
        <p:spPr>
          <a:xfrm>
            <a:off x="2667757" y="6129996"/>
            <a:ext cx="7543800" cy="365125"/>
          </a:xfrm>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dirty="0"/>
          </a:p>
        </p:txBody>
      </p:sp>
      <p:pic>
        <p:nvPicPr>
          <p:cNvPr id="9" name="Picture 8" descr="Picture76.png"/>
          <p:cNvPicPr>
            <a:picLocks noChangeAspect="1"/>
          </p:cNvPicPr>
          <p:nvPr/>
        </p:nvPicPr>
        <p:blipFill>
          <a:blip r:embed="rId2"/>
          <a:stretch>
            <a:fillRect/>
          </a:stretch>
        </p:blipFill>
        <p:spPr>
          <a:xfrm>
            <a:off x="4223511" y="1575582"/>
            <a:ext cx="5539467" cy="3924886"/>
          </a:xfrm>
          <a:prstGeom prst="rect">
            <a:avLst/>
          </a:prstGeom>
        </p:spPr>
      </p:pic>
    </p:spTree>
    <p:extLst>
      <p:ext uri="{BB962C8B-B14F-4D97-AF65-F5344CB8AC3E}">
        <p14:creationId xmlns="" xmlns:p14="http://schemas.microsoft.com/office/powerpoint/2010/main" val="142004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p:spPr>
        <p:txBody>
          <a:bodyPr/>
          <a:lstStyle/>
          <a:p>
            <a:fld id="{799360E4-254A-452B-8AF7-867794A898BD}" type="datetime1">
              <a:rPr lang="en-US" smtClean="0"/>
              <a:pPr/>
              <a:t>9/1/2020</a:t>
            </a:fld>
            <a:endParaRPr lang="en-US"/>
          </a:p>
        </p:txBody>
      </p:sp>
      <p:sp>
        <p:nvSpPr>
          <p:cNvPr id="3" name="Footer Placeholder 2"/>
          <p:cNvSpPr>
            <a:spLocks noGrp="1"/>
          </p:cNvSpPr>
          <p:nvPr>
            <p:ph type="ftr" sz="quarter" idx="11"/>
          </p:nvPr>
        </p:nvSpPr>
        <p:spPr>
          <a:xfrm>
            <a:off x="2414539" y="6186267"/>
            <a:ext cx="7543800" cy="365125"/>
          </a:xfrm>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dirty="0"/>
          </a:p>
        </p:txBody>
      </p:sp>
      <p:sp>
        <p:nvSpPr>
          <p:cNvPr id="4" name="Slide Number Placeholder 3"/>
          <p:cNvSpPr>
            <a:spLocks noGrp="1"/>
          </p:cNvSpPr>
          <p:nvPr>
            <p:ph type="sldNum" sz="quarter" idx="12"/>
          </p:nvPr>
        </p:nvSpPr>
        <p:spPr>
          <a:xfrm>
            <a:off x="1069145" y="6063175"/>
            <a:ext cx="504509" cy="339970"/>
          </a:xfrm>
        </p:spPr>
        <p:txBody>
          <a:bodyPr/>
          <a:lstStyle/>
          <a:p>
            <a:pPr algn="ctr"/>
            <a:fld id="{B6F15528-21DE-4FAA-801E-634DDDAF4B2B}" type="slidenum">
              <a:rPr lang="en-US" sz="1200" smtClean="0"/>
              <a:pPr algn="ctr"/>
              <a:t>15</a:t>
            </a:fld>
            <a:endParaRPr lang="en-US" sz="1200" dirty="0"/>
          </a:p>
        </p:txBody>
      </p:sp>
      <p:pic>
        <p:nvPicPr>
          <p:cNvPr id="1026" name="Picture 2"/>
          <p:cNvPicPr>
            <a:picLocks noChangeAspect="1" noChangeArrowheads="1"/>
          </p:cNvPicPr>
          <p:nvPr/>
        </p:nvPicPr>
        <p:blipFill>
          <a:blip r:embed="rId3"/>
          <a:stretch>
            <a:fillRect/>
          </a:stretch>
        </p:blipFill>
        <p:spPr bwMode="auto">
          <a:xfrm>
            <a:off x="0" y="0"/>
            <a:ext cx="12191999" cy="6858000"/>
          </a:xfrm>
          <a:prstGeom prst="rect">
            <a:avLst/>
          </a:prstGeom>
          <a:noFill/>
          <a:ln w="9525">
            <a:noFill/>
            <a:miter lim="800000"/>
            <a:headEnd/>
            <a:tailEnd/>
          </a:ln>
          <a:effectLst/>
        </p:spPr>
      </p:pic>
      <p:sp>
        <p:nvSpPr>
          <p:cNvPr id="6" name="TextBox 5"/>
          <p:cNvSpPr txBox="1"/>
          <p:nvPr/>
        </p:nvSpPr>
        <p:spPr>
          <a:xfrm>
            <a:off x="2138289" y="1308295"/>
            <a:ext cx="8693834" cy="3631763"/>
          </a:xfrm>
          <a:prstGeom prst="rect">
            <a:avLst/>
          </a:prstGeom>
          <a:noFill/>
        </p:spPr>
        <p:txBody>
          <a:bodyPr wrap="square" rtlCol="0">
            <a:prstTxWarp prst="textDeflate">
              <a:avLst>
                <a:gd name="adj" fmla="val 22236"/>
              </a:avLst>
            </a:prstTxWarp>
            <a:spAutoFit/>
          </a:bodyPr>
          <a:lstStyle/>
          <a:p>
            <a:r>
              <a:rPr lang="bn-BD" sz="23000" dirty="0" smtClean="0">
                <a:solidFill>
                  <a:srgbClr val="00B050"/>
                </a:solidFill>
                <a:latin typeface="NikoshBAN" pitchFamily="2" charset="0"/>
                <a:cs typeface="NikoshBAN" pitchFamily="2" charset="0"/>
              </a:rPr>
              <a:t>ধ</a:t>
            </a:r>
            <a:r>
              <a:rPr lang="bn-BD" sz="23000" dirty="0" smtClean="0">
                <a:ln>
                  <a:solidFill>
                    <a:srgbClr val="FF0000"/>
                  </a:solidFill>
                </a:ln>
                <a:solidFill>
                  <a:srgbClr val="002060"/>
                </a:solidFill>
                <a:latin typeface="NikoshBAN" pitchFamily="2" charset="0"/>
                <a:cs typeface="NikoshBAN" pitchFamily="2" charset="0"/>
              </a:rPr>
              <a:t>ন্য</a:t>
            </a:r>
            <a:r>
              <a:rPr lang="bn-BD" sz="23000" dirty="0" smtClean="0">
                <a:solidFill>
                  <a:srgbClr val="7030A0"/>
                </a:solidFill>
                <a:latin typeface="NikoshBAN" pitchFamily="2" charset="0"/>
                <a:cs typeface="NikoshBAN" pitchFamily="2" charset="0"/>
              </a:rPr>
              <a:t>বা</a:t>
            </a:r>
            <a:r>
              <a:rPr lang="bn-BD" sz="23000" dirty="0" smtClean="0">
                <a:ln>
                  <a:solidFill>
                    <a:srgbClr val="FF0000"/>
                  </a:solidFill>
                </a:ln>
                <a:solidFill>
                  <a:srgbClr val="00B0F0"/>
                </a:solidFill>
                <a:latin typeface="NikoshBAN" pitchFamily="2" charset="0"/>
                <a:cs typeface="NikoshBAN" pitchFamily="2" charset="0"/>
              </a:rPr>
              <a:t>দ</a:t>
            </a:r>
            <a:r>
              <a:rPr lang="bn-BD" sz="23000" dirty="0" smtClean="0">
                <a:solidFill>
                  <a:srgbClr val="00B0F0"/>
                </a:solidFill>
                <a:latin typeface="NikoshBAN" pitchFamily="2" charset="0"/>
                <a:cs typeface="NikoshBAN" pitchFamily="2" charset="0"/>
              </a:rPr>
              <a:t>।</a:t>
            </a:r>
            <a:endParaRPr lang="en-US" sz="23000" dirty="0">
              <a:solidFill>
                <a:srgbClr val="00B0F0"/>
              </a:solidFill>
              <a:latin typeface="NikoshBAN" pitchFamily="2" charset="0"/>
              <a:cs typeface="NikoshBAN" pitchFamily="2" charset="0"/>
            </a:endParaRPr>
          </a:p>
        </p:txBody>
      </p:sp>
    </p:spTree>
    <p:extLst>
      <p:ext uri="{BB962C8B-B14F-4D97-AF65-F5344CB8AC3E}">
        <p14:creationId xmlns="" xmlns:p14="http://schemas.microsoft.com/office/powerpoint/2010/main" val="199623517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0"/>
                                        <p:tgtEl>
                                          <p:spTgt spid="1026"/>
                                        </p:tgtEl>
                                        <p:attrNameLst>
                                          <p:attrName>ppt_w</p:attrName>
                                        </p:attrNameLst>
                                      </p:cBhvr>
                                      <p:tavLst>
                                        <p:tav tm="0">
                                          <p:val>
                                            <p:strVal val="ppt_w"/>
                                          </p:val>
                                        </p:tav>
                                        <p:tav tm="100000">
                                          <p:val>
                                            <p:fltVal val="0"/>
                                          </p:val>
                                        </p:tav>
                                      </p:tavLst>
                                    </p:anim>
                                    <p:anim calcmode="lin" valueType="num">
                                      <p:cBhvr>
                                        <p:cTn id="7" dur="5000"/>
                                        <p:tgtEl>
                                          <p:spTgt spid="1026"/>
                                        </p:tgtEl>
                                        <p:attrNameLst>
                                          <p:attrName>ppt_h</p:attrName>
                                        </p:attrNameLst>
                                      </p:cBhvr>
                                      <p:tavLst>
                                        <p:tav tm="0">
                                          <p:val>
                                            <p:strVal val="ppt_h"/>
                                          </p:val>
                                        </p:tav>
                                        <p:tav tm="100000">
                                          <p:val>
                                            <p:fltVal val="0"/>
                                          </p:val>
                                        </p:tav>
                                      </p:tavLst>
                                    </p:anim>
                                    <p:animEffect transition="out" filter="fade">
                                      <p:cBhvr>
                                        <p:cTn id="8" dur="5000"/>
                                        <p:tgtEl>
                                          <p:spTgt spid="1026"/>
                                        </p:tgtEl>
                                      </p:cBhvr>
                                    </p:animEffect>
                                    <p:set>
                                      <p:cBhvr>
                                        <p:cTn id="9" dur="1" fill="hold">
                                          <p:stCondLst>
                                            <p:cond delay="4999"/>
                                          </p:stCondLst>
                                        </p:cTn>
                                        <p:tgtEl>
                                          <p:spTgt spid="10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ppt_w</p:attrName>
                                        </p:attrNameLst>
                                      </p:cBhvr>
                                      <p:tavLst>
                                        <p:tav tm="0">
                                          <p:val>
                                            <p:fltVal val="0"/>
                                          </p:val>
                                        </p:tav>
                                        <p:tav tm="100000">
                                          <p:val>
                                            <p:strVal val="#ppt_w"/>
                                          </p:val>
                                        </p:tav>
                                      </p:tavLst>
                                    </p:anim>
                                    <p:anim calcmode="lin" valueType="num">
                                      <p:cBhvr>
                                        <p:cTn id="15" dur="5000" fill="hold"/>
                                        <p:tgtEl>
                                          <p:spTgt spid="6"/>
                                        </p:tgtEl>
                                        <p:attrNameLst>
                                          <p:attrName>ppt_h</p:attrName>
                                        </p:attrNameLst>
                                      </p:cBhvr>
                                      <p:tavLst>
                                        <p:tav tm="0">
                                          <p:val>
                                            <p:fltVal val="0"/>
                                          </p:val>
                                        </p:tav>
                                        <p:tav tm="100000">
                                          <p:val>
                                            <p:strVal val="#ppt_h"/>
                                          </p:val>
                                        </p:tav>
                                      </p:tavLst>
                                    </p:anim>
                                    <p:animEffect transition="in" filter="fade">
                                      <p:cBhvr>
                                        <p:cTn id="16"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302240" y="6266688"/>
            <a:ext cx="1202372" cy="270637"/>
          </a:xfrm>
        </p:spPr>
        <p:txBody>
          <a:bodyPr/>
          <a:lstStyle/>
          <a:p>
            <a:fld id="{B9AC9400-5D01-46AC-A1E2-A57CF037886A}" type="datetime1">
              <a:rPr lang="en-US" smtClean="0"/>
              <a:pPr/>
              <a:t>9/1/2020</a:t>
            </a:fld>
            <a:endParaRPr lang="en-US" dirty="0"/>
          </a:p>
        </p:txBody>
      </p:sp>
      <p:sp>
        <p:nvSpPr>
          <p:cNvPr id="6" name="Footer Placeholder 5"/>
          <p:cNvSpPr>
            <a:spLocks noGrp="1"/>
          </p:cNvSpPr>
          <p:nvPr>
            <p:ph type="ftr" sz="quarter" idx="11"/>
          </p:nvPr>
        </p:nvSpPr>
        <p:spPr>
          <a:xfrm>
            <a:off x="1803973" y="6358598"/>
            <a:ext cx="7311892" cy="295420"/>
          </a:xfrm>
        </p:spPr>
        <p:txBody>
          <a:bodyPr/>
          <a:lstStyle/>
          <a:p>
            <a:pPr algn="ctr"/>
            <a:r>
              <a:rPr lang="as-IN" dirty="0" smtClean="0"/>
              <a:t>পলাশ কুমার ঘোষ।সরকারি শহীদ সিরাজুদ্দীন হোসেন কলেজ, যশোর। মোবাইলঃ 01920-393252 ই-মেইলঃ </a:t>
            </a:r>
            <a:r>
              <a:rPr lang="en-US" dirty="0" smtClean="0"/>
              <a:t>palashg489@gmail.com</a:t>
            </a:r>
            <a:endParaRPr lang="en-US" dirty="0"/>
          </a:p>
        </p:txBody>
      </p:sp>
      <p:sp>
        <p:nvSpPr>
          <p:cNvPr id="7" name="Slide Number Placeholder 6"/>
          <p:cNvSpPr>
            <a:spLocks noGrp="1"/>
          </p:cNvSpPr>
          <p:nvPr>
            <p:ph type="sldNum" sz="quarter" idx="12"/>
          </p:nvPr>
        </p:nvSpPr>
        <p:spPr>
          <a:xfrm>
            <a:off x="182880" y="6315456"/>
            <a:ext cx="422917" cy="310896"/>
          </a:xfrm>
        </p:spPr>
        <p:txBody>
          <a:bodyPr/>
          <a:lstStyle/>
          <a:p>
            <a:pPr algn="ctr"/>
            <a:fld id="{B6F15528-21DE-4FAA-801E-634DDDAF4B2B}" type="slidenum">
              <a:rPr lang="en-US" sz="1200" smtClean="0"/>
              <a:pPr algn="ctr"/>
              <a:t>2</a:t>
            </a:fld>
            <a:endParaRPr lang="en-US" sz="1200" dirty="0"/>
          </a:p>
        </p:txBody>
      </p:sp>
      <p:pic>
        <p:nvPicPr>
          <p:cNvPr id="11" name="Picture 10"/>
          <p:cNvPicPr>
            <a:picLocks noChangeAspect="1"/>
          </p:cNvPicPr>
          <p:nvPr/>
        </p:nvPicPr>
        <p:blipFill>
          <a:blip r:embed="rId3"/>
          <a:stretch>
            <a:fillRect/>
          </a:stretch>
        </p:blipFill>
        <p:spPr>
          <a:xfrm>
            <a:off x="9228405" y="864696"/>
            <a:ext cx="1920240" cy="2733187"/>
          </a:xfrm>
          <a:prstGeom prst="rect">
            <a:avLst/>
          </a:prstGeom>
          <a:ln/>
        </p:spPr>
        <p:style>
          <a:lnRef idx="1">
            <a:schemeClr val="accent4"/>
          </a:lnRef>
          <a:fillRef idx="2">
            <a:schemeClr val="accent4"/>
          </a:fillRef>
          <a:effectRef idx="1">
            <a:schemeClr val="accent4"/>
          </a:effectRef>
          <a:fontRef idx="minor">
            <a:schemeClr val="dk1"/>
          </a:fontRef>
        </p:style>
      </p:pic>
      <p:sp>
        <p:nvSpPr>
          <p:cNvPr id="12" name="TextBox 11"/>
          <p:cNvSpPr txBox="1"/>
          <p:nvPr/>
        </p:nvSpPr>
        <p:spPr>
          <a:xfrm>
            <a:off x="6895579" y="3761485"/>
            <a:ext cx="5118062" cy="2862322"/>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b="1" dirty="0" smtClean="0">
                <a:latin typeface="NikoshBAN" pitchFamily="2" charset="0"/>
                <a:cs typeface="NikoshBAN" pitchFamily="2" charset="0"/>
              </a:rPr>
              <a:t>বিষয়</a:t>
            </a:r>
            <a:r>
              <a:rPr lang="en-US" sz="3600" b="1" dirty="0" smtClean="0">
                <a:latin typeface="NikoshBAN" pitchFamily="2" charset="0"/>
                <a:cs typeface="NikoshBAN" pitchFamily="2" charset="0"/>
              </a:rPr>
              <a:t>		: </a:t>
            </a:r>
            <a:r>
              <a:rPr lang="bn-BD" sz="3600" b="1" dirty="0" smtClean="0">
                <a:latin typeface="NikoshBAN" pitchFamily="2" charset="0"/>
                <a:cs typeface="NikoshBAN" pitchFamily="2" charset="0"/>
              </a:rPr>
              <a:t>অর্থনীতি প্রথম পত্র শ্রেণি</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একাদশ- দ্বাদশ অধ্যায়</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দ্বিতীয় </a:t>
            </a:r>
            <a:endParaRPr lang="en-US" sz="3600" dirty="0" smtClean="0">
              <a:latin typeface="NikoshBAN" pitchFamily="2" charset="0"/>
              <a:cs typeface="NikoshBAN" pitchFamily="2" charset="0"/>
            </a:endParaRPr>
          </a:p>
          <a:p>
            <a:r>
              <a:rPr lang="bn-BD" sz="3600" dirty="0" smtClean="0">
                <a:latin typeface="NikoshBAN" pitchFamily="2" charset="0"/>
                <a:cs typeface="NikoshBAN" pitchFamily="2" charset="0"/>
              </a:rPr>
              <a:t>সময়</a:t>
            </a:r>
            <a:r>
              <a:rPr lang="en-US" sz="3600" dirty="0" smtClean="0">
                <a:latin typeface="NikoshBAN" pitchFamily="2" charset="0"/>
                <a:cs typeface="NikoshBAN" pitchFamily="2" charset="0"/>
              </a:rPr>
              <a:t>		: ৪০ </a:t>
            </a:r>
            <a:r>
              <a:rPr lang="bn-BD" sz="3600" dirty="0" smtClean="0">
                <a:latin typeface="NikoshBAN" pitchFamily="2" charset="0"/>
                <a:cs typeface="NikoshBAN" pitchFamily="2" charset="0"/>
              </a:rPr>
              <a:t>মিনিট</a:t>
            </a:r>
            <a:endParaRPr lang="en-US" sz="3600" dirty="0" smtClean="0">
              <a:latin typeface="NikoshBAN" pitchFamily="2" charset="0"/>
              <a:cs typeface="NikoshBAN" pitchFamily="2" charset="0"/>
            </a:endParaRPr>
          </a:p>
          <a:p>
            <a:r>
              <a:rPr lang="bn-BD" sz="3600" dirty="0" smtClean="0">
                <a:latin typeface="NikoshBAN" pitchFamily="2" charset="0"/>
                <a:cs typeface="NikoshBAN" pitchFamily="2" charset="0"/>
              </a:rPr>
              <a:t>তারিখ	</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২৬</a:t>
            </a:r>
            <a:r>
              <a:rPr lang="en-US" sz="3600" dirty="0" smtClean="0">
                <a:latin typeface="NikoshBAN" pitchFamily="2" charset="0"/>
                <a:cs typeface="NikoshBAN" pitchFamily="2" charset="0"/>
              </a:rPr>
              <a:t>/০</a:t>
            </a:r>
            <a:r>
              <a:rPr lang="bn-BD" sz="3600" dirty="0" smtClean="0">
                <a:latin typeface="NikoshBAN" pitchFamily="2" charset="0"/>
                <a:cs typeface="NikoshBAN" pitchFamily="2" charset="0"/>
              </a:rPr>
              <a:t>৫</a:t>
            </a:r>
            <a:r>
              <a:rPr lang="en-US" sz="3600" dirty="0" smtClean="0">
                <a:latin typeface="NikoshBAN" pitchFamily="2" charset="0"/>
                <a:cs typeface="NikoshBAN" pitchFamily="2" charset="0"/>
              </a:rPr>
              <a:t>/২০20 </a:t>
            </a:r>
            <a:r>
              <a:rPr lang="bn-BD" sz="3600" dirty="0" smtClean="0">
                <a:latin typeface="NikoshBAN" pitchFamily="2" charset="0"/>
                <a:cs typeface="NikoshBAN" pitchFamily="2" charset="0"/>
              </a:rPr>
              <a:t>ইং</a:t>
            </a:r>
            <a:endParaRPr lang="en-US" sz="3600" dirty="0" smtClean="0">
              <a:latin typeface="NikoshBAN" pitchFamily="2" charset="0"/>
              <a:cs typeface="NikoshBAN" pitchFamily="2" charset="0"/>
            </a:endParaRPr>
          </a:p>
        </p:txBody>
      </p:sp>
      <p:pic>
        <p:nvPicPr>
          <p:cNvPr id="9" name="Picture 8" descr="DADA.jpg"/>
          <p:cNvPicPr>
            <a:picLocks noChangeAspect="1"/>
          </p:cNvPicPr>
          <p:nvPr/>
        </p:nvPicPr>
        <p:blipFill>
          <a:blip r:embed="rId4"/>
          <a:stretch>
            <a:fillRect/>
          </a:stretch>
        </p:blipFill>
        <p:spPr>
          <a:xfrm>
            <a:off x="232238" y="846772"/>
            <a:ext cx="2178381" cy="2743200"/>
          </a:xfrm>
          <a:prstGeom prst="rect">
            <a:avLst/>
          </a:prstGeom>
          <a:ln w="88900" cap="sq" cmpd="thickThin">
            <a:solidFill>
              <a:schemeClr val="accent4">
                <a:lumMod val="40000"/>
                <a:lumOff val="60000"/>
              </a:schemeClr>
            </a:solidFill>
            <a:prstDash val="solid"/>
            <a:miter lim="800000"/>
          </a:ln>
          <a:effectLst>
            <a:innerShdw blurRad="76200">
              <a:srgbClr val="000000"/>
            </a:innerShdw>
          </a:effectLst>
        </p:spPr>
      </p:pic>
      <p:sp>
        <p:nvSpPr>
          <p:cNvPr id="10" name="TextBox 9"/>
          <p:cNvSpPr txBox="1"/>
          <p:nvPr/>
        </p:nvSpPr>
        <p:spPr>
          <a:xfrm>
            <a:off x="3791712" y="658368"/>
            <a:ext cx="3767328" cy="1446550"/>
          </a:xfrm>
          <a:prstGeom prst="rect">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8800" b="1" u="sng" dirty="0" smtClean="0">
                <a:ln w="18000">
                  <a:solidFill>
                    <a:schemeClr val="tx2">
                      <a:lumMod val="40000"/>
                      <a:lumOff val="60000"/>
                    </a:schemeClr>
                  </a:solidFill>
                  <a:prstDash val="solid"/>
                  <a:miter lim="800000"/>
                </a:ln>
                <a:solidFill>
                  <a:schemeClr val="tx2">
                    <a:lumMod val="50000"/>
                  </a:schemeClr>
                </a:solidFill>
                <a:effectLst>
                  <a:outerShdw blurRad="25500" dist="23000" dir="7020000" algn="tl">
                    <a:srgbClr val="000000">
                      <a:alpha val="50000"/>
                    </a:srgbClr>
                  </a:outerShdw>
                </a:effectLst>
                <a:latin typeface="NikoshBAN" pitchFamily="2" charset="0"/>
                <a:cs typeface="NikoshBAN" pitchFamily="2" charset="0"/>
              </a:rPr>
              <a:t>পরিচিতি</a:t>
            </a:r>
          </a:p>
        </p:txBody>
      </p:sp>
      <p:sp>
        <p:nvSpPr>
          <p:cNvPr id="13" name="TextBox 12"/>
          <p:cNvSpPr txBox="1"/>
          <p:nvPr/>
        </p:nvSpPr>
        <p:spPr>
          <a:xfrm>
            <a:off x="1804" y="3686759"/>
            <a:ext cx="5757187" cy="3170099"/>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পলাশ কুমার ঘোষ</a:t>
            </a:r>
          </a:p>
          <a:p>
            <a:r>
              <a:rPr lang="bn-BD" sz="2800" dirty="0" smtClean="0">
                <a:latin typeface="NikoshBAN" pitchFamily="2" charset="0"/>
                <a:cs typeface="NikoshBAN" pitchFamily="2" charset="0"/>
              </a:rPr>
              <a:t>আই</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ডি</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নং- </a:t>
            </a:r>
            <a:r>
              <a:rPr lang="en-US" sz="2800" dirty="0" smtClean="0">
                <a:latin typeface="NikoshBAN" pitchFamily="2" charset="0"/>
                <a:cs typeface="NikoshBAN" pitchFamily="2" charset="0"/>
              </a:rPr>
              <a:t>3</a:t>
            </a:r>
            <a:r>
              <a:rPr lang="bn-BD" sz="2800" dirty="0" smtClean="0">
                <a:latin typeface="NikoshBAN" pitchFamily="2" charset="0"/>
                <a:cs typeface="NikoshBAN" pitchFamily="2" charset="0"/>
              </a:rPr>
              <a:t>০৯২২৪৭</a:t>
            </a:r>
          </a:p>
          <a:p>
            <a:r>
              <a:rPr lang="bn-BD" sz="2800" dirty="0" smtClean="0">
                <a:latin typeface="NikoshBAN" pitchFamily="2" charset="0"/>
                <a:cs typeface="NikoshBAN" pitchFamily="2" charset="0"/>
              </a:rPr>
              <a:t>প্রভাষক (অর্থনীতি)</a:t>
            </a:r>
            <a:endParaRPr lang="bn-BD" sz="2800" b="1" dirty="0" smtClean="0">
              <a:latin typeface="NikoshBAN" pitchFamily="2" charset="0"/>
              <a:cs typeface="NikoshBAN" pitchFamily="2" charset="0"/>
            </a:endParaRPr>
          </a:p>
          <a:p>
            <a:r>
              <a:rPr lang="bn-BD" sz="2800" dirty="0" smtClean="0">
                <a:latin typeface="NikoshBAN" pitchFamily="2" charset="0"/>
                <a:cs typeface="NikoshBAN" pitchFamily="2" charset="0"/>
              </a:rPr>
              <a:t>সরকারি শহীদ সিরাজুদ্দীন হোসেন কলেজ,</a:t>
            </a:r>
          </a:p>
          <a:p>
            <a:r>
              <a:rPr lang="bn-BD" sz="2800" dirty="0" smtClean="0">
                <a:latin typeface="NikoshBAN" pitchFamily="2" charset="0"/>
                <a:cs typeface="NikoshBAN" pitchFamily="2" charset="0"/>
              </a:rPr>
              <a:t>খাজুরা, বাঘারপাড়া, যশোর।</a:t>
            </a:r>
          </a:p>
          <a:p>
            <a:r>
              <a:rPr lang="bn-BD" sz="2800" dirty="0" smtClean="0">
                <a:latin typeface="NikoshBAN" pitchFamily="2" charset="0"/>
                <a:cs typeface="NikoshBAN" pitchFamily="2" charset="0"/>
              </a:rPr>
              <a:t>মোবাইলঃ ০১৯২০-৩৯৩২৫২ </a:t>
            </a:r>
            <a:endParaRPr lang="bn-IN" sz="2800" dirty="0" smtClean="0">
              <a:latin typeface="Times New Roman" pitchFamily="18" charset="0"/>
              <a:cs typeface="NikoshBAN" pitchFamily="2" charset="0"/>
            </a:endParaRPr>
          </a:p>
          <a:p>
            <a:r>
              <a:rPr lang="bn-IN" sz="2800" dirty="0" smtClean="0">
                <a:latin typeface="NikoshBAN" pitchFamily="2" charset="0"/>
                <a:cs typeface="NikoshBAN" pitchFamily="2" charset="0"/>
              </a:rPr>
              <a:t>ই-মেইলঃ </a:t>
            </a:r>
            <a:r>
              <a:rPr lang="en-US" sz="2800" dirty="0" smtClean="0"/>
              <a:t>palashg489@gmail.com</a:t>
            </a:r>
          </a:p>
        </p:txBody>
      </p:sp>
      <p:sp>
        <p:nvSpPr>
          <p:cNvPr id="14" name="Rounded Rectangle 13"/>
          <p:cNvSpPr/>
          <p:nvPr/>
        </p:nvSpPr>
        <p:spPr>
          <a:xfrm>
            <a:off x="98476" y="56272"/>
            <a:ext cx="3034145" cy="720639"/>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lvl="0" algn="ctr"/>
            <a:r>
              <a:rPr lang="bn-BD" sz="4000" u="sng"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শিক্ষক পরিচিতি </a:t>
            </a:r>
            <a:endParaRPr lang="en-US" sz="4000" u="sng" dirty="0">
              <a:solidFill>
                <a:srgbClr val="00B0F0"/>
              </a:solidFill>
              <a:latin typeface="NikoshBAN" pitchFamily="2" charset="0"/>
              <a:cs typeface="NikoshBAN" pitchFamily="2" charset="0"/>
            </a:endParaRPr>
          </a:p>
        </p:txBody>
      </p:sp>
      <p:sp>
        <p:nvSpPr>
          <p:cNvPr id="15" name="Rounded Rectangle 14"/>
          <p:cNvSpPr/>
          <p:nvPr/>
        </p:nvSpPr>
        <p:spPr>
          <a:xfrm>
            <a:off x="8742103" y="42204"/>
            <a:ext cx="3007192" cy="789709"/>
          </a:xfrm>
          <a:prstGeom prst="roundRect">
            <a:avLst>
              <a:gd name="adj" fmla="val 0"/>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smtClean="0">
              <a:solidFill>
                <a:srgbClr val="005200"/>
              </a:solidFill>
              <a:effectLst>
                <a:outerShdw blurRad="38100" dist="38100" dir="2700000" algn="tl">
                  <a:srgbClr val="000000">
                    <a:alpha val="43137"/>
                  </a:srgbClr>
                </a:outerShdw>
              </a:effectLst>
              <a:latin typeface="SolaimanLipi" pitchFamily="65" charset="0"/>
              <a:cs typeface="SolaimanLipi" pitchFamily="65" charset="0"/>
            </a:endParaRPr>
          </a:p>
          <a:p>
            <a:pPr algn="ctr"/>
            <a:r>
              <a:rPr lang="bn-BD" sz="4000" u="sng" dirty="0" smtClean="0">
                <a:solidFill>
                  <a:srgbClr val="005200"/>
                </a:solidFill>
                <a:effectLst>
                  <a:outerShdw blurRad="38100" dist="38100" dir="2700000" algn="tl">
                    <a:srgbClr val="000000">
                      <a:alpha val="43137"/>
                    </a:srgbClr>
                  </a:outerShdw>
                </a:effectLst>
                <a:latin typeface="NikoshBAN" pitchFamily="2" charset="0"/>
                <a:cs typeface="NikoshBAN" pitchFamily="2" charset="0"/>
              </a:rPr>
              <a:t>পাঠ </a:t>
            </a:r>
            <a:r>
              <a:rPr lang="bn-BD" sz="4000" u="sng" dirty="0">
                <a:solidFill>
                  <a:srgbClr val="005200"/>
                </a:solidFill>
                <a:effectLst>
                  <a:outerShdw blurRad="38100" dist="38100" dir="2700000" algn="tl">
                    <a:srgbClr val="000000">
                      <a:alpha val="43137"/>
                    </a:srgbClr>
                  </a:outerShdw>
                </a:effectLst>
                <a:latin typeface="NikoshBAN" pitchFamily="2" charset="0"/>
                <a:cs typeface="NikoshBAN" pitchFamily="2" charset="0"/>
              </a:rPr>
              <a:t>পরিচিতি</a:t>
            </a:r>
          </a:p>
          <a:p>
            <a:pPr lvl="0" algn="ctr"/>
            <a:endParaRPr lang="en-US" sz="2400" dirty="0" smtClean="0">
              <a:solidFill>
                <a:srgbClr val="005200"/>
              </a:solidFill>
              <a:effectLst>
                <a:outerShdw blurRad="38100" dist="38100" dir="2700000" algn="tl">
                  <a:srgbClr val="000000">
                    <a:alpha val="43137"/>
                  </a:srgbClr>
                </a:outerShdw>
              </a:effectLst>
              <a:latin typeface="SolaimanLipi" pitchFamily="65" charset="0"/>
              <a:cs typeface="SolaimanLipi" pitchFamily="65" charset="0"/>
            </a:endParaRPr>
          </a:p>
        </p:txBody>
      </p:sp>
    </p:spTree>
    <p:extLst>
      <p:ext uri="{BB962C8B-B14F-4D97-AF65-F5344CB8AC3E}">
        <p14:creationId xmlns="" xmlns:p14="http://schemas.microsoft.com/office/powerpoint/2010/main" val="608223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 by="(-#ppt_w*2)" calcmode="lin" valueType="num">
                                      <p:cBhvr rctx="PPT">
                                        <p:cTn id="14" dur="500" autoRev="1" fill="hold">
                                          <p:stCondLst>
                                            <p:cond delay="0"/>
                                          </p:stCondLst>
                                        </p:cTn>
                                        <p:tgtEl>
                                          <p:spTgt spid="14"/>
                                        </p:tgtEl>
                                        <p:attrNameLst>
                                          <p:attrName>ppt_w</p:attrName>
                                        </p:attrNameLst>
                                      </p:cBhvr>
                                    </p:anim>
                                    <p:anim by="(#ppt_w*0.50)" calcmode="lin" valueType="num">
                                      <p:cBhvr>
                                        <p:cTn id="15" dur="500" decel="50000" autoRev="1" fill="hold">
                                          <p:stCondLst>
                                            <p:cond delay="0"/>
                                          </p:stCondLst>
                                        </p:cTn>
                                        <p:tgtEl>
                                          <p:spTgt spid="14"/>
                                        </p:tgtEl>
                                        <p:attrNameLst>
                                          <p:attrName>ppt_x</p:attrName>
                                        </p:attrNameLst>
                                      </p:cBhvr>
                                    </p:anim>
                                    <p:anim from="(-#ppt_h/2)" to="(#ppt_y)" calcmode="lin" valueType="num">
                                      <p:cBhvr>
                                        <p:cTn id="16" dur="1000" fill="hold">
                                          <p:stCondLst>
                                            <p:cond delay="0"/>
                                          </p:stCondLst>
                                        </p:cTn>
                                        <p:tgtEl>
                                          <p:spTgt spid="14"/>
                                        </p:tgtEl>
                                        <p:attrNameLst>
                                          <p:attrName>ppt_y</p:attrName>
                                        </p:attrNameLst>
                                      </p:cBhvr>
                                    </p:anim>
                                    <p:animRot by="21600000">
                                      <p:cBhvr>
                                        <p:cTn id="17" dur="1000" fill="hold">
                                          <p:stCondLst>
                                            <p:cond delay="0"/>
                                          </p:stCondLst>
                                        </p:cTn>
                                        <p:tgtEl>
                                          <p:spTgt spid="1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p:cTn id="29"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13">
                                            <p:txEl>
                                              <p:pRg st="0" end="0"/>
                                            </p:txEl>
                                          </p:spTgt>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3">
                                            <p:bg/>
                                          </p:spTgt>
                                        </p:tgtEl>
                                        <p:attrNameLst>
                                          <p:attrName>style.visibility</p:attrName>
                                        </p:attrNameLst>
                                      </p:cBhvr>
                                      <p:to>
                                        <p:strVal val="visible"/>
                                      </p:to>
                                    </p:set>
                                    <p:animEffect transition="in" filter="fade">
                                      <p:cBhvr>
                                        <p:cTn id="35" dur="1000"/>
                                        <p:tgtEl>
                                          <p:spTgt spid="13">
                                            <p:bg/>
                                          </p:spTgt>
                                        </p:tgtEl>
                                      </p:cBhvr>
                                    </p:animEffect>
                                    <p:anim calcmode="lin" valueType="num">
                                      <p:cBhvr>
                                        <p:cTn id="36" dur="1000" fill="hold"/>
                                        <p:tgtEl>
                                          <p:spTgt spid="13">
                                            <p:bg/>
                                          </p:spTgt>
                                        </p:tgtEl>
                                        <p:attrNameLst>
                                          <p:attrName>ppt_x</p:attrName>
                                        </p:attrNameLst>
                                      </p:cBhvr>
                                      <p:tavLst>
                                        <p:tav tm="0">
                                          <p:val>
                                            <p:strVal val="#ppt_x"/>
                                          </p:val>
                                        </p:tav>
                                        <p:tav tm="100000">
                                          <p:val>
                                            <p:strVal val="#ppt_x"/>
                                          </p:val>
                                        </p:tav>
                                      </p:tavLst>
                                    </p:anim>
                                    <p:anim calcmode="lin" valueType="num">
                                      <p:cBhvr>
                                        <p:cTn id="37" dur="1000" fill="hold"/>
                                        <p:tgtEl>
                                          <p:spTgt spid="13">
                                            <p:bg/>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iterate type="lt">
                                    <p:tmPct val="0"/>
                                  </p:iterate>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1000"/>
                                        <p:tgtEl>
                                          <p:spTgt spid="13">
                                            <p:txEl>
                                              <p:pRg st="0" end="0"/>
                                            </p:txEl>
                                          </p:spTgt>
                                        </p:tgtEl>
                                      </p:cBhvr>
                                    </p:animEffect>
                                    <p:anim calcmode="lin" valueType="num">
                                      <p:cBhvr>
                                        <p:cTn id="4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iterate type="lt">
                                    <p:tmPct val="0"/>
                                  </p:iterate>
                                  <p:childTnLst>
                                    <p:set>
                                      <p:cBhvr>
                                        <p:cTn id="44" dur="1" fill="hold">
                                          <p:stCondLst>
                                            <p:cond delay="0"/>
                                          </p:stCondLst>
                                        </p:cTn>
                                        <p:tgtEl>
                                          <p:spTgt spid="13">
                                            <p:txEl>
                                              <p:pRg st="1" end="1"/>
                                            </p:txEl>
                                          </p:spTgt>
                                        </p:tgtEl>
                                        <p:attrNameLst>
                                          <p:attrName>style.visibility</p:attrName>
                                        </p:attrNameLst>
                                      </p:cBhvr>
                                      <p:to>
                                        <p:strVal val="visible"/>
                                      </p:to>
                                    </p:set>
                                    <p:animEffect transition="in" filter="fade">
                                      <p:cBhvr>
                                        <p:cTn id="45" dur="1000"/>
                                        <p:tgtEl>
                                          <p:spTgt spid="13">
                                            <p:txEl>
                                              <p:pRg st="1" end="1"/>
                                            </p:txEl>
                                          </p:spTgt>
                                        </p:tgtEl>
                                      </p:cBhvr>
                                    </p:animEffect>
                                    <p:anim calcmode="lin" valueType="num">
                                      <p:cBhvr>
                                        <p:cTn id="4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iterate type="lt">
                                    <p:tmPct val="0"/>
                                  </p:iterate>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iterate type="lt">
                                    <p:tmPct val="0"/>
                                  </p:iterate>
                                  <p:childTnLst>
                                    <p:set>
                                      <p:cBhvr>
                                        <p:cTn id="54" dur="1" fill="hold">
                                          <p:stCondLst>
                                            <p:cond delay="0"/>
                                          </p:stCondLst>
                                        </p:cTn>
                                        <p:tgtEl>
                                          <p:spTgt spid="13">
                                            <p:txEl>
                                              <p:pRg st="3" end="3"/>
                                            </p:txEl>
                                          </p:spTgt>
                                        </p:tgtEl>
                                        <p:attrNameLst>
                                          <p:attrName>style.visibility</p:attrName>
                                        </p:attrNameLst>
                                      </p:cBhvr>
                                      <p:to>
                                        <p:strVal val="visible"/>
                                      </p:to>
                                    </p:set>
                                    <p:animEffect transition="in" filter="fade">
                                      <p:cBhvr>
                                        <p:cTn id="55" dur="1000"/>
                                        <p:tgtEl>
                                          <p:spTgt spid="13">
                                            <p:txEl>
                                              <p:pRg st="3" end="3"/>
                                            </p:txEl>
                                          </p:spTgt>
                                        </p:tgtEl>
                                      </p:cBhvr>
                                    </p:animEffect>
                                    <p:anim calcmode="lin" valueType="num">
                                      <p:cBhvr>
                                        <p:cTn id="5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iterate type="lt">
                                    <p:tmPct val="0"/>
                                  </p:iterate>
                                  <p:childTnLst>
                                    <p:set>
                                      <p:cBhvr>
                                        <p:cTn id="59" dur="1" fill="hold">
                                          <p:stCondLst>
                                            <p:cond delay="0"/>
                                          </p:stCondLst>
                                        </p:cTn>
                                        <p:tgtEl>
                                          <p:spTgt spid="13">
                                            <p:txEl>
                                              <p:pRg st="4" end="4"/>
                                            </p:txEl>
                                          </p:spTgt>
                                        </p:tgtEl>
                                        <p:attrNameLst>
                                          <p:attrName>style.visibility</p:attrName>
                                        </p:attrNameLst>
                                      </p:cBhvr>
                                      <p:to>
                                        <p:strVal val="visible"/>
                                      </p:to>
                                    </p:set>
                                    <p:animEffect transition="in" filter="fade">
                                      <p:cBhvr>
                                        <p:cTn id="60" dur="1000"/>
                                        <p:tgtEl>
                                          <p:spTgt spid="13">
                                            <p:txEl>
                                              <p:pRg st="4" end="4"/>
                                            </p:txEl>
                                          </p:spTgt>
                                        </p:tgtEl>
                                      </p:cBhvr>
                                    </p:animEffect>
                                    <p:anim calcmode="lin" valueType="num">
                                      <p:cBhvr>
                                        <p:cTn id="6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iterate type="lt">
                                    <p:tmPct val="0"/>
                                  </p:iterate>
                                  <p:childTnLst>
                                    <p:set>
                                      <p:cBhvr>
                                        <p:cTn id="64" dur="1" fill="hold">
                                          <p:stCondLst>
                                            <p:cond delay="0"/>
                                          </p:stCondLst>
                                        </p:cTn>
                                        <p:tgtEl>
                                          <p:spTgt spid="13">
                                            <p:txEl>
                                              <p:pRg st="5" end="5"/>
                                            </p:txEl>
                                          </p:spTgt>
                                        </p:tgtEl>
                                        <p:attrNameLst>
                                          <p:attrName>style.visibility</p:attrName>
                                        </p:attrNameLst>
                                      </p:cBhvr>
                                      <p:to>
                                        <p:strVal val="visible"/>
                                      </p:to>
                                    </p:set>
                                    <p:animEffect transition="in" filter="fade">
                                      <p:cBhvr>
                                        <p:cTn id="65" dur="1000"/>
                                        <p:tgtEl>
                                          <p:spTgt spid="13">
                                            <p:txEl>
                                              <p:pRg st="5" end="5"/>
                                            </p:txEl>
                                          </p:spTgt>
                                        </p:tgtEl>
                                      </p:cBhvr>
                                    </p:animEffect>
                                    <p:anim calcmode="lin" valueType="num">
                                      <p:cBhvr>
                                        <p:cTn id="6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iterate type="lt">
                                    <p:tmPct val="0"/>
                                  </p:iterate>
                                  <p:childTnLst>
                                    <p:set>
                                      <p:cBhvr>
                                        <p:cTn id="69" dur="1" fill="hold">
                                          <p:stCondLst>
                                            <p:cond delay="0"/>
                                          </p:stCondLst>
                                        </p:cTn>
                                        <p:tgtEl>
                                          <p:spTgt spid="13">
                                            <p:txEl>
                                              <p:pRg st="6" end="6"/>
                                            </p:txEl>
                                          </p:spTgt>
                                        </p:tgtEl>
                                        <p:attrNameLst>
                                          <p:attrName>style.visibility</p:attrName>
                                        </p:attrNameLst>
                                      </p:cBhvr>
                                      <p:to>
                                        <p:strVal val="visible"/>
                                      </p:to>
                                    </p:set>
                                    <p:animEffect transition="in" filter="fade">
                                      <p:cBhvr>
                                        <p:cTn id="70" dur="1000"/>
                                        <p:tgtEl>
                                          <p:spTgt spid="13">
                                            <p:txEl>
                                              <p:pRg st="6" end="6"/>
                                            </p:txEl>
                                          </p:spTgt>
                                        </p:tgtEl>
                                      </p:cBhvr>
                                    </p:animEffect>
                                    <p:anim calcmode="lin" valueType="num">
                                      <p:cBhvr>
                                        <p:cTn id="7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15"/>
                                        </p:tgtEl>
                                        <p:attrNameLst>
                                          <p:attrName>style.visibility</p:attrName>
                                        </p:attrNameLst>
                                      </p:cBhvr>
                                      <p:to>
                                        <p:strVal val="visible"/>
                                      </p:to>
                                    </p:set>
                                    <p:anim by="(-#ppt_w*2)" calcmode="lin" valueType="num">
                                      <p:cBhvr rctx="PPT">
                                        <p:cTn id="77" dur="500" autoRev="1" fill="hold">
                                          <p:stCondLst>
                                            <p:cond delay="0"/>
                                          </p:stCondLst>
                                        </p:cTn>
                                        <p:tgtEl>
                                          <p:spTgt spid="15"/>
                                        </p:tgtEl>
                                        <p:attrNameLst>
                                          <p:attrName>ppt_w</p:attrName>
                                        </p:attrNameLst>
                                      </p:cBhvr>
                                    </p:anim>
                                    <p:anim by="(#ppt_w*0.50)" calcmode="lin" valueType="num">
                                      <p:cBhvr>
                                        <p:cTn id="78" dur="500" decel="50000" autoRev="1" fill="hold">
                                          <p:stCondLst>
                                            <p:cond delay="0"/>
                                          </p:stCondLst>
                                        </p:cTn>
                                        <p:tgtEl>
                                          <p:spTgt spid="15"/>
                                        </p:tgtEl>
                                        <p:attrNameLst>
                                          <p:attrName>ppt_x</p:attrName>
                                        </p:attrNameLst>
                                      </p:cBhvr>
                                    </p:anim>
                                    <p:anim from="(-#ppt_h/2)" to="(#ppt_y)" calcmode="lin" valueType="num">
                                      <p:cBhvr>
                                        <p:cTn id="79" dur="1000" fill="hold">
                                          <p:stCondLst>
                                            <p:cond delay="0"/>
                                          </p:stCondLst>
                                        </p:cTn>
                                        <p:tgtEl>
                                          <p:spTgt spid="15"/>
                                        </p:tgtEl>
                                        <p:attrNameLst>
                                          <p:attrName>ppt_y</p:attrName>
                                        </p:attrNameLst>
                                      </p:cBhvr>
                                    </p:anim>
                                    <p:animRot by="21600000">
                                      <p:cBhvr>
                                        <p:cTn id="80" dur="1000" fill="hold">
                                          <p:stCondLst>
                                            <p:cond delay="0"/>
                                          </p:stCondLst>
                                        </p:cTn>
                                        <p:tgtEl>
                                          <p:spTgt spid="15"/>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0"/>
                                        <p:tgtEl>
                                          <p:spTgt spid="11"/>
                                        </p:tgtEl>
                                      </p:cBhvr>
                                    </p:animEffect>
                                    <p:anim calcmode="lin" valueType="num">
                                      <p:cBhvr>
                                        <p:cTn id="86" dur="1000" fill="hold"/>
                                        <p:tgtEl>
                                          <p:spTgt spid="11"/>
                                        </p:tgtEl>
                                        <p:attrNameLst>
                                          <p:attrName>ppt_x</p:attrName>
                                        </p:attrNameLst>
                                      </p:cBhvr>
                                      <p:tavLst>
                                        <p:tav tm="0">
                                          <p:val>
                                            <p:strVal val="#ppt_x"/>
                                          </p:val>
                                        </p:tav>
                                        <p:tav tm="100000">
                                          <p:val>
                                            <p:strVal val="#ppt_x"/>
                                          </p:val>
                                        </p:tav>
                                      </p:tavLst>
                                    </p:anim>
                                    <p:anim calcmode="lin" valueType="num">
                                      <p:cBhvr>
                                        <p:cTn id="87" dur="1000" fill="hold"/>
                                        <p:tgtEl>
                                          <p:spTgt spid="11"/>
                                        </p:tgtEl>
                                        <p:attrNameLst>
                                          <p:attrName>ppt_y</p:attrName>
                                        </p:attrNameLst>
                                      </p:cBhvr>
                                      <p:tavLst>
                                        <p:tav tm="0">
                                          <p:val>
                                            <p:strVal val="#ppt_y+.1"/>
                                          </p:val>
                                        </p:tav>
                                        <p:tav tm="100000">
                                          <p:val>
                                            <p:strVal val="#ppt_y"/>
                                          </p:val>
                                        </p:tav>
                                      </p:tavLst>
                                    </p:anim>
                                  </p:childTnLst>
                                </p:cTn>
                              </p:par>
                              <p:par>
                                <p:cTn id="88" presetID="42" presetClass="entr" presetSubtype="0" fill="hold" grpId="2"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animBg="1"/>
      <p:bldP spid="10" grpId="0" animBg="1"/>
      <p:bldP spid="13" grpId="0" build="allAtOnce"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802112" y="6303264"/>
            <a:ext cx="1068260" cy="307213"/>
          </a:xfrm>
        </p:spPr>
        <p:txBody>
          <a:bodyPr/>
          <a:lstStyle/>
          <a:p>
            <a:fld id="{9EF46007-F2C4-4B9F-838D-EC70C3B57523}" type="datetime1">
              <a:rPr lang="en-US" smtClean="0"/>
              <a:pPr/>
              <a:t>9/1/2020</a:t>
            </a:fld>
            <a:endParaRPr lang="en-US" dirty="0"/>
          </a:p>
        </p:txBody>
      </p:sp>
      <p:sp>
        <p:nvSpPr>
          <p:cNvPr id="3" name="Footer Placeholder 2"/>
          <p:cNvSpPr>
            <a:spLocks noGrp="1"/>
          </p:cNvSpPr>
          <p:nvPr>
            <p:ph type="ftr" sz="quarter" idx="11"/>
          </p:nvPr>
        </p:nvSpPr>
        <p:spPr>
          <a:xfrm>
            <a:off x="1622996" y="6342888"/>
            <a:ext cx="7543800" cy="365125"/>
          </a:xfrm>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dirty="0"/>
          </a:p>
        </p:txBody>
      </p:sp>
      <p:sp>
        <p:nvSpPr>
          <p:cNvPr id="4" name="Slide Number Placeholder 3"/>
          <p:cNvSpPr>
            <a:spLocks noGrp="1"/>
          </p:cNvSpPr>
          <p:nvPr>
            <p:ph type="sldNum" sz="quarter" idx="12"/>
          </p:nvPr>
        </p:nvSpPr>
        <p:spPr>
          <a:xfrm>
            <a:off x="292608" y="6327648"/>
            <a:ext cx="435109" cy="298704"/>
          </a:xfrm>
        </p:spPr>
        <p:txBody>
          <a:bodyPr/>
          <a:lstStyle/>
          <a:p>
            <a:fld id="{270FCD98-74A7-432B-BA70-BDDC8CB409A7}" type="slidenum">
              <a:rPr lang="en-US" sz="1200" smtClean="0"/>
              <a:pPr/>
              <a:t>3</a:t>
            </a:fld>
            <a:endParaRPr lang="en-US" sz="1200"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3986"/>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0"/>
            <a:ext cx="12191999" cy="6853986"/>
          </a:xfrm>
          <a:prstGeom prst="rect">
            <a:avLst/>
          </a:prstGeom>
        </p:spPr>
      </p:pic>
      <p:pic>
        <p:nvPicPr>
          <p:cNvPr id="10" name="Picture 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0" y="0"/>
            <a:ext cx="12191999" cy="6857999"/>
          </a:xfrm>
          <a:prstGeom prst="rect">
            <a:avLst/>
          </a:prstGeom>
        </p:spPr>
      </p:pic>
      <p:sp>
        <p:nvSpPr>
          <p:cNvPr id="5" name="TextBox 4"/>
          <p:cNvSpPr txBox="1"/>
          <p:nvPr/>
        </p:nvSpPr>
        <p:spPr>
          <a:xfrm>
            <a:off x="191069" y="94630"/>
            <a:ext cx="4783268" cy="707886"/>
          </a:xfrm>
          <a:prstGeom prst="rect">
            <a:avLst/>
          </a:prstGeom>
          <a:noFill/>
        </p:spPr>
        <p:txBody>
          <a:bodyPr wrap="square" rtlCol="0">
            <a:spAutoFit/>
          </a:bodyPr>
          <a:lstStyle/>
          <a:p>
            <a:r>
              <a:rPr lang="bn-BD" sz="4000" b="1" dirty="0" smtClean="0">
                <a:solidFill>
                  <a:srgbClr val="FF0000"/>
                </a:solidFill>
                <a:effectLst>
                  <a:reflection blurRad="6350" stA="55000" endA="300" endPos="45500" dir="5400000" sy="-100000" algn="bl" rotWithShape="0"/>
                </a:effectLst>
                <a:latin typeface="NikoshBAN" panose="02000000000000000000" pitchFamily="2" charset="0"/>
                <a:cs typeface="NikoshBAN" panose="02000000000000000000" pitchFamily="2" charset="0"/>
              </a:rPr>
              <a:t>নিচের ছবিগুলো লক্ষ্য করি। </a:t>
            </a:r>
            <a:endParaRPr lang="en-US" sz="4000" b="1"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800" decel="100000"/>
                                        <p:tgtEl>
                                          <p:spTgt spid="10"/>
                                        </p:tgtEl>
                                      </p:cBhvr>
                                    </p:animEffect>
                                    <p:anim calcmode="lin" valueType="num">
                                      <p:cBhvr>
                                        <p:cTn id="31" dur="800" decel="100000" fill="hold"/>
                                        <p:tgtEl>
                                          <p:spTgt spid="10"/>
                                        </p:tgtEl>
                                        <p:attrNameLst>
                                          <p:attrName>style.rotation</p:attrName>
                                        </p:attrNameLst>
                                      </p:cBhvr>
                                      <p:tavLst>
                                        <p:tav tm="0">
                                          <p:val>
                                            <p:fltVal val="-90"/>
                                          </p:val>
                                        </p:tav>
                                        <p:tav tm="100000">
                                          <p:val>
                                            <p:fltVal val="0"/>
                                          </p:val>
                                        </p:tav>
                                      </p:tavLst>
                                    </p:anim>
                                    <p:anim calcmode="lin" valueType="num">
                                      <p:cBhvr>
                                        <p:cTn id="32" dur="800" decel="100000" fill="hold"/>
                                        <p:tgtEl>
                                          <p:spTgt spid="10"/>
                                        </p:tgtEl>
                                        <p:attrNameLst>
                                          <p:attrName>ppt_x</p:attrName>
                                        </p:attrNameLst>
                                      </p:cBhvr>
                                      <p:tavLst>
                                        <p:tav tm="0">
                                          <p:val>
                                            <p:strVal val="#ppt_x+0.4"/>
                                          </p:val>
                                        </p:tav>
                                        <p:tav tm="100000">
                                          <p:val>
                                            <p:strVal val="#ppt_x-0.05"/>
                                          </p:val>
                                        </p:tav>
                                      </p:tavLst>
                                    </p:anim>
                                    <p:anim calcmode="lin" valueType="num">
                                      <p:cBhvr>
                                        <p:cTn id="33" dur="800" decel="100000" fill="hold"/>
                                        <p:tgtEl>
                                          <p:spTgt spid="10"/>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69FAC-B7E5-4DB3-B4DF-8A43319D6AD2}" type="datetime1">
              <a:rPr lang="en-US" smtClean="0"/>
              <a:pPr/>
              <a:t>9/1/2020</a:t>
            </a:fld>
            <a:endParaRPr lang="en-US"/>
          </a:p>
        </p:txBody>
      </p:sp>
      <p:sp>
        <p:nvSpPr>
          <p:cNvPr id="3" name="Footer Placeholder 2"/>
          <p:cNvSpPr>
            <a:spLocks noGrp="1"/>
          </p:cNvSpPr>
          <p:nvPr>
            <p:ph type="ftr" sz="quarter" idx="11"/>
          </p:nvPr>
        </p:nvSpPr>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270FCD98-74A7-432B-BA70-BDDC8CB409A7}" type="slidenum">
              <a:rPr lang="en-US" smtClean="0"/>
              <a:pPr/>
              <a:t>4</a:t>
            </a:fld>
            <a:endParaRPr lang="en-US" dirty="0"/>
          </a:p>
        </p:txBody>
      </p:sp>
      <p:sp>
        <p:nvSpPr>
          <p:cNvPr id="5" name="Oval 4"/>
          <p:cNvSpPr/>
          <p:nvPr/>
        </p:nvSpPr>
        <p:spPr>
          <a:xfrm>
            <a:off x="3413919" y="642424"/>
            <a:ext cx="4876800" cy="1122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0070C0"/>
                </a:solidFill>
                <a:latin typeface="NikoshBAN" pitchFamily="2" charset="0"/>
                <a:cs typeface="NikoshBAN" pitchFamily="2" charset="0"/>
              </a:rPr>
              <a:t>পাঠ শিরোনামঃ </a:t>
            </a:r>
            <a:endParaRPr lang="en-US" sz="5400" dirty="0">
              <a:solidFill>
                <a:srgbClr val="0070C0"/>
              </a:solidFill>
            </a:endParaRPr>
          </a:p>
        </p:txBody>
      </p:sp>
      <p:sp>
        <p:nvSpPr>
          <p:cNvPr id="6" name="TextBox 5"/>
          <p:cNvSpPr txBox="1"/>
          <p:nvPr/>
        </p:nvSpPr>
        <p:spPr>
          <a:xfrm>
            <a:off x="227012" y="2286000"/>
            <a:ext cx="11582400" cy="1569660"/>
          </a:xfrm>
          <a:prstGeom prst="rect">
            <a:avLst/>
          </a:prstGeom>
          <a:ln w="57150"/>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auto">
              <a:spcBef>
                <a:spcPts val="0"/>
              </a:spcBef>
              <a:spcAft>
                <a:spcPts val="0"/>
              </a:spcAft>
              <a:buFont typeface="Wingdings" pitchFamily="2" charset="2"/>
              <a:buChar char="v"/>
              <a:defRPr/>
            </a:pP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ভোক্তা ও উৎপাদকের আচরণ</a:t>
            </a:r>
          </a:p>
          <a:p>
            <a:pPr algn="just" fontAlgn="auto">
              <a:spcBef>
                <a:spcPts val="0"/>
              </a:spcBef>
              <a:spcAft>
                <a:spcPts val="0"/>
              </a:spcAft>
              <a:defRPr/>
            </a:pPr>
            <a:r>
              <a:rPr lang="bn-BD" sz="4800" dirty="0" smtClean="0">
                <a:latin typeface="NikoshBAN" pitchFamily="2" charset="0"/>
                <a:cs typeface="NikoshBAN" pitchFamily="2" charset="0"/>
              </a:rPr>
              <a:t> (</a:t>
            </a:r>
            <a:r>
              <a:rPr lang="en-US" sz="4800" dirty="0" err="1" smtClean="0">
                <a:latin typeface="NikoshBAN" pitchFamily="2" charset="0"/>
                <a:cs typeface="NikoshBAN" pitchFamily="2" charset="0"/>
              </a:rPr>
              <a:t>Behaviour</a:t>
            </a:r>
            <a:r>
              <a:rPr lang="en-US" sz="4800" dirty="0" smtClean="0">
                <a:latin typeface="NikoshBAN" pitchFamily="2" charset="0"/>
                <a:cs typeface="NikoshBAN" pitchFamily="2" charset="0"/>
              </a:rPr>
              <a:t> of Consumer &amp; Producer) </a:t>
            </a:r>
            <a:endParaRPr lang="en-US" sz="4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904412" y="6172200"/>
            <a:ext cx="1600200" cy="365125"/>
          </a:xfrm>
        </p:spPr>
        <p:txBody>
          <a:bodyPr/>
          <a:lstStyle/>
          <a:p>
            <a:fld id="{5C2F4A4B-A6A4-49B1-BBAD-882B5F413537}" type="datetime1">
              <a:rPr lang="en-US" smtClean="0"/>
              <a:pPr/>
              <a:t>9/1/2020</a:t>
            </a:fld>
            <a:endParaRPr lang="en-US"/>
          </a:p>
        </p:txBody>
      </p:sp>
      <p:sp>
        <p:nvSpPr>
          <p:cNvPr id="4" name="Footer Placeholder 3"/>
          <p:cNvSpPr>
            <a:spLocks noGrp="1"/>
          </p:cNvSpPr>
          <p:nvPr>
            <p:ph type="ftr" sz="quarter" idx="11"/>
          </p:nvPr>
        </p:nvSpPr>
        <p:spPr>
          <a:xfrm>
            <a:off x="1913207" y="6158134"/>
            <a:ext cx="7877908" cy="327074"/>
          </a:xfrm>
        </p:spPr>
        <p:txBody>
          <a:bodyPr/>
          <a:lstStyle/>
          <a:p>
            <a:pPr algn="ctr"/>
            <a:r>
              <a:rPr lang="as-IN" smtClean="0"/>
              <a:t>পলাশ কুমার ঘোষ।সরকারি শহীদ সিরাজুদ্দীন হোসেন কলেজ, যশোর। মোবাইলঃ 01920-393252 ই-মেইলঃ </a:t>
            </a:r>
            <a:r>
              <a:rPr lang="en-US" smtClean="0"/>
              <a:t>palashg489@gmail.com</a:t>
            </a:r>
            <a:endParaRPr lang="en-US" dirty="0"/>
          </a:p>
        </p:txBody>
      </p:sp>
      <p:sp>
        <p:nvSpPr>
          <p:cNvPr id="5" name="Slide Number Placeholder 4"/>
          <p:cNvSpPr>
            <a:spLocks noGrp="1"/>
          </p:cNvSpPr>
          <p:nvPr>
            <p:ph type="sldNum" sz="quarter" idx="12"/>
          </p:nvPr>
        </p:nvSpPr>
        <p:spPr>
          <a:xfrm>
            <a:off x="436099" y="6203852"/>
            <a:ext cx="602983" cy="297766"/>
          </a:xfrm>
        </p:spPr>
        <p:txBody>
          <a:bodyPr/>
          <a:lstStyle/>
          <a:p>
            <a:pPr algn="ctr"/>
            <a:fld id="{B6F15528-21DE-4FAA-801E-634DDDAF4B2B}" type="slidenum">
              <a:rPr lang="en-US" sz="1200" smtClean="0"/>
              <a:pPr algn="ctr"/>
              <a:t>5</a:t>
            </a:fld>
            <a:endParaRPr lang="en-US" sz="1200" dirty="0"/>
          </a:p>
        </p:txBody>
      </p:sp>
      <p:sp>
        <p:nvSpPr>
          <p:cNvPr id="7" name="Up Ribbon 6"/>
          <p:cNvSpPr/>
          <p:nvPr/>
        </p:nvSpPr>
        <p:spPr>
          <a:xfrm>
            <a:off x="1436561" y="809399"/>
            <a:ext cx="9347200" cy="1066800"/>
          </a:xfrm>
          <a:prstGeom prst="ribbon2">
            <a:avLst/>
          </a:prstGeom>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itchFamily="2" charset="0"/>
                <a:cs typeface="NikoshBAN" pitchFamily="2" charset="0"/>
              </a:rPr>
              <a:t>আজকের পাঠ</a:t>
            </a:r>
            <a:endParaRPr lang="en-US" sz="4800" dirty="0">
              <a:latin typeface="NikoshBAN" pitchFamily="2" charset="0"/>
              <a:cs typeface="NikoshBAN" pitchFamily="2" charset="0"/>
            </a:endParaRPr>
          </a:p>
        </p:txBody>
      </p:sp>
      <p:sp>
        <p:nvSpPr>
          <p:cNvPr id="8" name="TextBox 7"/>
          <p:cNvSpPr txBox="1"/>
          <p:nvPr/>
        </p:nvSpPr>
        <p:spPr>
          <a:xfrm>
            <a:off x="1492833" y="3402311"/>
            <a:ext cx="9347200" cy="923330"/>
          </a:xfrm>
          <a:prstGeom prst="rect">
            <a:avLst/>
          </a:prstGeom>
          <a:effectLst>
            <a:glow rad="228600">
              <a:schemeClr val="accent5">
                <a:satMod val="175000"/>
                <a:alpha val="40000"/>
              </a:schemeClr>
            </a:glow>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bn-BD" sz="5400" u="sng" dirty="0" smtClean="0">
                <a:latin typeface="NikoshBAN" pitchFamily="2" charset="0"/>
                <a:cs typeface="NikoshBAN" pitchFamily="2" charset="0"/>
              </a:rPr>
              <a:t>ব্যক্তিগত চাহিদা ও বাজার চাহিদা </a:t>
            </a:r>
            <a:endParaRPr lang="en-US" sz="5400" u="sng" dirty="0">
              <a:latin typeface="NikoshBAN" pitchFamily="2" charset="0"/>
              <a:cs typeface="NikoshBAN" pitchFamily="2" charset="0"/>
            </a:endParaRPr>
          </a:p>
        </p:txBody>
      </p:sp>
    </p:spTree>
    <p:extLst>
      <p:ext uri="{BB962C8B-B14F-4D97-AF65-F5344CB8AC3E}">
        <p14:creationId xmlns="" xmlns:p14="http://schemas.microsoft.com/office/powerpoint/2010/main" val="69257936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p:spPr>
        <p:txBody>
          <a:bodyPr/>
          <a:lstStyle/>
          <a:p>
            <a:fld id="{2D9ACE19-ECDA-430E-8F2F-8129CA83545A}" type="datetime1">
              <a:rPr lang="en-US" smtClean="0"/>
              <a:pPr/>
              <a:t>9/1/2020</a:t>
            </a:fld>
            <a:endParaRPr lang="en-US"/>
          </a:p>
        </p:txBody>
      </p:sp>
      <p:sp>
        <p:nvSpPr>
          <p:cNvPr id="3" name="Footer Placeholder 2"/>
          <p:cNvSpPr>
            <a:spLocks noGrp="1"/>
          </p:cNvSpPr>
          <p:nvPr>
            <p:ph type="ftr" sz="quarter" idx="11"/>
          </p:nvPr>
        </p:nvSpPr>
        <p:spPr>
          <a:xfrm>
            <a:off x="2456742" y="6200336"/>
            <a:ext cx="7543800" cy="365125"/>
          </a:xfrm>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dirty="0"/>
          </a:p>
        </p:txBody>
      </p:sp>
      <p:sp>
        <p:nvSpPr>
          <p:cNvPr id="4" name="Slide Number Placeholder 3"/>
          <p:cNvSpPr>
            <a:spLocks noGrp="1"/>
          </p:cNvSpPr>
          <p:nvPr>
            <p:ph type="sldNum" sz="quarter" idx="12"/>
          </p:nvPr>
        </p:nvSpPr>
        <p:spPr>
          <a:xfrm>
            <a:off x="225083" y="6105379"/>
            <a:ext cx="617051" cy="382172"/>
          </a:xfrm>
        </p:spPr>
        <p:txBody>
          <a:bodyPr/>
          <a:lstStyle/>
          <a:p>
            <a:pPr algn="ctr"/>
            <a:fld id="{B6F15528-21DE-4FAA-801E-634DDDAF4B2B}" type="slidenum">
              <a:rPr lang="en-US" sz="1200" smtClean="0"/>
              <a:pPr algn="ctr"/>
              <a:t>6</a:t>
            </a:fld>
            <a:endParaRPr lang="en-US" sz="1200" dirty="0"/>
          </a:p>
        </p:txBody>
      </p:sp>
      <p:sp>
        <p:nvSpPr>
          <p:cNvPr id="7" name="Flowchart: Terminator 6"/>
          <p:cNvSpPr/>
          <p:nvPr/>
        </p:nvSpPr>
        <p:spPr>
          <a:xfrm>
            <a:off x="3390317" y="239150"/>
            <a:ext cx="4736117" cy="1143000"/>
          </a:xfrm>
          <a:prstGeom prst="flowChartTerminator">
            <a:avLst/>
          </a:prstGeom>
          <a:effectLst>
            <a:glow rad="228600">
              <a:schemeClr val="accent3">
                <a:satMod val="175000"/>
                <a:alpha val="40000"/>
              </a:schemeClr>
            </a:glow>
          </a:effectLst>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800" b="1" u="sng"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BAN" pitchFamily="2" charset="0"/>
                <a:cs typeface="NikoshBAN" pitchFamily="2" charset="0"/>
              </a:rPr>
              <a:t>শিখনফল</a:t>
            </a:r>
            <a:endParaRPr lang="en-US" sz="8800" b="1" u="sng"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1929006" y="1626966"/>
            <a:ext cx="8199732" cy="707886"/>
          </a:xfrm>
          <a:prstGeom prst="rect">
            <a:avLst/>
          </a:prstGeom>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r>
              <a:rPr lang="bn-BD" sz="4000" b="1" dirty="0" smtClean="0">
                <a:latin typeface="NikoshBAN" pitchFamily="2" charset="0"/>
                <a:cs typeface="NikoshBAN" pitchFamily="2" charset="0"/>
              </a:rPr>
              <a:t>পাঠ শেষে শিক্ষার্থীরা যা যা শিখবে-</a:t>
            </a:r>
            <a:endParaRPr lang="en-US" sz="4000" b="1" dirty="0">
              <a:latin typeface="NikoshBAN" pitchFamily="2" charset="0"/>
              <a:cs typeface="NikoshBAN" pitchFamily="2" charset="0"/>
            </a:endParaRPr>
          </a:p>
        </p:txBody>
      </p:sp>
      <p:sp>
        <p:nvSpPr>
          <p:cNvPr id="12" name="Horizontal Scroll 11"/>
          <p:cNvSpPr/>
          <p:nvPr/>
        </p:nvSpPr>
        <p:spPr>
          <a:xfrm>
            <a:off x="633046" y="1941342"/>
            <a:ext cx="11141613" cy="4220307"/>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 name="TextBox 12"/>
          <p:cNvSpPr txBox="1"/>
          <p:nvPr/>
        </p:nvSpPr>
        <p:spPr>
          <a:xfrm>
            <a:off x="1395884" y="2535701"/>
            <a:ext cx="9550400" cy="707886"/>
          </a:xfrm>
          <a:prstGeom prst="rect">
            <a:avLst/>
          </a:prstGeom>
          <a:noFill/>
        </p:spPr>
        <p:txBody>
          <a:bodyPr wrap="square" rtlCol="0">
            <a:spAutoFit/>
          </a:bodyPr>
          <a:lstStyle/>
          <a:p>
            <a:pPr marL="285750" indent="-285750">
              <a:buFont typeface="Wingdings" pitchFamily="2" charset="2"/>
              <a:buChar char="Ø"/>
            </a:pP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ব্যক্তিগত চাহিদা কি  এবং অকংন পদ্ধতি। </a:t>
            </a:r>
            <a:endParaRPr lang="en-US" sz="4000" dirty="0" smtClean="0">
              <a:latin typeface="NikoshBAN" pitchFamily="2" charset="0"/>
              <a:cs typeface="NikoshBAN" pitchFamily="2" charset="0"/>
            </a:endParaRPr>
          </a:p>
        </p:txBody>
      </p:sp>
      <p:sp>
        <p:nvSpPr>
          <p:cNvPr id="14" name="TextBox 13"/>
          <p:cNvSpPr txBox="1"/>
          <p:nvPr/>
        </p:nvSpPr>
        <p:spPr>
          <a:xfrm>
            <a:off x="1409953" y="3291839"/>
            <a:ext cx="9550400" cy="707886"/>
          </a:xfrm>
          <a:prstGeom prst="rect">
            <a:avLst/>
          </a:prstGeom>
          <a:noFill/>
        </p:spPr>
        <p:txBody>
          <a:bodyPr wrap="square" rtlCol="0">
            <a:spAutoFit/>
          </a:bodyPr>
          <a:lstStyle/>
          <a:p>
            <a:pPr marL="285750" indent="-285750">
              <a:buFont typeface="Wingdings" pitchFamily="2" charset="2"/>
              <a:buChar char="Ø"/>
            </a:pPr>
            <a:r>
              <a:rPr lang="bn-BD" sz="4000" dirty="0" smtClean="0">
                <a:latin typeface="NikoshBAN" pitchFamily="2" charset="0"/>
                <a:cs typeface="NikoshBAN" pitchFamily="2" charset="0"/>
              </a:rPr>
              <a:t> বাজার চাহিদা কি  এবং অকংন পদ্ধতি। </a:t>
            </a:r>
            <a:endParaRPr lang="en-US" sz="4000" dirty="0" smtClean="0">
              <a:latin typeface="NikoshBAN" pitchFamily="2" charset="0"/>
              <a:cs typeface="NikoshBAN" pitchFamily="2" charset="0"/>
            </a:endParaRPr>
          </a:p>
        </p:txBody>
      </p:sp>
      <p:sp>
        <p:nvSpPr>
          <p:cNvPr id="15" name="TextBox 14"/>
          <p:cNvSpPr txBox="1"/>
          <p:nvPr/>
        </p:nvSpPr>
        <p:spPr>
          <a:xfrm>
            <a:off x="1459913" y="3997758"/>
            <a:ext cx="10131864" cy="707886"/>
          </a:xfrm>
          <a:prstGeom prst="rect">
            <a:avLst/>
          </a:prstGeom>
          <a:noFill/>
        </p:spPr>
        <p:txBody>
          <a:bodyPr wrap="square" rtlCol="0">
            <a:spAutoFit/>
          </a:bodyPr>
          <a:lstStyle/>
          <a:p>
            <a:pPr marL="285750" indent="-285750">
              <a:buFont typeface="Wingdings" pitchFamily="2" charset="2"/>
              <a:buChar char="Ø"/>
            </a:pPr>
            <a:r>
              <a:rPr lang="bn-BD" sz="4000" dirty="0" smtClean="0">
                <a:latin typeface="NikoshBAN" pitchFamily="2" charset="0"/>
                <a:cs typeface="NikoshBAN" pitchFamily="2" charset="0"/>
              </a:rPr>
              <a:t> ব্যক্তিগত চাহিদা সূচি থেকে বাজার চাহিদা সূচি তৈরি। </a:t>
            </a:r>
            <a:endParaRPr lang="en-US" sz="4000" dirty="0">
              <a:latin typeface="NikoshBAN" pitchFamily="2" charset="0"/>
              <a:cs typeface="NikoshBAN" pitchFamily="2" charset="0"/>
            </a:endParaRPr>
          </a:p>
        </p:txBody>
      </p:sp>
      <p:sp>
        <p:nvSpPr>
          <p:cNvPr id="16" name="TextBox 15"/>
          <p:cNvSpPr txBox="1"/>
          <p:nvPr/>
        </p:nvSpPr>
        <p:spPr>
          <a:xfrm>
            <a:off x="1439873" y="4824234"/>
            <a:ext cx="10752127" cy="732504"/>
          </a:xfrm>
          <a:prstGeom prst="rect">
            <a:avLst/>
          </a:prstGeom>
          <a:noFill/>
        </p:spPr>
        <p:txBody>
          <a:bodyPr wrap="square" rtlCol="0">
            <a:spAutoFit/>
          </a:bodyPr>
          <a:lstStyle/>
          <a:p>
            <a:pPr marL="285750" indent="-285750">
              <a:buFont typeface="Wingdings" pitchFamily="2" charset="2"/>
              <a:buChar char="Ø"/>
            </a:pPr>
            <a:r>
              <a:rPr lang="bn-BD" sz="4000" dirty="0" smtClean="0">
                <a:latin typeface="NikoshBAN" pitchFamily="2" charset="0"/>
                <a:cs typeface="NikoshBAN" pitchFamily="2" charset="0"/>
              </a:rPr>
              <a:t> ব্যক্তিগত চাহিদা রেখা থেকে বাজার চাহিদা রেখা তৈরি। </a:t>
            </a:r>
            <a:endParaRPr lang="en-US" sz="4000" dirty="0">
              <a:latin typeface="NikoshBAN" pitchFamily="2" charset="0"/>
              <a:cs typeface="NikoshBAN" pitchFamily="2" charset="0"/>
            </a:endParaRPr>
          </a:p>
        </p:txBody>
      </p:sp>
    </p:spTree>
    <p:extLst>
      <p:ext uri="{BB962C8B-B14F-4D97-AF65-F5344CB8AC3E}">
        <p14:creationId xmlns="" xmlns:p14="http://schemas.microsoft.com/office/powerpoint/2010/main" val="224011801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iterate type="lt">
                                    <p:tmPct val="0"/>
                                  </p:iterate>
                                  <p:childTnLst>
                                    <p:set>
                                      <p:cBhvr>
                                        <p:cTn id="6" dur="1" fill="hold">
                                          <p:stCondLst>
                                            <p:cond delay="0"/>
                                          </p:stCondLst>
                                        </p:cTn>
                                        <p:tgtEl>
                                          <p:spTgt spid="7">
                                            <p:bg/>
                                          </p:spTgt>
                                        </p:tgtEl>
                                        <p:attrNameLst>
                                          <p:attrName>style.visibility</p:attrName>
                                        </p:attrNameLst>
                                      </p:cBhvr>
                                      <p:to>
                                        <p:strVal val="visible"/>
                                      </p:to>
                                    </p:set>
                                    <p:animEffect transition="in" filter="circle(in)">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by="(-#ppt_w*2)" calcmode="lin" valueType="num">
                                      <p:cBhvr rctx="PPT">
                                        <p:cTn id="12" dur="1000" autoRev="1" fill="hold">
                                          <p:stCondLst>
                                            <p:cond delay="0"/>
                                          </p:stCondLst>
                                        </p:cTn>
                                        <p:tgtEl>
                                          <p:spTgt spid="7">
                                            <p:txEl>
                                              <p:pRg st="0" end="0"/>
                                            </p:txEl>
                                          </p:spTgt>
                                        </p:tgtEl>
                                        <p:attrNameLst>
                                          <p:attrName>ppt_w</p:attrName>
                                        </p:attrNameLst>
                                      </p:cBhvr>
                                    </p:anim>
                                    <p:anim by="(#ppt_w*0.50)" calcmode="lin" valueType="num">
                                      <p:cBhvr>
                                        <p:cTn id="13" dur="1000" decel="50000" autoRev="1" fill="hold">
                                          <p:stCondLst>
                                            <p:cond delay="0"/>
                                          </p:stCondLst>
                                        </p:cTn>
                                        <p:tgtEl>
                                          <p:spTgt spid="7">
                                            <p:txEl>
                                              <p:pRg st="0" end="0"/>
                                            </p:txEl>
                                          </p:spTgt>
                                        </p:tgtEl>
                                        <p:attrNameLst>
                                          <p:attrName>ppt_x</p:attrName>
                                        </p:attrNameLst>
                                      </p:cBhvr>
                                    </p:anim>
                                    <p:anim from="(-#ppt_h/2)" to="(#ppt_y)" calcmode="lin" valueType="num">
                                      <p:cBhvr>
                                        <p:cTn id="14" dur="2000" fill="hold">
                                          <p:stCondLst>
                                            <p:cond delay="0"/>
                                          </p:stCondLst>
                                        </p:cTn>
                                        <p:tgtEl>
                                          <p:spTgt spid="7">
                                            <p:txEl>
                                              <p:pRg st="0" end="0"/>
                                            </p:txEl>
                                          </p:spTgt>
                                        </p:tgtEl>
                                        <p:attrNameLst>
                                          <p:attrName>ppt_y</p:attrName>
                                        </p:attrNameLst>
                                      </p:cBhvr>
                                    </p:anim>
                                    <p:animRot by="21600000">
                                      <p:cBhvr>
                                        <p:cTn id="15" dur="2000" fill="hold">
                                          <p:stCondLst>
                                            <p:cond delay="0"/>
                                          </p:stCondLst>
                                        </p:cTn>
                                        <p:tgtEl>
                                          <p:spTgt spid="7">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800" decel="100000"/>
                                        <p:tgtEl>
                                          <p:spTgt spid="5"/>
                                        </p:tgtEl>
                                      </p:cBhvr>
                                    </p:animEffect>
                                    <p:anim calcmode="lin" valueType="num">
                                      <p:cBhvr>
                                        <p:cTn id="21" dur="800" decel="100000" fill="hold"/>
                                        <p:tgtEl>
                                          <p:spTgt spid="5"/>
                                        </p:tgtEl>
                                        <p:attrNameLst>
                                          <p:attrName>style.rotation</p:attrName>
                                        </p:attrNameLst>
                                      </p:cBhvr>
                                      <p:tavLst>
                                        <p:tav tm="0">
                                          <p:val>
                                            <p:fltVal val="-90"/>
                                          </p:val>
                                        </p:tav>
                                        <p:tav tm="100000">
                                          <p:val>
                                            <p:fltVal val="0"/>
                                          </p:val>
                                        </p:tav>
                                      </p:tavLst>
                                    </p:anim>
                                    <p:anim calcmode="lin" valueType="num">
                                      <p:cBhvr>
                                        <p:cTn id="22" dur="800" decel="100000" fill="hold"/>
                                        <p:tgtEl>
                                          <p:spTgt spid="5"/>
                                        </p:tgtEl>
                                        <p:attrNameLst>
                                          <p:attrName>ppt_x</p:attrName>
                                        </p:attrNameLst>
                                      </p:cBhvr>
                                      <p:tavLst>
                                        <p:tav tm="0">
                                          <p:val>
                                            <p:strVal val="#ppt_x+0.4"/>
                                          </p:val>
                                        </p:tav>
                                        <p:tav tm="100000">
                                          <p:val>
                                            <p:strVal val="#ppt_x-0.05"/>
                                          </p:val>
                                        </p:tav>
                                      </p:tavLst>
                                    </p:anim>
                                    <p:anim calcmode="lin" valueType="num">
                                      <p:cBhvr>
                                        <p:cTn id="23" dur="800" decel="100000" fill="hold"/>
                                        <p:tgtEl>
                                          <p:spTgt spid="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from="(-#ppt_w/2)" to="(#ppt_x)" calcmode="lin" valueType="num">
                                      <p:cBhvr>
                                        <p:cTn id="30" dur="1200" fill="hold">
                                          <p:stCondLst>
                                            <p:cond delay="0"/>
                                          </p:stCondLst>
                                        </p:cTn>
                                        <p:tgtEl>
                                          <p:spTgt spid="12"/>
                                        </p:tgtEl>
                                        <p:attrNameLst>
                                          <p:attrName>ppt_x</p:attrName>
                                        </p:attrNameLst>
                                      </p:cBhvr>
                                    </p:anim>
                                    <p:anim from="0" to="-1.0" calcmode="lin" valueType="num">
                                      <p:cBhvr>
                                        <p:cTn id="31" dur="400" decel="50000" autoRev="1" fill="hold">
                                          <p:stCondLst>
                                            <p:cond delay="1200"/>
                                          </p:stCondLst>
                                        </p:cTn>
                                        <p:tgtEl>
                                          <p:spTgt spid="12"/>
                                        </p:tgtEl>
                                        <p:attrNameLst>
                                          <p:attrName>xshear</p:attrName>
                                        </p:attrNameLst>
                                      </p:cBhvr>
                                    </p:anim>
                                    <p:animScale>
                                      <p:cBhvr>
                                        <p:cTn id="32" dur="400" decel="100000" autoRev="1" fill="hold">
                                          <p:stCondLst>
                                            <p:cond delay="1200"/>
                                          </p:stCondLst>
                                        </p:cTn>
                                        <p:tgtEl>
                                          <p:spTgt spid="12"/>
                                        </p:tgtEl>
                                      </p:cBhvr>
                                      <p:from x="100000" y="100000"/>
                                      <p:to x="80000" y="100000"/>
                                    </p:animScale>
                                    <p:anim by="(#ppt_h/3+#ppt_w*0.1)" calcmode="lin" valueType="num">
                                      <p:cBhvr additive="sum">
                                        <p:cTn id="33" dur="400" decel="100000" autoRev="1" fill="hold">
                                          <p:stCondLst>
                                            <p:cond delay="1200"/>
                                          </p:stCondLst>
                                        </p:cTn>
                                        <p:tgtEl>
                                          <p:spTgt spid="12"/>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by="(-#ppt_w*2)" calcmode="lin" valueType="num">
                                      <p:cBhvr rctx="PPT">
                                        <p:cTn id="38" dur="500" autoRev="1" fill="hold">
                                          <p:stCondLst>
                                            <p:cond delay="0"/>
                                          </p:stCondLst>
                                        </p:cTn>
                                        <p:tgtEl>
                                          <p:spTgt spid="13"/>
                                        </p:tgtEl>
                                        <p:attrNameLst>
                                          <p:attrName>ppt_w</p:attrName>
                                        </p:attrNameLst>
                                      </p:cBhvr>
                                    </p:anim>
                                    <p:anim by="(#ppt_w*0.50)" calcmode="lin" valueType="num">
                                      <p:cBhvr>
                                        <p:cTn id="39" dur="500" decel="50000" autoRev="1" fill="hold">
                                          <p:stCondLst>
                                            <p:cond delay="0"/>
                                          </p:stCondLst>
                                        </p:cTn>
                                        <p:tgtEl>
                                          <p:spTgt spid="13"/>
                                        </p:tgtEl>
                                        <p:attrNameLst>
                                          <p:attrName>ppt_x</p:attrName>
                                        </p:attrNameLst>
                                      </p:cBhvr>
                                    </p:anim>
                                    <p:anim from="(-#ppt_h/2)" to="(#ppt_y)" calcmode="lin" valueType="num">
                                      <p:cBhvr>
                                        <p:cTn id="40" dur="1000" fill="hold">
                                          <p:stCondLst>
                                            <p:cond delay="0"/>
                                          </p:stCondLst>
                                        </p:cTn>
                                        <p:tgtEl>
                                          <p:spTgt spid="13"/>
                                        </p:tgtEl>
                                        <p:attrNameLst>
                                          <p:attrName>ppt_y</p:attrName>
                                        </p:attrNameLst>
                                      </p:cBhvr>
                                    </p:anim>
                                    <p:animRot by="21600000">
                                      <p:cBhvr>
                                        <p:cTn id="41" dur="1000" fill="hold">
                                          <p:stCondLst>
                                            <p:cond delay="0"/>
                                          </p:stCondLst>
                                        </p:cTn>
                                        <p:tgtEl>
                                          <p:spTgt spid="13"/>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800" decel="100000"/>
                                        <p:tgtEl>
                                          <p:spTgt spid="14"/>
                                        </p:tgtEl>
                                      </p:cBhvr>
                                    </p:animEffect>
                                    <p:anim calcmode="lin" valueType="num">
                                      <p:cBhvr>
                                        <p:cTn id="47" dur="800" decel="100000" fill="hold"/>
                                        <p:tgtEl>
                                          <p:spTgt spid="14"/>
                                        </p:tgtEl>
                                        <p:attrNameLst>
                                          <p:attrName>style.rotation</p:attrName>
                                        </p:attrNameLst>
                                      </p:cBhvr>
                                      <p:tavLst>
                                        <p:tav tm="0">
                                          <p:val>
                                            <p:fltVal val="-90"/>
                                          </p:val>
                                        </p:tav>
                                        <p:tav tm="100000">
                                          <p:val>
                                            <p:fltVal val="0"/>
                                          </p:val>
                                        </p:tav>
                                      </p:tavLst>
                                    </p:anim>
                                    <p:anim calcmode="lin" valueType="num">
                                      <p:cBhvr>
                                        <p:cTn id="48" dur="800" decel="100000" fill="hold"/>
                                        <p:tgtEl>
                                          <p:spTgt spid="14"/>
                                        </p:tgtEl>
                                        <p:attrNameLst>
                                          <p:attrName>ppt_x</p:attrName>
                                        </p:attrNameLst>
                                      </p:cBhvr>
                                      <p:tavLst>
                                        <p:tav tm="0">
                                          <p:val>
                                            <p:strVal val="#ppt_x+0.4"/>
                                          </p:val>
                                        </p:tav>
                                        <p:tav tm="100000">
                                          <p:val>
                                            <p:strVal val="#ppt_x-0.05"/>
                                          </p:val>
                                        </p:tav>
                                      </p:tavLst>
                                    </p:anim>
                                    <p:anim calcmode="lin" valueType="num">
                                      <p:cBhvr>
                                        <p:cTn id="49" dur="800" decel="100000" fill="hold"/>
                                        <p:tgtEl>
                                          <p:spTgt spid="14"/>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uiExpand="1" build="allAtOnce" animBg="1"/>
      <p:bldP spid="5" grpId="0" animBg="1"/>
      <p:bldP spid="12" grpId="0" animBg="1"/>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11871" y="6416676"/>
            <a:ext cx="1055327" cy="365125"/>
          </a:xfrm>
        </p:spPr>
        <p:txBody>
          <a:bodyPr/>
          <a:lstStyle/>
          <a:p>
            <a:fld id="{4C1B3719-E6AE-4DE6-8052-55C7535547E4}" type="datetime1">
              <a:rPr lang="en-US" smtClean="0"/>
              <a:pPr/>
              <a:t>9/1/2020</a:t>
            </a:fld>
            <a:endParaRPr lang="en-US" dirty="0"/>
          </a:p>
        </p:txBody>
      </p:sp>
      <p:sp>
        <p:nvSpPr>
          <p:cNvPr id="3" name="Footer Placeholder 2"/>
          <p:cNvSpPr>
            <a:spLocks noGrp="1"/>
          </p:cNvSpPr>
          <p:nvPr>
            <p:ph type="ftr" sz="quarter" idx="11"/>
          </p:nvPr>
        </p:nvSpPr>
        <p:spPr>
          <a:xfrm>
            <a:off x="2208787" y="6400801"/>
            <a:ext cx="7455718" cy="267285"/>
          </a:xfrm>
        </p:spPr>
        <p:txBody>
          <a:bodyPr/>
          <a:lstStyle/>
          <a:p>
            <a:pPr algn="ctr"/>
            <a:r>
              <a:rPr lang="as-IN" smtClean="0"/>
              <a:t>পলাশ কুমার ঘোষ।সরকারি শহীদ সিরাজুদ্দীন হোসেন কলেজ, যশোর। মোবাইলঃ 01920-393252 ই-মেইলঃ </a:t>
            </a:r>
            <a:r>
              <a:rPr lang="en-US" smtClean="0"/>
              <a:t>palashg489@gmail.com</a:t>
            </a:r>
            <a:endParaRPr lang="en-US" dirty="0"/>
          </a:p>
        </p:txBody>
      </p:sp>
      <p:sp>
        <p:nvSpPr>
          <p:cNvPr id="4" name="Slide Number Placeholder 3"/>
          <p:cNvSpPr>
            <a:spLocks noGrp="1"/>
          </p:cNvSpPr>
          <p:nvPr>
            <p:ph type="sldNum" sz="quarter" idx="12"/>
          </p:nvPr>
        </p:nvSpPr>
        <p:spPr>
          <a:xfrm>
            <a:off x="548640" y="6302326"/>
            <a:ext cx="607673" cy="372794"/>
          </a:xfrm>
        </p:spPr>
        <p:txBody>
          <a:bodyPr/>
          <a:lstStyle/>
          <a:p>
            <a:pPr algn="ctr"/>
            <a:fld id="{B6F15528-21DE-4FAA-801E-634DDDAF4B2B}" type="slidenum">
              <a:rPr lang="en-US" sz="1200" smtClean="0"/>
              <a:pPr algn="ctr"/>
              <a:t>7</a:t>
            </a:fld>
            <a:endParaRPr lang="en-US" sz="1200" dirty="0"/>
          </a:p>
        </p:txBody>
      </p:sp>
      <p:sp>
        <p:nvSpPr>
          <p:cNvPr id="6" name="TextBox 5"/>
          <p:cNvSpPr txBox="1"/>
          <p:nvPr/>
        </p:nvSpPr>
        <p:spPr>
          <a:xfrm>
            <a:off x="4264415" y="79272"/>
            <a:ext cx="4192092" cy="92333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lvl="0" algn="ctr"/>
            <a:r>
              <a:rPr lang="bn-BD" sz="5400" dirty="0" smtClean="0">
                <a:latin typeface="NikoshBAN" pitchFamily="2" charset="0"/>
                <a:cs typeface="NikoshBAN" pitchFamily="2" charset="0"/>
              </a:rPr>
              <a:t>ব্যক্তিগত চাহিদা</a:t>
            </a:r>
            <a:endParaRPr lang="en-US" sz="5400" dirty="0">
              <a:effectLst>
                <a:glow rad="139700">
                  <a:schemeClr val="accent4">
                    <a:satMod val="175000"/>
                    <a:alpha val="40000"/>
                  </a:schemeClr>
                </a:glow>
              </a:effectLst>
              <a:latin typeface="NikoshBAN" pitchFamily="2" charset="0"/>
              <a:cs typeface="NikoshBAN" pitchFamily="2" charset="0"/>
            </a:endParaRPr>
          </a:p>
        </p:txBody>
      </p:sp>
      <p:sp>
        <p:nvSpPr>
          <p:cNvPr id="7" name="TextBox 6"/>
          <p:cNvSpPr txBox="1"/>
          <p:nvPr/>
        </p:nvSpPr>
        <p:spPr>
          <a:xfrm>
            <a:off x="150851" y="1066801"/>
            <a:ext cx="11814077"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BD" sz="3600" dirty="0" smtClean="0">
                <a:latin typeface="NikoshBAN" pitchFamily="2" charset="0"/>
                <a:cs typeface="NikoshBAN" pitchFamily="2" charset="0"/>
              </a:rPr>
              <a:t>কোনো নির্দিষ্ট সময়ে একজন ক্রেতা কোনো দ্রব্যের বিভিন্ন দামে যে পরিমাণ ক্রয় করতে ইচ্ছুক থাকে, তাকে ব্যক্তিগত চাহিদা বলে। নিন্মে ব্যক্তিগত চাহিদা সুচি ও ব্যক্তিগত চাহিদা রেখা দেখানো হলোঃ  </a:t>
            </a:r>
            <a:endParaRPr lang="en-US" sz="3600" dirty="0">
              <a:latin typeface="NikoshBAN" pitchFamily="2" charset="0"/>
              <a:cs typeface="NikoshBAN" pitchFamily="2" charset="0"/>
            </a:endParaRPr>
          </a:p>
        </p:txBody>
      </p:sp>
      <p:grpSp>
        <p:nvGrpSpPr>
          <p:cNvPr id="47" name="Group 46"/>
          <p:cNvGrpSpPr/>
          <p:nvPr/>
        </p:nvGrpSpPr>
        <p:grpSpPr>
          <a:xfrm>
            <a:off x="6834064" y="2310206"/>
            <a:ext cx="5357936" cy="4170975"/>
            <a:chOff x="6242665" y="2505056"/>
            <a:chExt cx="5357936" cy="4170975"/>
          </a:xfrm>
        </p:grpSpPr>
        <p:grpSp>
          <p:nvGrpSpPr>
            <p:cNvPr id="8" name="Group 7"/>
            <p:cNvGrpSpPr/>
            <p:nvPr/>
          </p:nvGrpSpPr>
          <p:grpSpPr>
            <a:xfrm>
              <a:off x="6242665" y="2505056"/>
              <a:ext cx="5357936" cy="4170975"/>
              <a:chOff x="1996502" y="1759803"/>
              <a:chExt cx="6909118" cy="4520580"/>
            </a:xfrm>
          </p:grpSpPr>
          <p:grpSp>
            <p:nvGrpSpPr>
              <p:cNvPr id="9" name="Group 8"/>
              <p:cNvGrpSpPr/>
              <p:nvPr/>
            </p:nvGrpSpPr>
            <p:grpSpPr>
              <a:xfrm>
                <a:off x="2624908" y="1759803"/>
                <a:ext cx="5755504" cy="3886201"/>
                <a:chOff x="2929708" y="1764268"/>
                <a:chExt cx="5755504" cy="3886201"/>
              </a:xfrm>
            </p:grpSpPr>
            <p:grpSp>
              <p:nvGrpSpPr>
                <p:cNvPr id="15" name="Group 14"/>
                <p:cNvGrpSpPr/>
                <p:nvPr/>
              </p:nvGrpSpPr>
              <p:grpSpPr>
                <a:xfrm>
                  <a:off x="3691390" y="1764268"/>
                  <a:ext cx="4993822" cy="3886201"/>
                  <a:chOff x="3691390" y="1764268"/>
                  <a:chExt cx="4993822" cy="3886201"/>
                </a:xfrm>
              </p:grpSpPr>
              <p:cxnSp>
                <p:nvCxnSpPr>
                  <p:cNvPr id="17" name="Straight Arrow Connector 16"/>
                  <p:cNvCxnSpPr/>
                  <p:nvPr/>
                </p:nvCxnSpPr>
                <p:spPr>
                  <a:xfrm flipV="1">
                    <a:off x="3732212" y="5563573"/>
                    <a:ext cx="4953000" cy="86896"/>
                  </a:xfrm>
                  <a:prstGeom prst="straightConnector1">
                    <a:avLst/>
                  </a:prstGeom>
                  <a:ln w="57150">
                    <a:solidFill>
                      <a:schemeClr val="tx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691390" y="1764268"/>
                    <a:ext cx="40824" cy="3886200"/>
                  </a:xfrm>
                  <a:prstGeom prst="straightConnector1">
                    <a:avLst/>
                  </a:prstGeom>
                  <a:ln w="57150">
                    <a:solidFill>
                      <a:schemeClr val="tx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32212" y="2678668"/>
                    <a:ext cx="34290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32212" y="4126468"/>
                    <a:ext cx="1790700" cy="0"/>
                  </a:xfrm>
                  <a:prstGeom prst="line">
                    <a:avLst/>
                  </a:prstGeom>
                  <a:ln w="28575">
                    <a:solidFill>
                      <a:schemeClr val="tx1">
                        <a:alpha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522912" y="4164568"/>
                    <a:ext cx="38100" cy="1447800"/>
                  </a:xfrm>
                  <a:prstGeom prst="line">
                    <a:avLst/>
                  </a:prstGeom>
                  <a:ln w="28575">
                    <a:solidFill>
                      <a:schemeClr val="tx1">
                        <a:alpha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08412" y="2385536"/>
                    <a:ext cx="371475" cy="5670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a:t>D</a:t>
                    </a:r>
                  </a:p>
                </p:txBody>
              </p:sp>
              <p:sp>
                <p:nvSpPr>
                  <p:cNvPr id="27" name="TextBox 26"/>
                  <p:cNvSpPr txBox="1"/>
                  <p:nvPr/>
                </p:nvSpPr>
                <p:spPr>
                  <a:xfrm>
                    <a:off x="7182342" y="5061024"/>
                    <a:ext cx="371475" cy="5670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D</a:t>
                    </a:r>
                  </a:p>
                </p:txBody>
              </p:sp>
            </p:grpSp>
            <p:sp>
              <p:nvSpPr>
                <p:cNvPr id="16" name="TextBox 15"/>
                <p:cNvSpPr txBox="1"/>
                <p:nvPr/>
              </p:nvSpPr>
              <p:spPr>
                <a:xfrm>
                  <a:off x="2929708" y="4597649"/>
                  <a:ext cx="371475" cy="567075"/>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5</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sp>
            <p:nvSpPr>
              <p:cNvPr id="10" name="TextBox 9"/>
              <p:cNvSpPr txBox="1"/>
              <p:nvPr/>
            </p:nvSpPr>
            <p:spPr>
              <a:xfrm>
                <a:off x="1996502" y="2253286"/>
                <a:ext cx="1507412" cy="633790"/>
              </a:xfrm>
              <a:prstGeom prst="rect">
                <a:avLst/>
              </a:prstGeom>
              <a:noFill/>
            </p:spPr>
            <p:txBody>
              <a:bodyPr wrap="square" rtlCol="0">
                <a:spAutoFit/>
              </a:bodyPr>
              <a:lstStyle/>
              <a:p>
                <a:r>
                  <a:rPr lang="bn-BD" sz="3200" b="1" dirty="0" smtClean="0">
                    <a:latin typeface="NikoshBAN" pitchFamily="2" charset="0"/>
                    <a:cs typeface="NikoshBAN" pitchFamily="2" charset="0"/>
                  </a:rPr>
                  <a:t>দাম </a:t>
                </a:r>
                <a:r>
                  <a:rPr lang="en-US" sz="3200" b="1" dirty="0" smtClean="0">
                    <a:latin typeface="NikoshBAN" pitchFamily="2" charset="0"/>
                    <a:cs typeface="NikoshBAN" pitchFamily="2" charset="0"/>
                  </a:rPr>
                  <a:t> </a:t>
                </a:r>
                <a:r>
                  <a:rPr lang="en-US" sz="3200" dirty="0" smtClean="0">
                    <a:latin typeface="Times New Roman" pitchFamily="18" charset="0"/>
                    <a:cs typeface="Times New Roman" pitchFamily="18" charset="0"/>
                  </a:rPr>
                  <a:t>Y</a:t>
                </a:r>
                <a:endParaRPr lang="en-US" sz="3200" dirty="0">
                  <a:latin typeface="Times New Roman" pitchFamily="18" charset="0"/>
                  <a:cs typeface="Times New Roman" pitchFamily="18" charset="0"/>
                </a:endParaRPr>
              </a:p>
            </p:txBody>
          </p:sp>
          <p:sp>
            <p:nvSpPr>
              <p:cNvPr id="11" name="TextBox 10"/>
              <p:cNvSpPr txBox="1"/>
              <p:nvPr/>
            </p:nvSpPr>
            <p:spPr>
              <a:xfrm>
                <a:off x="6639419" y="5646593"/>
                <a:ext cx="2266201" cy="633790"/>
              </a:xfrm>
              <a:prstGeom prst="rect">
                <a:avLst/>
              </a:prstGeom>
              <a:noFill/>
            </p:spPr>
            <p:txBody>
              <a:bodyPr wrap="square" rtlCol="0">
                <a:spAutoFit/>
              </a:bodyPr>
              <a:lstStyle/>
              <a:p>
                <a:r>
                  <a:rPr lang="en-US" sz="3200" b="1" dirty="0" smtClean="0">
                    <a:latin typeface="NikoshBAN" pitchFamily="2" charset="0"/>
                    <a:cs typeface="NikoshBAN" pitchFamily="2" charset="0"/>
                  </a:rPr>
                  <a:t>পরিমান  </a:t>
                </a:r>
                <a:r>
                  <a:rPr lang="en-US" sz="3200" b="1" dirty="0" smtClean="0">
                    <a:latin typeface="Times New Roman" pitchFamily="18" charset="0"/>
                    <a:cs typeface="Times New Roman" pitchFamily="18" charset="0"/>
                  </a:rPr>
                  <a:t>X</a:t>
                </a:r>
                <a:endParaRPr lang="en-US" sz="3200" b="1" dirty="0">
                  <a:latin typeface="NikoshBAN" pitchFamily="2" charset="0"/>
                  <a:cs typeface="NikoshBAN" pitchFamily="2" charset="0"/>
                </a:endParaRPr>
              </a:p>
            </p:txBody>
          </p:sp>
          <p:sp>
            <p:nvSpPr>
              <p:cNvPr id="12" name="TextBox 11"/>
              <p:cNvSpPr txBox="1"/>
              <p:nvPr/>
            </p:nvSpPr>
            <p:spPr>
              <a:xfrm>
                <a:off x="2894012" y="5648980"/>
                <a:ext cx="371475" cy="567075"/>
              </a:xfrm>
              <a:prstGeom prst="rect">
                <a:avLst/>
              </a:prstGeom>
              <a:noFill/>
            </p:spPr>
            <p:txBody>
              <a:bodyPr wrap="square" rtlCol="0">
                <a:spAutoFit/>
              </a:bodyPr>
              <a:lstStyle>
                <a:defPPr>
                  <a:defRPr lang="en-US"/>
                </a:defPPr>
                <a:lvl1pPr>
                  <a:defRPr sz="2800">
                    <a:latin typeface="Times New Roman" pitchFamily="18" charset="0"/>
                    <a:cs typeface="Times New Roman" pitchFamily="18" charset="0"/>
                  </a:defRPr>
                </a:lvl1pPr>
              </a:lstStyle>
              <a:p>
                <a:r>
                  <a:rPr lang="en-US" dirty="0" smtClean="0"/>
                  <a:t>O</a:t>
                </a:r>
                <a:endParaRPr lang="en-US" dirty="0"/>
              </a:p>
            </p:txBody>
          </p:sp>
        </p:grpSp>
        <p:cxnSp>
          <p:nvCxnSpPr>
            <p:cNvPr id="30" name="Straight Connector 29"/>
            <p:cNvCxnSpPr/>
            <p:nvPr/>
          </p:nvCxnSpPr>
          <p:spPr>
            <a:xfrm>
              <a:off x="7286351" y="4072684"/>
              <a:ext cx="809029" cy="0"/>
            </a:xfrm>
            <a:prstGeom prst="line">
              <a:avLst/>
            </a:prstGeom>
            <a:ln w="28575">
              <a:solidFill>
                <a:schemeClr val="tx1">
                  <a:alpha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8059414" y="4039737"/>
              <a:ext cx="44636" cy="2018095"/>
            </a:xfrm>
            <a:prstGeom prst="line">
              <a:avLst/>
            </a:prstGeom>
            <a:ln w="28575">
              <a:solidFill>
                <a:schemeClr val="tx1">
                  <a:alpha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99999" y="5369244"/>
              <a:ext cx="2144252" cy="0"/>
            </a:xfrm>
            <a:prstGeom prst="line">
              <a:avLst/>
            </a:prstGeom>
            <a:ln w="28575">
              <a:solidFill>
                <a:schemeClr val="tx1">
                  <a:alpha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9413133" y="5389914"/>
              <a:ext cx="14773" cy="667918"/>
            </a:xfrm>
            <a:prstGeom prst="line">
              <a:avLst/>
            </a:prstGeom>
            <a:ln w="28575">
              <a:solidFill>
                <a:schemeClr val="tx1">
                  <a:alpha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210786" y="3693090"/>
              <a:ext cx="288074"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8" name="TextBox 37"/>
            <p:cNvSpPr txBox="1"/>
            <p:nvPr/>
          </p:nvSpPr>
          <p:spPr>
            <a:xfrm>
              <a:off x="8788678" y="4311846"/>
              <a:ext cx="376662"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0" name="TextBox 39"/>
            <p:cNvSpPr txBox="1"/>
            <p:nvPr/>
          </p:nvSpPr>
          <p:spPr>
            <a:xfrm>
              <a:off x="9457298" y="4994194"/>
              <a:ext cx="288074"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1" name="TextBox 40"/>
            <p:cNvSpPr txBox="1"/>
            <p:nvPr/>
          </p:nvSpPr>
          <p:spPr>
            <a:xfrm>
              <a:off x="6706281" y="4398242"/>
              <a:ext cx="625682"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2" name="TextBox 41"/>
            <p:cNvSpPr txBox="1"/>
            <p:nvPr/>
          </p:nvSpPr>
          <p:spPr>
            <a:xfrm>
              <a:off x="6719929" y="3759058"/>
              <a:ext cx="567501"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১5</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3" name="TextBox 42"/>
            <p:cNvSpPr txBox="1"/>
            <p:nvPr/>
          </p:nvSpPr>
          <p:spPr>
            <a:xfrm>
              <a:off x="7699485" y="6063298"/>
              <a:ext cx="511301"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4" name="TextBox 43"/>
            <p:cNvSpPr txBox="1"/>
            <p:nvPr/>
          </p:nvSpPr>
          <p:spPr>
            <a:xfrm>
              <a:off x="8547933" y="6065570"/>
              <a:ext cx="511301"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২০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5" name="TextBox 44"/>
            <p:cNvSpPr txBox="1"/>
            <p:nvPr/>
          </p:nvSpPr>
          <p:spPr>
            <a:xfrm>
              <a:off x="9162093" y="6051922"/>
              <a:ext cx="718886"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৩০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graphicFrame>
        <p:nvGraphicFramePr>
          <p:cNvPr id="46" name="Table 45"/>
          <p:cNvGraphicFramePr>
            <a:graphicFrameLocks noGrp="1"/>
          </p:cNvGraphicFramePr>
          <p:nvPr>
            <p:extLst>
              <p:ext uri="{D42A27DB-BD31-4B8C-83A1-F6EECF244321}">
                <p14:modId xmlns="" xmlns:p14="http://schemas.microsoft.com/office/powerpoint/2010/main" val="3568128624"/>
              </p:ext>
            </p:extLst>
          </p:nvPr>
        </p:nvGraphicFramePr>
        <p:xfrm>
          <a:off x="381607" y="3673346"/>
          <a:ext cx="5907038" cy="2511609"/>
        </p:xfrm>
        <a:graphic>
          <a:graphicData uri="http://schemas.openxmlformats.org/drawingml/2006/table">
            <a:tbl>
              <a:tblPr firstRow="1" bandRow="1">
                <a:tableStyleId>{00A15C55-8517-42AA-B614-E9B94910E393}</a:tableStyleId>
              </a:tblPr>
              <a:tblGrid>
                <a:gridCol w="3138259"/>
                <a:gridCol w="2768779"/>
              </a:tblGrid>
              <a:tr h="774249">
                <a:tc>
                  <a:txBody>
                    <a:bodyPr/>
                    <a:lstStyle/>
                    <a:p>
                      <a:r>
                        <a:rPr lang="bn-BD" sz="2800" dirty="0" smtClean="0">
                          <a:latin typeface="NikoshBAN" pitchFamily="2" charset="0"/>
                          <a:cs typeface="NikoshBAN" pitchFamily="2" charset="0"/>
                        </a:rPr>
                        <a:t>একক প্রতি দ্রব্যের দাম (</a:t>
                      </a:r>
                      <a:r>
                        <a:rPr lang="en-US" sz="2800" dirty="0" smtClean="0">
                          <a:latin typeface="NikoshBAN" pitchFamily="2" charset="0"/>
                          <a:cs typeface="NikoshBAN" pitchFamily="2" charset="0"/>
                        </a:rPr>
                        <a:t>P</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a:txBody>
                  <a:tcPr/>
                </a:tc>
                <a:tc>
                  <a:txBody>
                    <a:bodyPr/>
                    <a:lstStyle/>
                    <a:p>
                      <a:r>
                        <a:rPr lang="en-US" sz="2800" dirty="0" smtClean="0">
                          <a:latin typeface="NikoshBAN" pitchFamily="2" charset="0"/>
                          <a:cs typeface="NikoshBAN" pitchFamily="2" charset="0"/>
                        </a:rPr>
                        <a:t>চাহিদার পরিমান (</a:t>
                      </a:r>
                      <a:r>
                        <a:rPr lang="en-US" sz="2800" baseline="0" dirty="0" err="1" smtClean="0">
                          <a:latin typeface="Times New Roman" pitchFamily="18" charset="0"/>
                          <a:cs typeface="Times New Roman" pitchFamily="18" charset="0"/>
                        </a:rPr>
                        <a:t>Qd</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a:txBody>
                  <a:tcPr/>
                </a:tc>
              </a:tr>
              <a:tr h="448573">
                <a:tc>
                  <a:txBody>
                    <a:bodyPr/>
                    <a:lstStyle/>
                    <a:p>
                      <a:pPr algn="ctr"/>
                      <a:r>
                        <a:rPr lang="en-US" sz="3200" dirty="0" smtClean="0">
                          <a:latin typeface="NikoshBAN" pitchFamily="2" charset="0"/>
                          <a:cs typeface="NikoshBAN" pitchFamily="2" charset="0"/>
                        </a:rPr>
                        <a:t>15</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10</a:t>
                      </a:r>
                      <a:endParaRPr lang="en-US" sz="3200" dirty="0">
                        <a:latin typeface="NikoshBAN" pitchFamily="2" charset="0"/>
                        <a:cs typeface="NikoshBAN" pitchFamily="2" charset="0"/>
                      </a:endParaRPr>
                    </a:p>
                  </a:txBody>
                  <a:tcPr/>
                </a:tc>
              </a:tr>
              <a:tr h="448573">
                <a:tc>
                  <a:txBody>
                    <a:bodyPr/>
                    <a:lstStyle/>
                    <a:p>
                      <a:pPr algn="ctr"/>
                      <a:r>
                        <a:rPr lang="en-US" sz="3200" dirty="0" smtClean="0">
                          <a:latin typeface="NikoshBAN" pitchFamily="2" charset="0"/>
                          <a:cs typeface="NikoshBAN" pitchFamily="2" charset="0"/>
                        </a:rPr>
                        <a:t>10</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20</a:t>
                      </a:r>
                      <a:endParaRPr lang="en-US" sz="3200" dirty="0">
                        <a:latin typeface="NikoshBAN" pitchFamily="2" charset="0"/>
                        <a:cs typeface="NikoshBAN" pitchFamily="2" charset="0"/>
                      </a:endParaRPr>
                    </a:p>
                  </a:txBody>
                  <a:tcPr/>
                </a:tc>
              </a:tr>
              <a:tr h="448573">
                <a:tc>
                  <a:txBody>
                    <a:bodyPr/>
                    <a:lstStyle/>
                    <a:p>
                      <a:pPr algn="ctr"/>
                      <a:r>
                        <a:rPr lang="en-US" sz="3200" dirty="0" smtClean="0">
                          <a:latin typeface="NikoshBAN" pitchFamily="2" charset="0"/>
                          <a:cs typeface="NikoshBAN" pitchFamily="2" charset="0"/>
                        </a:rPr>
                        <a:t>5</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30</a:t>
                      </a:r>
                      <a:endParaRPr lang="en-US" sz="3200" dirty="0">
                        <a:latin typeface="NikoshBAN" pitchFamily="2" charset="0"/>
                        <a:cs typeface="NikoshBAN" pitchFamily="2" charset="0"/>
                      </a:endParaRPr>
                    </a:p>
                  </a:txBody>
                  <a:tcPr/>
                </a:tc>
              </a:tr>
            </a:tbl>
          </a:graphicData>
        </a:graphic>
      </p:graphicFrame>
      <p:sp>
        <p:nvSpPr>
          <p:cNvPr id="48" name="TextBox 47"/>
          <p:cNvSpPr txBox="1"/>
          <p:nvPr/>
        </p:nvSpPr>
        <p:spPr>
          <a:xfrm>
            <a:off x="1596804" y="3184522"/>
            <a:ext cx="3002506"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bn-BD" sz="2800" dirty="0" smtClean="0"/>
              <a:t>ব্যক্তিগত চাহিদা সূচি </a:t>
            </a:r>
            <a:endParaRPr lang="en-US" sz="2800" dirty="0"/>
          </a:p>
        </p:txBody>
      </p:sp>
      <p:sp>
        <p:nvSpPr>
          <p:cNvPr id="49" name="TextBox 48"/>
          <p:cNvSpPr txBox="1"/>
          <p:nvPr/>
        </p:nvSpPr>
        <p:spPr>
          <a:xfrm>
            <a:off x="8893117" y="2995924"/>
            <a:ext cx="3002506"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bn-BD" sz="2800" dirty="0" smtClean="0"/>
              <a:t>ব্যক্তিগত চাহিদা রেখা </a:t>
            </a:r>
            <a:endParaRPr lang="en-US" sz="2800" dirty="0"/>
          </a:p>
        </p:txBody>
      </p:sp>
      <p:sp>
        <p:nvSpPr>
          <p:cNvPr id="39" name="Oval 38">
            <a:hlinkClick r:id="rId2" action="ppaction://hlinksldjump"/>
          </p:cNvPr>
          <p:cNvSpPr/>
          <p:nvPr/>
        </p:nvSpPr>
        <p:spPr>
          <a:xfrm>
            <a:off x="11033265" y="6566090"/>
            <a:ext cx="1067078"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itchFamily="2" charset="0"/>
                <a:cs typeface="NikoshBAN" pitchFamily="2" charset="0"/>
              </a:rPr>
              <a:t>লিংক</a:t>
            </a:r>
            <a:endParaRPr lang="en-US" dirty="0">
              <a:latin typeface="NikoshBAN" pitchFamily="2" charset="0"/>
              <a:cs typeface="NikoshBAN" pitchFamily="2" charset="0"/>
            </a:endParaRPr>
          </a:p>
        </p:txBody>
      </p:sp>
    </p:spTree>
    <p:extLst>
      <p:ext uri="{BB962C8B-B14F-4D97-AF65-F5344CB8AC3E}">
        <p14:creationId xmlns="" xmlns:p14="http://schemas.microsoft.com/office/powerpoint/2010/main" val="11651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par>
                                <p:cTn id="8" presetID="6" presetClass="entr" presetSubtype="16" fill="hold" grpId="0" nodeType="withEffect">
                                  <p:stCondLst>
                                    <p:cond delay="0"/>
                                  </p:stCondLst>
                                  <p:iterate type="lt">
                                    <p:tmPct val="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anim calcmode="lin" valueType="num">
                                      <p:cBhvr>
                                        <p:cTn id="24" dur="1000" fill="hold"/>
                                        <p:tgtEl>
                                          <p:spTgt spid="48"/>
                                        </p:tgtEl>
                                        <p:attrNameLst>
                                          <p:attrName>ppt_x</p:attrName>
                                        </p:attrNameLst>
                                      </p:cBhvr>
                                      <p:tavLst>
                                        <p:tav tm="0">
                                          <p:val>
                                            <p:strVal val="#ppt_x"/>
                                          </p:val>
                                        </p:tav>
                                        <p:tav tm="100000">
                                          <p:val>
                                            <p:strVal val="#ppt_x"/>
                                          </p:val>
                                        </p:tav>
                                      </p:tavLst>
                                    </p:anim>
                                    <p:anim calcmode="lin" valueType="num">
                                      <p:cBhvr>
                                        <p:cTn id="2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1000"/>
                                        <p:tgtEl>
                                          <p:spTgt spid="47"/>
                                        </p:tgtEl>
                                      </p:cBhvr>
                                    </p:animEffect>
                                    <p:anim calcmode="lin" valueType="num">
                                      <p:cBhvr>
                                        <p:cTn id="45" dur="1000" fill="hold"/>
                                        <p:tgtEl>
                                          <p:spTgt spid="47"/>
                                        </p:tgtEl>
                                        <p:attrNameLst>
                                          <p:attrName>ppt_x</p:attrName>
                                        </p:attrNameLst>
                                      </p:cBhvr>
                                      <p:tavLst>
                                        <p:tav tm="0">
                                          <p:val>
                                            <p:strVal val="#ppt_x"/>
                                          </p:val>
                                        </p:tav>
                                        <p:tav tm="100000">
                                          <p:val>
                                            <p:strVal val="#ppt_x"/>
                                          </p:val>
                                        </p:tav>
                                      </p:tavLst>
                                    </p:anim>
                                    <p:anim calcmode="lin" valueType="num">
                                      <p:cBhvr>
                                        <p:cTn id="4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p:spPr>
        <p:txBody>
          <a:bodyPr/>
          <a:lstStyle/>
          <a:p>
            <a:fld id="{34011AA5-D8C0-4167-9523-B03B7D608DE9}" type="datetime1">
              <a:rPr lang="en-US" smtClean="0"/>
              <a:pPr/>
              <a:t>9/1/2020</a:t>
            </a:fld>
            <a:endParaRPr lang="en-US"/>
          </a:p>
        </p:txBody>
      </p:sp>
      <p:sp>
        <p:nvSpPr>
          <p:cNvPr id="4" name="Slide Number Placeholder 3"/>
          <p:cNvSpPr>
            <a:spLocks noGrp="1"/>
          </p:cNvSpPr>
          <p:nvPr>
            <p:ph type="sldNum" sz="quarter" idx="12"/>
          </p:nvPr>
        </p:nvSpPr>
        <p:spPr>
          <a:xfrm>
            <a:off x="647113" y="6147582"/>
            <a:ext cx="546713" cy="269630"/>
          </a:xfrm>
        </p:spPr>
        <p:txBody>
          <a:bodyPr/>
          <a:lstStyle/>
          <a:p>
            <a:pPr algn="ctr"/>
            <a:fld id="{B6F15528-21DE-4FAA-801E-634DDDAF4B2B}" type="slidenum">
              <a:rPr lang="en-US" sz="1200" smtClean="0"/>
              <a:pPr algn="ctr"/>
              <a:t>8</a:t>
            </a:fld>
            <a:endParaRPr lang="en-US" sz="1200" dirty="0"/>
          </a:p>
        </p:txBody>
      </p:sp>
      <p:sp>
        <p:nvSpPr>
          <p:cNvPr id="6" name="TextBox 5">
            <a:hlinkClick r:id="rId2" action="ppaction://hlinksldjump"/>
          </p:cNvPr>
          <p:cNvSpPr txBox="1"/>
          <p:nvPr/>
        </p:nvSpPr>
        <p:spPr>
          <a:xfrm>
            <a:off x="1478089" y="4755664"/>
            <a:ext cx="7137775"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571500" indent="-571500">
              <a:buFont typeface="Wingdings" pitchFamily="2" charset="2"/>
              <a:buChar char="v"/>
            </a:pPr>
            <a:r>
              <a:rPr lang="bn-BD" sz="3600" dirty="0" smtClean="0">
                <a:latin typeface="NikoshBAN" pitchFamily="2" charset="0"/>
                <a:cs typeface="NikoshBAN" pitchFamily="2" charset="0"/>
              </a:rPr>
              <a:t>ব্যক্তিগত চাহিদা কাকে বলে? </a:t>
            </a:r>
            <a:endParaRPr lang="en-US" sz="3600" dirty="0">
              <a:latin typeface="NikoshBAN" pitchFamily="2" charset="0"/>
              <a:cs typeface="NikoshBAN" pitchFamily="2" charset="0"/>
            </a:endParaRPr>
          </a:p>
        </p:txBody>
      </p:sp>
      <p:sp>
        <p:nvSpPr>
          <p:cNvPr id="10" name="Flowchart: Terminator 9"/>
          <p:cNvSpPr/>
          <p:nvPr/>
        </p:nvSpPr>
        <p:spPr>
          <a:xfrm>
            <a:off x="3399809" y="518406"/>
            <a:ext cx="5080001" cy="1032048"/>
          </a:xfrm>
          <a:prstGeom prst="flowChartTerminator">
            <a:avLst/>
          </a:prstGeom>
          <a:gradFill>
            <a:gsLst>
              <a:gs pos="17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latin typeface="NikoshBAN" pitchFamily="2" charset="0"/>
                <a:cs typeface="NikoshBAN" pitchFamily="2" charset="0"/>
              </a:rPr>
              <a:t>একক কাজ:</a:t>
            </a:r>
          </a:p>
          <a:p>
            <a:pPr algn="ctr"/>
            <a:endParaRPr lang="en-US" dirty="0"/>
          </a:p>
        </p:txBody>
      </p:sp>
      <p:sp>
        <p:nvSpPr>
          <p:cNvPr id="5" name="TextBox 4"/>
          <p:cNvSpPr txBox="1"/>
          <p:nvPr/>
        </p:nvSpPr>
        <p:spPr>
          <a:xfrm>
            <a:off x="9245600" y="761999"/>
            <a:ext cx="1558388" cy="369332"/>
          </a:xfrm>
          <a:prstGeom prst="rect">
            <a:avLst/>
          </a:prstGeom>
          <a:ln>
            <a:solidFill>
              <a:schemeClr val="bg2">
                <a:lumMod val="50000"/>
              </a:schemeClr>
            </a:solidFill>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dirty="0" smtClean="0">
                <a:latin typeface="NikoshBAN" pitchFamily="2" charset="0"/>
                <a:cs typeface="NikoshBAN" pitchFamily="2" charset="0"/>
              </a:rPr>
              <a:t>সময়ঃ ৪ মিনিট</a:t>
            </a:r>
            <a:endParaRPr lang="en-US" sz="2000" dirty="0">
              <a:latin typeface="NikoshBAN" pitchFamily="2" charset="0"/>
              <a:cs typeface="NikoshBAN" pitchFamily="2" charset="0"/>
            </a:endParaRPr>
          </a:p>
        </p:txBody>
      </p:sp>
      <p:sp>
        <p:nvSpPr>
          <p:cNvPr id="3" name="Footer Placeholder 2"/>
          <p:cNvSpPr>
            <a:spLocks noGrp="1"/>
          </p:cNvSpPr>
          <p:nvPr>
            <p:ph type="ftr" sz="quarter" idx="11"/>
          </p:nvPr>
        </p:nvSpPr>
        <p:spPr>
          <a:xfrm>
            <a:off x="1894034" y="6172200"/>
            <a:ext cx="7543800" cy="365125"/>
          </a:xfrm>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a:p>
        </p:txBody>
      </p:sp>
      <p:pic>
        <p:nvPicPr>
          <p:cNvPr id="9" name="Picture 8" descr="Picture 50.png"/>
          <p:cNvPicPr>
            <a:picLocks noChangeAspect="1"/>
          </p:cNvPicPr>
          <p:nvPr/>
        </p:nvPicPr>
        <p:blipFill>
          <a:blip r:embed="rId3"/>
          <a:stretch>
            <a:fillRect/>
          </a:stretch>
        </p:blipFill>
        <p:spPr>
          <a:xfrm>
            <a:off x="4139345" y="1688123"/>
            <a:ext cx="5693972" cy="2658249"/>
          </a:xfrm>
          <a:prstGeom prst="rect">
            <a:avLst/>
          </a:prstGeom>
        </p:spPr>
      </p:pic>
    </p:spTree>
    <p:extLst>
      <p:ext uri="{BB962C8B-B14F-4D97-AF65-F5344CB8AC3E}">
        <p14:creationId xmlns="" xmlns:p14="http://schemas.microsoft.com/office/powerpoint/2010/main" val="278366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edge">
                                      <p:cBhvr>
                                        <p:cTn id="7" dur="2000"/>
                                        <p:tgtEl>
                                          <p:spTgt spid="10">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edge">
                                      <p:cBhvr>
                                        <p:cTn id="10" dur="2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allAtOnce"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11871" y="6416676"/>
            <a:ext cx="1055327" cy="365125"/>
          </a:xfrm>
        </p:spPr>
        <p:txBody>
          <a:bodyPr/>
          <a:lstStyle/>
          <a:p>
            <a:fld id="{915E676E-823B-491F-A5D2-FA6B2986904D}" type="datetime1">
              <a:rPr lang="en-US" smtClean="0"/>
              <a:pPr/>
              <a:t>9/1/2020</a:t>
            </a:fld>
            <a:endParaRPr lang="en-US" dirty="0"/>
          </a:p>
        </p:txBody>
      </p:sp>
      <p:sp>
        <p:nvSpPr>
          <p:cNvPr id="3" name="Footer Placeholder 2"/>
          <p:cNvSpPr>
            <a:spLocks noGrp="1"/>
          </p:cNvSpPr>
          <p:nvPr>
            <p:ph type="ftr" sz="quarter" idx="11"/>
          </p:nvPr>
        </p:nvSpPr>
        <p:spPr>
          <a:xfrm>
            <a:off x="2490141" y="6428936"/>
            <a:ext cx="7455718" cy="253217"/>
          </a:xfrm>
        </p:spPr>
        <p:txBody>
          <a:bodyPr/>
          <a:lstStyle/>
          <a:p>
            <a:r>
              <a:rPr lang="as-IN" smtClean="0"/>
              <a:t>পলাশ কুমার ঘোষ।সরকারি শহীদ সিরাজুদ্দীন হোসেন কলেজ, যশোর। মোবাইলঃ 01920-393252 ই-মেইলঃ </a:t>
            </a:r>
            <a:r>
              <a:rPr lang="en-US" smtClean="0"/>
              <a:t>palashg489@gmail.com</a:t>
            </a:r>
            <a:endParaRPr lang="en-US" dirty="0"/>
          </a:p>
        </p:txBody>
      </p:sp>
      <p:sp>
        <p:nvSpPr>
          <p:cNvPr id="4" name="Slide Number Placeholder 3"/>
          <p:cNvSpPr>
            <a:spLocks noGrp="1"/>
          </p:cNvSpPr>
          <p:nvPr>
            <p:ph type="sldNum" sz="quarter" idx="12"/>
          </p:nvPr>
        </p:nvSpPr>
        <p:spPr>
          <a:xfrm>
            <a:off x="393895" y="6414868"/>
            <a:ext cx="687390" cy="274320"/>
          </a:xfrm>
        </p:spPr>
        <p:txBody>
          <a:bodyPr/>
          <a:lstStyle/>
          <a:p>
            <a:pPr algn="ctr"/>
            <a:fld id="{B6F15528-21DE-4FAA-801E-634DDDAF4B2B}" type="slidenum">
              <a:rPr lang="en-US" sz="1200" smtClean="0"/>
              <a:pPr algn="ctr"/>
              <a:t>9</a:t>
            </a:fld>
            <a:endParaRPr lang="en-US" sz="1200" dirty="0"/>
          </a:p>
        </p:txBody>
      </p:sp>
      <p:sp>
        <p:nvSpPr>
          <p:cNvPr id="6" name="TextBox 5"/>
          <p:cNvSpPr txBox="1"/>
          <p:nvPr/>
        </p:nvSpPr>
        <p:spPr>
          <a:xfrm>
            <a:off x="4010562" y="168812"/>
            <a:ext cx="4192092" cy="932266"/>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lvl="0" algn="ctr"/>
            <a:r>
              <a:rPr lang="bn-BD" sz="5400" dirty="0" smtClean="0">
                <a:latin typeface="NikoshBAN" pitchFamily="2" charset="0"/>
                <a:cs typeface="NikoshBAN" pitchFamily="2" charset="0"/>
              </a:rPr>
              <a:t>বাজার চাহিদা</a:t>
            </a:r>
            <a:endParaRPr lang="en-US" sz="5400" dirty="0">
              <a:effectLst>
                <a:glow rad="139700">
                  <a:schemeClr val="accent4">
                    <a:satMod val="175000"/>
                    <a:alpha val="40000"/>
                  </a:schemeClr>
                </a:glow>
              </a:effectLst>
              <a:latin typeface="NikoshBAN" pitchFamily="2" charset="0"/>
              <a:cs typeface="NikoshBAN" pitchFamily="2" charset="0"/>
            </a:endParaRPr>
          </a:p>
        </p:txBody>
      </p:sp>
      <p:sp>
        <p:nvSpPr>
          <p:cNvPr id="7" name="TextBox 6"/>
          <p:cNvSpPr txBox="1"/>
          <p:nvPr/>
        </p:nvSpPr>
        <p:spPr>
          <a:xfrm>
            <a:off x="150851" y="1066801"/>
            <a:ext cx="11814077" cy="2062103"/>
          </a:xfrm>
          <a:prstGeom prst="rect">
            <a:avLst/>
          </a:prstGeom>
          <a:noFill/>
        </p:spPr>
        <p:txBody>
          <a:bodyPr wrap="square" rtlCol="0">
            <a:spAutoFit/>
          </a:bodyPr>
          <a:lstStyle/>
          <a:p>
            <a:pPr algn="just"/>
            <a:r>
              <a:rPr lang="bn-BD" sz="3200" dirty="0" smtClean="0">
                <a:latin typeface="NikoshBAN" pitchFamily="2" charset="0"/>
                <a:cs typeface="NikoshBAN" pitchFamily="2" charset="0"/>
              </a:rPr>
              <a:t>কোনো নির্দিষ্ট সময়ে বাজারের সকল ক্রেতা বিভিন্ন দামে কোনো দ্রব্যের যে পরিমাণ ক্রয় করতে ইচ্ছুক থাকে, ক্রেতাদের এই সমষ্টিগত চাহিদাকে বাজার চাহিদা বলে। অন্যভাবে বলা যায় বাজারের সকল ক্রেতার ব্যক্তিগত চাহিদার সমষ্টিকে বাজার চাহিদা বলে। নিন্মে বাজার চাহিদা সুচি ও বাজার চাহিদা রেখা দেখানো হলোঃ  </a:t>
            </a:r>
            <a:endParaRPr lang="en-US" sz="3200" dirty="0">
              <a:latin typeface="NikoshBAN" pitchFamily="2" charset="0"/>
              <a:cs typeface="NikoshBAN" pitchFamily="2" charset="0"/>
            </a:endParaRPr>
          </a:p>
        </p:txBody>
      </p:sp>
      <p:graphicFrame>
        <p:nvGraphicFramePr>
          <p:cNvPr id="46" name="Table 45"/>
          <p:cNvGraphicFramePr>
            <a:graphicFrameLocks noGrp="1"/>
          </p:cNvGraphicFramePr>
          <p:nvPr>
            <p:extLst>
              <p:ext uri="{D42A27DB-BD31-4B8C-83A1-F6EECF244321}">
                <p14:modId xmlns="" xmlns:p14="http://schemas.microsoft.com/office/powerpoint/2010/main" val="2911621546"/>
              </p:ext>
            </p:extLst>
          </p:nvPr>
        </p:nvGraphicFramePr>
        <p:xfrm>
          <a:off x="168812" y="4038255"/>
          <a:ext cx="3042720" cy="2313728"/>
        </p:xfrm>
        <a:graphic>
          <a:graphicData uri="http://schemas.openxmlformats.org/drawingml/2006/table">
            <a:tbl>
              <a:tblPr firstRow="1" bandRow="1">
                <a:tableStyleId>{00A15C55-8517-42AA-B614-E9B94910E393}</a:tableStyleId>
              </a:tblPr>
              <a:tblGrid>
                <a:gridCol w="1254864"/>
                <a:gridCol w="1787856"/>
              </a:tblGrid>
              <a:tr h="576368">
                <a:tc>
                  <a:txBody>
                    <a:bodyPr/>
                    <a:lstStyle/>
                    <a:p>
                      <a:r>
                        <a:rPr lang="bn-BD" sz="2400" dirty="0" smtClean="0">
                          <a:latin typeface="NikoshBAN" pitchFamily="2" charset="0"/>
                          <a:cs typeface="NikoshBAN" pitchFamily="2" charset="0"/>
                        </a:rPr>
                        <a:t>দ্রব্যের</a:t>
                      </a:r>
                      <a:r>
                        <a:rPr lang="en-US" sz="2400" baseline="0" dirty="0" smtClean="0">
                          <a:latin typeface="NikoshBAN" pitchFamily="2" charset="0"/>
                          <a:cs typeface="NikoshBAN" pitchFamily="2" charset="0"/>
                        </a:rPr>
                        <a:t> </a:t>
                      </a:r>
                      <a:r>
                        <a:rPr lang="bn-BD" sz="2400" baseline="0" dirty="0" smtClean="0">
                          <a:latin typeface="NikoshBAN" pitchFamily="2" charset="0"/>
                          <a:cs typeface="NikoshBAN" pitchFamily="2" charset="0"/>
                        </a:rPr>
                        <a:t>দাম </a:t>
                      </a:r>
                      <a:endParaRPr lang="en-US" sz="2400" dirty="0">
                        <a:latin typeface="NikoshBAN" pitchFamily="2" charset="0"/>
                        <a:cs typeface="NikoshBAN" pitchFamily="2" charset="0"/>
                      </a:endParaRPr>
                    </a:p>
                  </a:txBody>
                  <a:tcPr/>
                </a:tc>
                <a:tc>
                  <a:txBody>
                    <a:bodyPr/>
                    <a:lstStyle/>
                    <a:p>
                      <a:r>
                        <a:rPr lang="en-US" sz="2400" dirty="0" smtClean="0">
                          <a:latin typeface="NikoshBAN" pitchFamily="2" charset="0"/>
                          <a:cs typeface="NikoshBAN" pitchFamily="2" charset="0"/>
                        </a:rPr>
                        <a:t>চাহিদার পরিমান</a:t>
                      </a:r>
                      <a:endParaRPr lang="en-US" sz="2400" dirty="0">
                        <a:latin typeface="NikoshBAN" pitchFamily="2" charset="0"/>
                        <a:cs typeface="NikoshBAN" pitchFamily="2" charset="0"/>
                      </a:endParaRPr>
                    </a:p>
                  </a:txBody>
                  <a:tcPr/>
                </a:tc>
              </a:tr>
              <a:tr h="448573">
                <a:tc>
                  <a:txBody>
                    <a:bodyPr/>
                    <a:lstStyle/>
                    <a:p>
                      <a:pPr algn="ctr"/>
                      <a:r>
                        <a:rPr lang="en-US" sz="3200" dirty="0" smtClean="0">
                          <a:latin typeface="NikoshBAN" pitchFamily="2" charset="0"/>
                          <a:cs typeface="NikoshBAN" pitchFamily="2" charset="0"/>
                        </a:rPr>
                        <a:t>15</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10</a:t>
                      </a:r>
                      <a:endParaRPr lang="en-US" sz="3200" dirty="0">
                        <a:latin typeface="NikoshBAN" pitchFamily="2" charset="0"/>
                        <a:cs typeface="NikoshBAN" pitchFamily="2" charset="0"/>
                      </a:endParaRPr>
                    </a:p>
                  </a:txBody>
                  <a:tcPr/>
                </a:tc>
              </a:tr>
              <a:tr h="448573">
                <a:tc>
                  <a:txBody>
                    <a:bodyPr/>
                    <a:lstStyle/>
                    <a:p>
                      <a:pPr algn="ctr"/>
                      <a:r>
                        <a:rPr lang="en-US" sz="3200" dirty="0" smtClean="0">
                          <a:latin typeface="NikoshBAN" pitchFamily="2" charset="0"/>
                          <a:cs typeface="NikoshBAN" pitchFamily="2" charset="0"/>
                        </a:rPr>
                        <a:t>10</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20</a:t>
                      </a:r>
                      <a:endParaRPr lang="en-US" sz="3200" dirty="0">
                        <a:latin typeface="NikoshBAN" pitchFamily="2" charset="0"/>
                        <a:cs typeface="NikoshBAN" pitchFamily="2" charset="0"/>
                      </a:endParaRPr>
                    </a:p>
                  </a:txBody>
                  <a:tcPr/>
                </a:tc>
              </a:tr>
              <a:tr h="448573">
                <a:tc>
                  <a:txBody>
                    <a:bodyPr/>
                    <a:lstStyle/>
                    <a:p>
                      <a:pPr algn="ctr"/>
                      <a:r>
                        <a:rPr lang="en-US" sz="3200" dirty="0" smtClean="0">
                          <a:latin typeface="NikoshBAN" pitchFamily="2" charset="0"/>
                          <a:cs typeface="NikoshBAN" pitchFamily="2" charset="0"/>
                        </a:rPr>
                        <a:t>5</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30</a:t>
                      </a:r>
                      <a:endParaRPr lang="en-US" sz="3200" dirty="0">
                        <a:latin typeface="NikoshBAN" pitchFamily="2" charset="0"/>
                        <a:cs typeface="NikoshBAN" pitchFamily="2" charset="0"/>
                      </a:endParaRPr>
                    </a:p>
                  </a:txBody>
                  <a:tcPr/>
                </a:tc>
              </a:tr>
            </a:tbl>
          </a:graphicData>
        </a:graphic>
      </p:graphicFrame>
      <p:sp>
        <p:nvSpPr>
          <p:cNvPr id="48" name="TextBox 47"/>
          <p:cNvSpPr txBox="1"/>
          <p:nvPr/>
        </p:nvSpPr>
        <p:spPr>
          <a:xfrm>
            <a:off x="0" y="3339573"/>
            <a:ext cx="3766784" cy="584775"/>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en-US" sz="3200" dirty="0" smtClean="0"/>
              <a:t>১ম </a:t>
            </a:r>
            <a:r>
              <a:rPr lang="bn-BD" sz="3200" dirty="0" smtClean="0"/>
              <a:t>ক্রেতার</a:t>
            </a:r>
            <a:r>
              <a:rPr lang="en-US" sz="3200" dirty="0" smtClean="0"/>
              <a:t> </a:t>
            </a:r>
            <a:r>
              <a:rPr lang="bn-BD" sz="3200" dirty="0" smtClean="0"/>
              <a:t>চাহিদা সুচি </a:t>
            </a:r>
            <a:r>
              <a:rPr lang="en-US" sz="3200" dirty="0" smtClean="0">
                <a:latin typeface="Times New Roman" pitchFamily="18" charset="0"/>
                <a:cs typeface="Times New Roman" pitchFamily="18" charset="0"/>
              </a:rPr>
              <a:t>Qd</a:t>
            </a:r>
            <a:r>
              <a:rPr lang="en-US" sz="1800" dirty="0" smtClean="0">
                <a:latin typeface="Times New Roman" pitchFamily="18" charset="0"/>
                <a:cs typeface="Times New Roman" pitchFamily="18" charset="0"/>
              </a:rPr>
              <a:t>1</a:t>
            </a:r>
            <a:endParaRPr lang="en-US" sz="3200" dirty="0"/>
          </a:p>
        </p:txBody>
      </p:sp>
      <p:graphicFrame>
        <p:nvGraphicFramePr>
          <p:cNvPr id="51" name="Table 50"/>
          <p:cNvGraphicFramePr>
            <a:graphicFrameLocks noGrp="1"/>
          </p:cNvGraphicFramePr>
          <p:nvPr>
            <p:extLst>
              <p:ext uri="{D42A27DB-BD31-4B8C-83A1-F6EECF244321}">
                <p14:modId xmlns="" xmlns:p14="http://schemas.microsoft.com/office/powerpoint/2010/main" val="1265937270"/>
              </p:ext>
            </p:extLst>
          </p:nvPr>
        </p:nvGraphicFramePr>
        <p:xfrm>
          <a:off x="4112722" y="4040528"/>
          <a:ext cx="3042720" cy="2284161"/>
        </p:xfrm>
        <a:graphic>
          <a:graphicData uri="http://schemas.openxmlformats.org/drawingml/2006/table">
            <a:tbl>
              <a:tblPr firstRow="1" bandRow="1">
                <a:tableStyleId>{00A15C55-8517-42AA-B614-E9B94910E393}</a:tableStyleId>
              </a:tblPr>
              <a:tblGrid>
                <a:gridCol w="1218933"/>
                <a:gridCol w="1823787"/>
              </a:tblGrid>
              <a:tr h="546801">
                <a:tc>
                  <a:txBody>
                    <a:bodyPr/>
                    <a:lstStyle/>
                    <a:p>
                      <a:r>
                        <a:rPr lang="bn-BD" sz="2400" dirty="0" smtClean="0">
                          <a:latin typeface="NikoshBAN" pitchFamily="2" charset="0"/>
                          <a:cs typeface="NikoshBAN" pitchFamily="2" charset="0"/>
                        </a:rPr>
                        <a:t>দ্রব্যের</a:t>
                      </a:r>
                      <a:r>
                        <a:rPr lang="en-US" sz="2400" baseline="0" dirty="0" smtClean="0">
                          <a:latin typeface="NikoshBAN" pitchFamily="2" charset="0"/>
                          <a:cs typeface="NikoshBAN" pitchFamily="2" charset="0"/>
                        </a:rPr>
                        <a:t> </a:t>
                      </a:r>
                      <a:r>
                        <a:rPr lang="bn-BD" sz="2400" baseline="0" dirty="0" smtClean="0">
                          <a:latin typeface="NikoshBAN" pitchFamily="2" charset="0"/>
                          <a:cs typeface="NikoshBAN" pitchFamily="2" charset="0"/>
                        </a:rPr>
                        <a:t>দাম </a:t>
                      </a:r>
                      <a:endParaRPr lang="en-US" sz="2400" dirty="0">
                        <a:latin typeface="NikoshBAN" pitchFamily="2" charset="0"/>
                        <a:cs typeface="NikoshBAN" pitchFamily="2" charset="0"/>
                      </a:endParaRPr>
                    </a:p>
                  </a:txBody>
                  <a:tcPr/>
                </a:tc>
                <a:tc>
                  <a:txBody>
                    <a:bodyPr/>
                    <a:lstStyle/>
                    <a:p>
                      <a:r>
                        <a:rPr lang="en-US" sz="2400" dirty="0" smtClean="0">
                          <a:latin typeface="NikoshBAN" pitchFamily="2" charset="0"/>
                          <a:cs typeface="NikoshBAN" pitchFamily="2" charset="0"/>
                        </a:rPr>
                        <a:t>চাহিদার পরিমান</a:t>
                      </a:r>
                      <a:endParaRPr lang="en-US" sz="2400" dirty="0">
                        <a:latin typeface="NikoshBAN" pitchFamily="2" charset="0"/>
                        <a:cs typeface="NikoshBAN" pitchFamily="2" charset="0"/>
                      </a:endParaRPr>
                    </a:p>
                  </a:txBody>
                  <a:tcPr/>
                </a:tc>
              </a:tr>
              <a:tr h="448573">
                <a:tc>
                  <a:txBody>
                    <a:bodyPr/>
                    <a:lstStyle/>
                    <a:p>
                      <a:pPr algn="ctr"/>
                      <a:r>
                        <a:rPr lang="en-US" sz="3200" dirty="0" smtClean="0">
                          <a:latin typeface="NikoshBAN" pitchFamily="2" charset="0"/>
                          <a:cs typeface="NikoshBAN" pitchFamily="2" charset="0"/>
                        </a:rPr>
                        <a:t>15</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৫</a:t>
                      </a:r>
                      <a:endParaRPr lang="en-US" sz="3200" dirty="0">
                        <a:latin typeface="NikoshBAN" pitchFamily="2" charset="0"/>
                        <a:cs typeface="NikoshBAN" pitchFamily="2" charset="0"/>
                      </a:endParaRPr>
                    </a:p>
                  </a:txBody>
                  <a:tcPr/>
                </a:tc>
              </a:tr>
              <a:tr h="448573">
                <a:tc>
                  <a:txBody>
                    <a:bodyPr/>
                    <a:lstStyle/>
                    <a:p>
                      <a:pPr algn="ctr"/>
                      <a:r>
                        <a:rPr lang="en-US" sz="3200" dirty="0" smtClean="0">
                          <a:latin typeface="NikoshBAN" pitchFamily="2" charset="0"/>
                          <a:cs typeface="NikoshBAN" pitchFamily="2" charset="0"/>
                        </a:rPr>
                        <a:t>10</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১০</a:t>
                      </a:r>
                      <a:endParaRPr lang="en-US" sz="3200" dirty="0">
                        <a:latin typeface="NikoshBAN" pitchFamily="2" charset="0"/>
                        <a:cs typeface="NikoshBAN" pitchFamily="2" charset="0"/>
                      </a:endParaRPr>
                    </a:p>
                  </a:txBody>
                  <a:tcPr/>
                </a:tc>
              </a:tr>
              <a:tr h="448573">
                <a:tc>
                  <a:txBody>
                    <a:bodyPr/>
                    <a:lstStyle/>
                    <a:p>
                      <a:pPr algn="ctr"/>
                      <a:r>
                        <a:rPr lang="en-US" sz="3200" dirty="0" smtClean="0">
                          <a:latin typeface="NikoshBAN" pitchFamily="2" charset="0"/>
                          <a:cs typeface="NikoshBAN" pitchFamily="2" charset="0"/>
                        </a:rPr>
                        <a:t>5</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১৫</a:t>
                      </a:r>
                      <a:endParaRPr lang="en-US" sz="3200" dirty="0">
                        <a:latin typeface="NikoshBAN" pitchFamily="2" charset="0"/>
                        <a:cs typeface="NikoshBAN" pitchFamily="2" charset="0"/>
                      </a:endParaRPr>
                    </a:p>
                  </a:txBody>
                  <a:tcPr/>
                </a:tc>
              </a:tr>
            </a:tbl>
          </a:graphicData>
        </a:graphic>
      </p:graphicFrame>
      <p:sp>
        <p:nvSpPr>
          <p:cNvPr id="52" name="TextBox 51"/>
          <p:cNvSpPr txBox="1"/>
          <p:nvPr/>
        </p:nvSpPr>
        <p:spPr>
          <a:xfrm>
            <a:off x="3919970" y="3340587"/>
            <a:ext cx="3834627" cy="584775"/>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en-US" sz="3200" dirty="0" smtClean="0"/>
              <a:t>২য় </a:t>
            </a:r>
            <a:r>
              <a:rPr lang="bn-BD" sz="3200" dirty="0" smtClean="0"/>
              <a:t>ক্রেতার</a:t>
            </a:r>
            <a:r>
              <a:rPr lang="en-US" sz="3200" dirty="0" smtClean="0"/>
              <a:t> </a:t>
            </a:r>
            <a:r>
              <a:rPr lang="bn-BD" sz="3200" dirty="0" smtClean="0"/>
              <a:t>চাহিদা সুচি </a:t>
            </a:r>
            <a:r>
              <a:rPr lang="en-US" sz="3200" dirty="0" smtClean="0">
                <a:latin typeface="Times New Roman" pitchFamily="18" charset="0"/>
                <a:cs typeface="Times New Roman" pitchFamily="18" charset="0"/>
              </a:rPr>
              <a:t>Qd</a:t>
            </a:r>
            <a:r>
              <a:rPr lang="en-US" sz="1600" dirty="0" smtClean="0">
                <a:latin typeface="Times New Roman" pitchFamily="18" charset="0"/>
                <a:cs typeface="Times New Roman" pitchFamily="18" charset="0"/>
              </a:rPr>
              <a:t>2</a:t>
            </a:r>
            <a:r>
              <a:rPr lang="bn-BD" sz="1600" dirty="0" smtClean="0">
                <a:latin typeface="Times New Roman" pitchFamily="18" charset="0"/>
                <a:cs typeface="Times New Roman" pitchFamily="18" charset="0"/>
              </a:rPr>
              <a:t> </a:t>
            </a:r>
            <a:endParaRPr lang="en-US" sz="3200" dirty="0"/>
          </a:p>
        </p:txBody>
      </p:sp>
      <p:graphicFrame>
        <p:nvGraphicFramePr>
          <p:cNvPr id="53" name="Table 52"/>
          <p:cNvGraphicFramePr>
            <a:graphicFrameLocks noGrp="1"/>
          </p:cNvGraphicFramePr>
          <p:nvPr>
            <p:extLst>
              <p:ext uri="{D42A27DB-BD31-4B8C-83A1-F6EECF244321}">
                <p14:modId xmlns="" xmlns:p14="http://schemas.microsoft.com/office/powerpoint/2010/main" val="3377606204"/>
              </p:ext>
            </p:extLst>
          </p:nvPr>
        </p:nvGraphicFramePr>
        <p:xfrm>
          <a:off x="8805864" y="4115261"/>
          <a:ext cx="3042720" cy="2322807"/>
        </p:xfrm>
        <a:graphic>
          <a:graphicData uri="http://schemas.openxmlformats.org/drawingml/2006/table">
            <a:tbl>
              <a:tblPr firstRow="1" bandRow="1">
                <a:tableStyleId>{00A15C55-8517-42AA-B614-E9B94910E393}</a:tableStyleId>
              </a:tblPr>
              <a:tblGrid>
                <a:gridCol w="1254864"/>
                <a:gridCol w="1787856"/>
              </a:tblGrid>
              <a:tr h="585447">
                <a:tc>
                  <a:txBody>
                    <a:bodyPr/>
                    <a:lstStyle/>
                    <a:p>
                      <a:r>
                        <a:rPr lang="bn-BD" sz="2400" dirty="0" smtClean="0">
                          <a:latin typeface="NikoshBAN" pitchFamily="2" charset="0"/>
                          <a:cs typeface="NikoshBAN" pitchFamily="2" charset="0"/>
                        </a:rPr>
                        <a:t>দ্রব্যের</a:t>
                      </a:r>
                      <a:r>
                        <a:rPr lang="en-US" sz="2400" baseline="0" dirty="0" smtClean="0">
                          <a:latin typeface="NikoshBAN" pitchFamily="2" charset="0"/>
                          <a:cs typeface="NikoshBAN" pitchFamily="2" charset="0"/>
                        </a:rPr>
                        <a:t> </a:t>
                      </a:r>
                      <a:r>
                        <a:rPr lang="bn-BD" sz="2400" baseline="0" dirty="0" smtClean="0">
                          <a:latin typeface="NikoshBAN" pitchFamily="2" charset="0"/>
                          <a:cs typeface="NikoshBAN" pitchFamily="2" charset="0"/>
                        </a:rPr>
                        <a:t>দাম </a:t>
                      </a:r>
                      <a:endParaRPr lang="en-US" sz="2400" dirty="0">
                        <a:latin typeface="NikoshBAN" pitchFamily="2" charset="0"/>
                        <a:cs typeface="NikoshBAN" pitchFamily="2" charset="0"/>
                      </a:endParaRPr>
                    </a:p>
                  </a:txBody>
                  <a:tcPr/>
                </a:tc>
                <a:tc>
                  <a:txBody>
                    <a:bodyPr/>
                    <a:lstStyle/>
                    <a:p>
                      <a:r>
                        <a:rPr lang="en-US" sz="2400" dirty="0" smtClean="0">
                          <a:latin typeface="NikoshBAN" pitchFamily="2" charset="0"/>
                          <a:cs typeface="NikoshBAN" pitchFamily="2" charset="0"/>
                        </a:rPr>
                        <a:t>চাহিদার পরিমান</a:t>
                      </a:r>
                      <a:endParaRPr lang="en-US" sz="2400" dirty="0">
                        <a:latin typeface="NikoshBAN" pitchFamily="2" charset="0"/>
                        <a:cs typeface="NikoshBAN" pitchFamily="2" charset="0"/>
                      </a:endParaRPr>
                    </a:p>
                  </a:txBody>
                  <a:tcPr/>
                </a:tc>
              </a:tr>
              <a:tr h="508570">
                <a:tc>
                  <a:txBody>
                    <a:bodyPr/>
                    <a:lstStyle/>
                    <a:p>
                      <a:pPr algn="ctr"/>
                      <a:r>
                        <a:rPr lang="en-US" sz="3200" dirty="0" smtClean="0">
                          <a:latin typeface="NikoshBAN" pitchFamily="2" charset="0"/>
                          <a:cs typeface="NikoshBAN" pitchFamily="2" charset="0"/>
                        </a:rPr>
                        <a:t>15</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১৫</a:t>
                      </a:r>
                      <a:endParaRPr lang="en-US" sz="3200" dirty="0">
                        <a:latin typeface="NikoshBAN" pitchFamily="2" charset="0"/>
                        <a:cs typeface="NikoshBAN" pitchFamily="2" charset="0"/>
                      </a:endParaRPr>
                    </a:p>
                  </a:txBody>
                  <a:tcPr/>
                </a:tc>
              </a:tr>
              <a:tr h="508570">
                <a:tc>
                  <a:txBody>
                    <a:bodyPr/>
                    <a:lstStyle/>
                    <a:p>
                      <a:pPr algn="ctr"/>
                      <a:r>
                        <a:rPr lang="en-US" sz="3200" dirty="0" smtClean="0">
                          <a:latin typeface="NikoshBAN" pitchFamily="2" charset="0"/>
                          <a:cs typeface="NikoshBAN" pitchFamily="2" charset="0"/>
                        </a:rPr>
                        <a:t>10</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৩০</a:t>
                      </a:r>
                      <a:endParaRPr lang="en-US" sz="3200" dirty="0">
                        <a:latin typeface="NikoshBAN" pitchFamily="2" charset="0"/>
                        <a:cs typeface="NikoshBAN" pitchFamily="2" charset="0"/>
                      </a:endParaRPr>
                    </a:p>
                  </a:txBody>
                  <a:tcPr/>
                </a:tc>
              </a:tr>
              <a:tr h="508570">
                <a:tc>
                  <a:txBody>
                    <a:bodyPr/>
                    <a:lstStyle/>
                    <a:p>
                      <a:pPr algn="ctr"/>
                      <a:r>
                        <a:rPr lang="en-US" sz="3200" dirty="0" smtClean="0">
                          <a:latin typeface="NikoshBAN" pitchFamily="2" charset="0"/>
                          <a:cs typeface="NikoshBAN" pitchFamily="2" charset="0"/>
                        </a:rPr>
                        <a:t>5</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৪৫</a:t>
                      </a:r>
                      <a:endParaRPr lang="en-US" sz="3200" dirty="0">
                        <a:latin typeface="NikoshBAN" pitchFamily="2" charset="0"/>
                        <a:cs typeface="NikoshBAN" pitchFamily="2" charset="0"/>
                      </a:endParaRPr>
                    </a:p>
                  </a:txBody>
                  <a:tcPr/>
                </a:tc>
              </a:tr>
            </a:tbl>
          </a:graphicData>
        </a:graphic>
      </p:graphicFrame>
      <p:sp>
        <p:nvSpPr>
          <p:cNvPr id="54" name="TextBox 53"/>
          <p:cNvSpPr txBox="1"/>
          <p:nvPr/>
        </p:nvSpPr>
        <p:spPr>
          <a:xfrm>
            <a:off x="8452514" y="3005043"/>
            <a:ext cx="3739486" cy="1138773"/>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bn-BD" sz="3200" dirty="0" smtClean="0"/>
              <a:t>বাজার চাহিদা সুচি </a:t>
            </a:r>
            <a:r>
              <a:rPr lang="en-US" sz="3200" dirty="0" err="1" smtClean="0">
                <a:latin typeface="Times New Roman" pitchFamily="18" charset="0"/>
                <a:cs typeface="Times New Roman" pitchFamily="18" charset="0"/>
              </a:rPr>
              <a:t>Qd</a:t>
            </a:r>
            <a:r>
              <a:rPr lang="en-US" sz="3200" dirty="0" smtClean="0">
                <a:latin typeface="Times New Roman" pitchFamily="18" charset="0"/>
                <a:cs typeface="Times New Roman" pitchFamily="18" charset="0"/>
              </a:rPr>
              <a:t>=Qd</a:t>
            </a:r>
            <a:r>
              <a:rPr lang="en-US" sz="1800" dirty="0" smtClean="0">
                <a:latin typeface="Times New Roman" pitchFamily="18" charset="0"/>
                <a:cs typeface="Times New Roman" pitchFamily="18" charset="0"/>
              </a:rPr>
              <a:t>1</a:t>
            </a:r>
            <a:r>
              <a:rPr lang="en-US" sz="3600" dirty="0" smtClean="0">
                <a:latin typeface="Times New Roman" pitchFamily="18" charset="0"/>
                <a:cs typeface="Times New Roman" pitchFamily="18" charset="0"/>
              </a:rPr>
              <a:t>+Qd</a:t>
            </a:r>
            <a:r>
              <a:rPr lang="en-US" sz="1800" dirty="0" smtClean="0">
                <a:latin typeface="Times New Roman" pitchFamily="18" charset="0"/>
                <a:cs typeface="Times New Roman" pitchFamily="18" charset="0"/>
              </a:rPr>
              <a:t>2</a:t>
            </a:r>
            <a:endParaRPr lang="en-US" sz="1800" dirty="0"/>
          </a:p>
        </p:txBody>
      </p:sp>
      <p:sp>
        <p:nvSpPr>
          <p:cNvPr id="55" name="TextBox 54"/>
          <p:cNvSpPr txBox="1"/>
          <p:nvPr/>
        </p:nvSpPr>
        <p:spPr>
          <a:xfrm>
            <a:off x="7361481" y="4635817"/>
            <a:ext cx="786232" cy="1015663"/>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en-US" dirty="0" smtClean="0"/>
              <a:t>=</a:t>
            </a:r>
            <a:endParaRPr lang="en-US" dirty="0"/>
          </a:p>
        </p:txBody>
      </p:sp>
      <p:sp>
        <p:nvSpPr>
          <p:cNvPr id="16" name="Plus 9"/>
          <p:cNvSpPr/>
          <p:nvPr/>
        </p:nvSpPr>
        <p:spPr>
          <a:xfrm>
            <a:off x="3219724" y="4796292"/>
            <a:ext cx="770027" cy="694711"/>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0921940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p:cTn id="36" dur="500" fill="hold"/>
                                        <p:tgtEl>
                                          <p:spTgt spid="52"/>
                                        </p:tgtEl>
                                        <p:attrNameLst>
                                          <p:attrName>ppt_w</p:attrName>
                                        </p:attrNameLst>
                                      </p:cBhvr>
                                      <p:tavLst>
                                        <p:tav tm="0">
                                          <p:val>
                                            <p:fltVal val="0"/>
                                          </p:val>
                                        </p:tav>
                                        <p:tav tm="100000">
                                          <p:val>
                                            <p:strVal val="#ppt_w"/>
                                          </p:val>
                                        </p:tav>
                                      </p:tavLst>
                                    </p:anim>
                                    <p:anim calcmode="lin" valueType="num">
                                      <p:cBhvr>
                                        <p:cTn id="37" dur="500" fill="hold"/>
                                        <p:tgtEl>
                                          <p:spTgt spid="52"/>
                                        </p:tgtEl>
                                        <p:attrNameLst>
                                          <p:attrName>ppt_h</p:attrName>
                                        </p:attrNameLst>
                                      </p:cBhvr>
                                      <p:tavLst>
                                        <p:tav tm="0">
                                          <p:val>
                                            <p:fltVal val="0"/>
                                          </p:val>
                                        </p:tav>
                                        <p:tav tm="100000">
                                          <p:val>
                                            <p:strVal val="#ppt_h"/>
                                          </p:val>
                                        </p:tav>
                                      </p:tavLst>
                                    </p:anim>
                                    <p:animEffect transition="in" filter="fade">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par>
                                <p:cTn id="46" presetID="53" presetClass="entr" presetSubtype="16"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Effect transition="in" filter="fade">
                                      <p:cBhvr>
                                        <p:cTn id="50" dur="500"/>
                                        <p:tgtEl>
                                          <p:spTgt spid="5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8" grpId="0" animBg="1"/>
      <p:bldP spid="52" grpId="0" animBg="1"/>
      <p:bldP spid="54" grpId="0" animBg="1"/>
      <p:bldP spid="55" grpId="0" animBg="1"/>
      <p:bldP spid="16"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699</Words>
  <Application>Microsoft Office PowerPoint</Application>
  <PresentationFormat>Custom</PresentationFormat>
  <Paragraphs>195</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Rowmari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dc:title>
  <dc:creator>Abudaud Sumon</dc:creator>
  <cp:keywords>I Love You.</cp:keywords>
  <cp:lastModifiedBy>Palash</cp:lastModifiedBy>
  <cp:revision>213</cp:revision>
  <dcterms:created xsi:type="dcterms:W3CDTF">2019-05-09T19:21:45Z</dcterms:created>
  <dcterms:modified xsi:type="dcterms:W3CDTF">2020-09-01T14:38:27Z</dcterms:modified>
</cp:coreProperties>
</file>