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03" r:id="rId3"/>
    <p:sldId id="321" r:id="rId4"/>
    <p:sldId id="315" r:id="rId5"/>
    <p:sldId id="316" r:id="rId6"/>
    <p:sldId id="296" r:id="rId7"/>
    <p:sldId id="320" r:id="rId8"/>
    <p:sldId id="298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59" r:id="rId18"/>
    <p:sldId id="261" r:id="rId19"/>
    <p:sldId id="265" r:id="rId20"/>
    <p:sldId id="266" r:id="rId21"/>
    <p:sldId id="313" r:id="rId22"/>
    <p:sldId id="270" r:id="rId23"/>
    <p:sldId id="271" r:id="rId24"/>
    <p:sldId id="272" r:id="rId25"/>
    <p:sldId id="273" r:id="rId26"/>
    <p:sldId id="274" r:id="rId27"/>
    <p:sldId id="277" r:id="rId28"/>
    <p:sldId id="300" r:id="rId29"/>
    <p:sldId id="301" r:id="rId30"/>
    <p:sldId id="317" r:id="rId31"/>
    <p:sldId id="318" r:id="rId32"/>
    <p:sldId id="319" r:id="rId33"/>
    <p:sldId id="292" r:id="rId34"/>
    <p:sldId id="312" r:id="rId35"/>
    <p:sldId id="27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oIOpvhBHiL1y770nZZGTA==" hashData="8MgdeUDWHGKP8QIzOxgOkDCk1aE="/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9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71A19-80AC-4FD3-973A-0F052CF28B8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5F3-F50A-4C06-80D8-50B461A96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7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6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8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2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3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6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2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6942-364E-4280-907F-0836A9241DF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A3CC-6026-4A7A-B76A-DAF736C8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2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2656" y="4280980"/>
            <a:ext cx="591578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6471" y="250370"/>
            <a:ext cx="110657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239" y="250370"/>
            <a:ext cx="1106571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Gesture (N)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73" y="1252400"/>
            <a:ext cx="8164945" cy="4887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41745" y="5473798"/>
            <a:ext cx="1161934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Syn.= Signal, sign;   ant.= speech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599" y="1653135"/>
            <a:ext cx="2837214" cy="34163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Meaning: </a:t>
            </a:r>
          </a:p>
          <a:p>
            <a:pPr algn="ctr"/>
            <a:r>
              <a:rPr lang="en-US" sz="3600" b="1" dirty="0" smtClean="0"/>
              <a:t>A movement of body parts to show a particular meaning.</a:t>
            </a:r>
          </a:p>
        </p:txBody>
      </p:sp>
    </p:spTree>
    <p:extLst>
      <p:ext uri="{BB962C8B-B14F-4D97-AF65-F5344CB8AC3E}">
        <p14:creationId xmlns:p14="http://schemas.microsoft.com/office/powerpoint/2010/main" val="3461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165" y="283848"/>
            <a:ext cx="11496526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Mime (N)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92" y="2197466"/>
            <a:ext cx="5967999" cy="4238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64275" y="2188230"/>
            <a:ext cx="4961612" cy="37856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Meaning: </a:t>
            </a:r>
          </a:p>
          <a:p>
            <a:r>
              <a:rPr lang="en-US" sz="4800" b="1" dirty="0" smtClean="0"/>
              <a:t>Acting a story without speaking, using movements and expressions</a:t>
            </a:r>
          </a:p>
        </p:txBody>
      </p:sp>
    </p:spTree>
    <p:extLst>
      <p:ext uri="{BB962C8B-B14F-4D97-AF65-F5344CB8AC3E}">
        <p14:creationId xmlns:p14="http://schemas.microsoft.com/office/powerpoint/2010/main" val="12965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746" y="250370"/>
            <a:ext cx="11525224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Depict (V)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09" y="1284665"/>
            <a:ext cx="5358961" cy="4087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41746" y="5667762"/>
            <a:ext cx="1152522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Syn.= portray, figure, exhibit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274" y="1236076"/>
            <a:ext cx="5344425" cy="424731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Meaning: </a:t>
            </a:r>
          </a:p>
          <a:p>
            <a:r>
              <a:rPr lang="en-US" sz="5400" b="1" dirty="0" smtClean="0"/>
              <a:t>To represent someone or something in a picture or story</a:t>
            </a:r>
          </a:p>
        </p:txBody>
      </p:sp>
    </p:spTree>
    <p:extLst>
      <p:ext uri="{BB962C8B-B14F-4D97-AF65-F5344CB8AC3E}">
        <p14:creationId xmlns:p14="http://schemas.microsoft.com/office/powerpoint/2010/main" val="10396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217" y="193044"/>
            <a:ext cx="11395915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volve (V)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4" y="1205027"/>
            <a:ext cx="11202444" cy="36994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60217" y="5853886"/>
            <a:ext cx="11395915" cy="7554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Syn.= develop, advance, N = evolution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217" y="5082190"/>
            <a:ext cx="11395915" cy="64353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Meaning: to develop gradually</a:t>
            </a:r>
          </a:p>
        </p:txBody>
      </p:sp>
    </p:spTree>
    <p:extLst>
      <p:ext uri="{BB962C8B-B14F-4D97-AF65-F5344CB8AC3E}">
        <p14:creationId xmlns:p14="http://schemas.microsoft.com/office/powerpoint/2010/main" val="10576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305485" y="1219200"/>
            <a:ext cx="3109632" cy="11430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endParaRPr lang="en-US" sz="335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35318" y="3617662"/>
            <a:ext cx="2845330" cy="102584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Forerunner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05485" y="2438403"/>
            <a:ext cx="3109632" cy="114299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 </a:t>
            </a:r>
            <a:endParaRPr lang="en-US" sz="255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12737" y="4694830"/>
            <a:ext cx="2867910" cy="10375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402391" y="5854891"/>
            <a:ext cx="2811021" cy="9448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5118" y="3817950"/>
            <a:ext cx="5210735" cy="6252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Pioneer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5118" y="4919693"/>
            <a:ext cx="5210735" cy="6252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Enthusiastic</a:t>
            </a:r>
            <a:endParaRPr lang="en-US" sz="335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5118" y="6014666"/>
            <a:ext cx="5210735" cy="6252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Single, solitary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9162" y="2565148"/>
            <a:ext cx="5126691" cy="6252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79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expert in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71812" y="1506687"/>
            <a:ext cx="5126691" cy="6252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79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</a:t>
            </a:r>
            <a:endParaRPr lang="en-US" sz="379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5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305485" y="1219200"/>
            <a:ext cx="3109632" cy="11430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Maestro</a:t>
            </a:r>
            <a:endParaRPr lang="en-US" sz="335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35318" y="3617662"/>
            <a:ext cx="2845330" cy="102584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05485" y="2438403"/>
            <a:ext cx="3109632" cy="114299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Enthusiastic</a:t>
            </a:r>
            <a:endParaRPr lang="en-US" sz="255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12737" y="4694830"/>
            <a:ext cx="2867910" cy="10375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Genre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402391" y="5854891"/>
            <a:ext cx="2811021" cy="9448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5118" y="3817950"/>
            <a:ext cx="5210735" cy="6252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Broadcast, transmit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5118" y="4919693"/>
            <a:ext cx="5210735" cy="6252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Category, class</a:t>
            </a:r>
            <a:endParaRPr lang="en-US" sz="335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5118" y="6014666"/>
            <a:ext cx="5210735" cy="6252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9162" y="2565148"/>
            <a:ext cx="5126691" cy="6252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79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Eager, keen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71812" y="1506687"/>
            <a:ext cx="5126691" cy="6252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79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 artist</a:t>
            </a:r>
            <a:endParaRPr lang="en-US" sz="379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5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1305485" y="1253535"/>
            <a:ext cx="3109632" cy="114299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</a:t>
            </a:r>
            <a:endParaRPr lang="en-US" sz="255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77132" y="2363731"/>
            <a:ext cx="2867910" cy="10375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466786" y="3523792"/>
            <a:ext cx="2811021" cy="9448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Fascinate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9513" y="2588594"/>
            <a:ext cx="5210735" cy="6252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35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Show, production</a:t>
            </a:r>
            <a:endParaRPr lang="en-US" sz="335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79513" y="3683567"/>
            <a:ext cx="5210735" cy="6252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Captivate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9162" y="1380280"/>
            <a:ext cx="5126691" cy="6252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379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Vanish, fade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047" y="5715000"/>
            <a:ext cx="12203336" cy="1143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1445" y="5715000"/>
            <a:ext cx="11368585" cy="1143000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mime? </a:t>
            </a:r>
          </a:p>
        </p:txBody>
      </p:sp>
    </p:spTree>
    <p:extLst>
      <p:ext uri="{BB962C8B-B14F-4D97-AF65-F5344CB8AC3E}">
        <p14:creationId xmlns:p14="http://schemas.microsoft.com/office/powerpoint/2010/main" val="14589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73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0131" y="1473764"/>
            <a:ext cx="7418231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Mime is an art of talking without using vocal sound. The mime artists tell us a story by showing their gesture. We can understand their happiness, sorrow, anger, envy by seeing their expression. </a:t>
            </a:r>
          </a:p>
        </p:txBody>
      </p:sp>
    </p:spTree>
    <p:extLst>
      <p:ext uri="{BB962C8B-B14F-4D97-AF65-F5344CB8AC3E}">
        <p14:creationId xmlns:p14="http://schemas.microsoft.com/office/powerpoint/2010/main" val="32822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3096182" cy="6857999"/>
            <a:chOff x="0" y="1"/>
            <a:chExt cx="3096182" cy="6857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07752"/>
              <a:ext cx="3096182" cy="27502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3096182" cy="410775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515103" y="1384175"/>
            <a:ext cx="8569587" cy="869628"/>
            <a:chOff x="3515103" y="1384175"/>
            <a:chExt cx="8569587" cy="869628"/>
          </a:xfrm>
        </p:grpSpPr>
        <p:sp>
          <p:nvSpPr>
            <p:cNvPr id="8" name="Chevron 7"/>
            <p:cNvSpPr/>
            <p:nvPr/>
          </p:nvSpPr>
          <p:spPr>
            <a:xfrm rot="10800000">
              <a:off x="3515103" y="1384175"/>
              <a:ext cx="1043188" cy="869628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88431" y="1592211"/>
              <a:ext cx="7096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ioneer in the field of mime in Bangladesh.</a:t>
              </a:r>
              <a:endPara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43438" y="2911567"/>
            <a:ext cx="8641252" cy="869628"/>
            <a:chOff x="3443438" y="2911567"/>
            <a:chExt cx="8641252" cy="869628"/>
          </a:xfrm>
        </p:grpSpPr>
        <p:sp>
          <p:nvSpPr>
            <p:cNvPr id="9" name="Chevron 8"/>
            <p:cNvSpPr/>
            <p:nvPr/>
          </p:nvSpPr>
          <p:spPr>
            <a:xfrm rot="10800000">
              <a:off x="3443438" y="2911567"/>
              <a:ext cx="1043188" cy="869628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88431" y="3115548"/>
              <a:ext cx="7096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Got scholarship from French govt. in 1981.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0713" y="4438959"/>
            <a:ext cx="8563977" cy="869628"/>
            <a:chOff x="3520713" y="4438959"/>
            <a:chExt cx="8563977" cy="869628"/>
          </a:xfrm>
        </p:grpSpPr>
        <p:sp>
          <p:nvSpPr>
            <p:cNvPr id="10" name="Chevron 9"/>
            <p:cNvSpPr/>
            <p:nvPr/>
          </p:nvSpPr>
          <p:spPr>
            <a:xfrm rot="10800000">
              <a:off x="3520713" y="4438959"/>
              <a:ext cx="1043188" cy="869628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88431" y="4673589"/>
              <a:ext cx="7096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Got training in mime from two legendry maestros. 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15103" y="5769432"/>
            <a:ext cx="8558367" cy="869628"/>
            <a:chOff x="3515103" y="5769432"/>
            <a:chExt cx="8558367" cy="869628"/>
          </a:xfrm>
        </p:grpSpPr>
        <p:sp>
          <p:nvSpPr>
            <p:cNvPr id="11" name="Chevron 10"/>
            <p:cNvSpPr/>
            <p:nvPr/>
          </p:nvSpPr>
          <p:spPr>
            <a:xfrm rot="10800000">
              <a:off x="3515103" y="5769432"/>
              <a:ext cx="1043188" cy="869628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77211" y="5973413"/>
              <a:ext cx="7096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were </a:t>
              </a: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Etiene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Decroux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Marcel Marceau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6402" y="304800"/>
            <a:ext cx="114807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us know something about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Partha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Pratim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Majumdar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8305" y="361667"/>
            <a:ext cx="5181600" cy="685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32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" y="68242"/>
            <a:ext cx="2625969" cy="234966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03291" y="2514600"/>
            <a:ext cx="5918229" cy="4295110"/>
            <a:chOff x="303212" y="2514600"/>
            <a:chExt cx="5916688" cy="429511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303212" y="3352800"/>
              <a:ext cx="5916688" cy="3456910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</a:t>
              </a:r>
              <a:r>
                <a:rPr lang="en-US" sz="4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Debnath</a:t>
              </a:r>
              <a:endPara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MA(English),Bed</a:t>
              </a: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Assistant Teacher(English)</a:t>
              </a:r>
            </a:p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Puran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Bazar Girls’ High School</a:t>
              </a:r>
            </a:p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01789-916684</a:t>
              </a:r>
            </a:p>
            <a:p>
              <a:pPr algn="ctr"/>
              <a:r>
                <a:rPr lang="en-US" sz="2800" b="1" dirty="0" err="1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</a:t>
              </a:r>
              <a:r>
                <a:rPr lang="en-US" sz="28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Debnath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hirendra0501@gmail.com</a:t>
              </a: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2" t="23748" r="36202" b="29854"/>
            <a:stretch/>
          </p:blipFill>
          <p:spPr>
            <a:xfrm>
              <a:off x="1348044" y="5443134"/>
              <a:ext cx="300172" cy="424266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 t="12958" r="50000" b="18319"/>
            <a:stretch/>
          </p:blipFill>
          <p:spPr>
            <a:xfrm>
              <a:off x="1348044" y="5969685"/>
              <a:ext cx="377062" cy="294234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91" y="6362700"/>
              <a:ext cx="421921" cy="3429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</p:pic>
        <p:sp>
          <p:nvSpPr>
            <p:cNvPr id="11" name="Curved Up Ribbon 10"/>
            <p:cNvSpPr/>
            <p:nvPr/>
          </p:nvSpPr>
          <p:spPr>
            <a:xfrm>
              <a:off x="455612" y="2514600"/>
              <a:ext cx="5623647" cy="685800"/>
            </a:xfrm>
            <a:prstGeom prst="ellipseRibbon2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Teacher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8439" y="2514600"/>
            <a:ext cx="5716489" cy="4277436"/>
            <a:chOff x="6246812" y="2514600"/>
            <a:chExt cx="5715000" cy="4277436"/>
          </a:xfrm>
        </p:grpSpPr>
        <p:sp>
          <p:nvSpPr>
            <p:cNvPr id="8" name="Curved Up Ribbon 7"/>
            <p:cNvSpPr/>
            <p:nvPr/>
          </p:nvSpPr>
          <p:spPr>
            <a:xfrm>
              <a:off x="6399212" y="2514600"/>
              <a:ext cx="5410200" cy="685800"/>
            </a:xfrm>
            <a:prstGeom prst="ellipseRibbon2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Lesson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6246812" y="3352800"/>
              <a:ext cx="5715000" cy="3439236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English For Today</a:t>
              </a: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Classes 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IX-X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097" y="3505200"/>
              <a:ext cx="1942715" cy="2098343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4211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78623" y="766723"/>
            <a:ext cx="8569587" cy="872920"/>
            <a:chOff x="3515103" y="1380883"/>
            <a:chExt cx="8569587" cy="872920"/>
          </a:xfrm>
        </p:grpSpPr>
        <p:sp>
          <p:nvSpPr>
            <p:cNvPr id="8" name="Chevron 7"/>
            <p:cNvSpPr/>
            <p:nvPr/>
          </p:nvSpPr>
          <p:spPr>
            <a:xfrm rot="10800000">
              <a:off x="3515103" y="1384175"/>
              <a:ext cx="1043188" cy="869628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88431" y="1380883"/>
              <a:ext cx="7096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Staged solo performance in England, Belgium, </a:t>
              </a:r>
            </a:p>
            <a:p>
              <a:r>
                <a:rPr lang="en-US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Germany, Spain, Italy, The USA &amp; TV Channels.</a:t>
              </a:r>
              <a:endPara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06958" y="2297407"/>
            <a:ext cx="8630031" cy="880272"/>
            <a:chOff x="3443438" y="2911567"/>
            <a:chExt cx="8630031" cy="880272"/>
          </a:xfrm>
        </p:grpSpPr>
        <p:sp>
          <p:nvSpPr>
            <p:cNvPr id="9" name="Chevron 8"/>
            <p:cNvSpPr/>
            <p:nvPr/>
          </p:nvSpPr>
          <p:spPr>
            <a:xfrm rot="10800000">
              <a:off x="3443438" y="2911567"/>
              <a:ext cx="1043188" cy="869628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77210" y="2960842"/>
              <a:ext cx="7096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Won “Moliere Award” in 2009 which is the highest</a:t>
              </a:r>
            </a:p>
            <a:p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Distinction in the French Theatre.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84233" y="3824799"/>
            <a:ext cx="8563977" cy="898200"/>
            <a:chOff x="3520713" y="4438959"/>
            <a:chExt cx="8563977" cy="898200"/>
          </a:xfrm>
        </p:grpSpPr>
        <p:sp>
          <p:nvSpPr>
            <p:cNvPr id="10" name="Chevron 9"/>
            <p:cNvSpPr/>
            <p:nvPr/>
          </p:nvSpPr>
          <p:spPr>
            <a:xfrm rot="10800000">
              <a:off x="3520713" y="4438959"/>
              <a:ext cx="1043188" cy="869628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88431" y="4506162"/>
              <a:ext cx="7096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Honoured</a:t>
              </a:r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by the Bangladesh Govt. with “</a:t>
              </a:r>
              <a:r>
                <a:rPr lang="en-US" sz="2400" b="1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Ekushey</a:t>
              </a:r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Padak</a:t>
              </a:r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” in 2010.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78623" y="5155272"/>
            <a:ext cx="8558367" cy="880430"/>
            <a:chOff x="3515103" y="5769432"/>
            <a:chExt cx="8558367" cy="880430"/>
          </a:xfrm>
        </p:grpSpPr>
        <p:sp>
          <p:nvSpPr>
            <p:cNvPr id="11" name="Chevron 10"/>
            <p:cNvSpPr/>
            <p:nvPr/>
          </p:nvSpPr>
          <p:spPr>
            <a:xfrm rot="10800000">
              <a:off x="3515103" y="5769432"/>
              <a:ext cx="1043188" cy="869628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77211" y="5818865"/>
              <a:ext cx="7096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Honoured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by the French Govt. with “Knight in the order of Arts and Letters” in 2011.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2811467" cy="6858000"/>
            <a:chOff x="0" y="0"/>
            <a:chExt cx="2811467" cy="6858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11467" cy="35313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86839"/>
              <a:ext cx="2811467" cy="3471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8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9" y="177422"/>
            <a:ext cx="11791665" cy="64826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279413" y="436729"/>
            <a:ext cx="5349923" cy="655092"/>
          </a:xfrm>
          <a:prstGeom prst="frame">
            <a:avLst>
              <a:gd name="adj1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model reading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6782937" y="1883392"/>
            <a:ext cx="4844956" cy="307074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silent and listen attentively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8" y="1501255"/>
            <a:ext cx="5482231" cy="46675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9566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966" y="1042396"/>
            <a:ext cx="11163869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the beginning of human language, communication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took place between humans through signs and gestures. As humans began to use their vocal chords, these silent gestures were no longer used as the primary means of communication. But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not completely disappear. They evolved as a form of art,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came to be known as ‘mime’. </a:t>
            </a:r>
          </a:p>
        </p:txBody>
      </p:sp>
    </p:spTree>
    <p:extLst>
      <p:ext uri="{BB962C8B-B14F-4D97-AF65-F5344CB8AC3E}">
        <p14:creationId xmlns:p14="http://schemas.microsoft.com/office/powerpoint/2010/main" val="24675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035" y="1648111"/>
            <a:ext cx="10686197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Bangladeshi village a little boy came to know about mime as he watched a performance in his village.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so fascinated by the show that he was determined  to master this art.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name of that little boy was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Pratim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6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909" y="759270"/>
            <a:ext cx="11054687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undoubtedly a forerunner in the field of mime in Bangladesh. He started as a musician and his keen sense of rhythm helped him to let his limbs move and express his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thoughts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gestures.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Pratim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the first Bangladeshi to take up mime as a profession. He performed in a number of television shows in Bangladesh and gained popularity. In his mime,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depicted the day-to-day life of the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people-their sadness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tears as well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their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happiness and laughter. </a:t>
            </a:r>
          </a:p>
        </p:txBody>
      </p:sp>
    </p:spTree>
    <p:extLst>
      <p:ext uri="{BB962C8B-B14F-4D97-AF65-F5344CB8AC3E}">
        <p14:creationId xmlns:p14="http://schemas.microsoft.com/office/powerpoint/2010/main" val="266042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376" y="447669"/>
            <a:ext cx="11327642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Majumder’s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turning point of life came in 1979, when he was asked to give a solo performance in Bangladesh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Shilpakala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Academy. The then French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ambassador to Bangladesh Mr.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Loic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Moreau happened to be among the audience. Mr. Moreau noticed the talent in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In 1981, the French Government offered him a scholarship so that he could get professional training in mime. This was the first time that a student was granted a  French scholarship in mime.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started his training under the legendry maestro,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Etiene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Decroux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Through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Decroux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he met another celebrated mime artist named Marcel Marceau.  Marceau has transformed modern mime by taking it to an unimaginable height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728" y="515921"/>
            <a:ext cx="11300347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Marceau was very impressed by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young Bangladeshi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talent and offered him a place in his school for mime, named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Ecole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Internationale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Mimodrame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Paris Marcel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Marceau’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This school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mime is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biggest and the best in the world.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three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 period,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practiced 16-18 hours daily till each and every bone in his body would feel like breaking.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time with Marceau, there was no looking back for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He staged solo performances in England, Belgium, Germany, Spain, Italy and the USA. French, Canadian and American TV channels enthusiastically aired his shows. </a:t>
            </a:r>
          </a:p>
        </p:txBody>
      </p:sp>
    </p:spTree>
    <p:extLst>
      <p:ext uri="{BB962C8B-B14F-4D97-AF65-F5344CB8AC3E}">
        <p14:creationId xmlns:p14="http://schemas.microsoft.com/office/powerpoint/2010/main" val="31572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3" y="347725"/>
            <a:ext cx="11259403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2009, a French play featuring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won the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“Moliere Award”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highest distinction in the French Theatre.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a pioneer of the art of mime in Bangladesh and for popularizing the artistic genre, Bangladesh Government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honoured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artiste with the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Ekushey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Padok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2010.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of France has also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honoured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 for his contribution to the art of mime throughout the world with one of the highest cultural awards of France titled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“Chevalier de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L’odre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des Arts et des Letters”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(Knight in the order of Arts and Letters)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year 2011.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141" y="0"/>
            <a:ext cx="631935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37" y="921150"/>
            <a:ext cx="11938715" cy="501675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Before the use of speech, communication took place through __ language.</a:t>
            </a:r>
          </a:p>
          <a:p>
            <a:pPr marL="342900" indent="-342900">
              <a:buAutoNum type="alphaLcParenBoth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written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(b) sign		(c) spoken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(d) art</a:t>
            </a: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In what form have the silent gestures evolved into?</a:t>
            </a:r>
          </a:p>
          <a:p>
            <a:pPr marL="514350" indent="-514350">
              <a:buAutoNum type="alphaLcParenBoth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Drama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(b) cinema	(c) mime			(d) dance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In older times the actors who performed mime used to put white paint on their __.</a:t>
            </a:r>
          </a:p>
          <a:p>
            <a:pPr marL="342900" indent="-342900">
              <a:buAutoNum type="alphaLcParenBoth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limbs			(b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body		(c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face		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word ‘fascinated’ in the text means ___.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enchanted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encouraged	(c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silenced	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upset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-Shape 7"/>
          <p:cNvSpPr/>
          <p:nvPr/>
        </p:nvSpPr>
        <p:spPr>
          <a:xfrm rot="18210137">
            <a:off x="3865876" y="2105467"/>
            <a:ext cx="526389" cy="243983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8210137">
            <a:off x="6513243" y="3141659"/>
            <a:ext cx="526389" cy="243983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8210137">
            <a:off x="6513241" y="4483048"/>
            <a:ext cx="526389" cy="243983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8210137">
            <a:off x="103176" y="5558349"/>
            <a:ext cx="526389" cy="243983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23223" y="457201"/>
            <a:ext cx="6302670" cy="9009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4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Individual work</a:t>
            </a:r>
            <a:endParaRPr lang="en-US" sz="4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279" y="1548348"/>
            <a:ext cx="11048208" cy="526297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The ancient Egyptian art shows that people at that time interacted with one another through signs.</a:t>
            </a:r>
          </a:p>
          <a:p>
            <a:pPr algn="just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ancient times, humans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a few words as the primary means of interaction.</a:t>
            </a:r>
          </a:p>
          <a:p>
            <a:pPr algn="just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Partha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Pratim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Majumder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among the first few who performed mime in Bangladesh.</a:t>
            </a:r>
          </a:p>
          <a:p>
            <a:pPr algn="just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The turning point in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Majumder’s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life is when he performed at Bangladesh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Shilpakala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Academy.</a:t>
            </a:r>
          </a:p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Marcel Marceau’s school of mime is in Barcelona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276" y="403768"/>
            <a:ext cx="11048209" cy="107721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Read the text in B again. Say if 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 statements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true or false? If false, give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correct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279" y="1583931"/>
            <a:ext cx="11048209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False. 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Correct statement: Before the beginning of human language, communications took place between humans through signs and gestures.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275" y="2791849"/>
            <a:ext cx="11048209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False. 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Correct statement: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ancient times,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humans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signs and gestures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the primary means of interaction.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279" y="4035970"/>
            <a:ext cx="11048209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True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Correct statement: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Partha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Pratim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Majumder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pioneer in the field of mime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Bangladesh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274" y="5292994"/>
            <a:ext cx="11048209" cy="5586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True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279" y="5928650"/>
            <a:ext cx="11048209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False. 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Correct statement: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Marcel Marceau’s school of mime is in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France.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776"/>
            <a:ext cx="12192000" cy="5493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9479" y="223082"/>
            <a:ext cx="6193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3" y="1364775"/>
            <a:ext cx="12192000" cy="5493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8890" y="223082"/>
            <a:ext cx="6577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1" y="1364776"/>
            <a:ext cx="12192000" cy="55008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83555" y="441446"/>
            <a:ext cx="8763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art?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7691" y="41337"/>
            <a:ext cx="27478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5" y="441445"/>
            <a:ext cx="8789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showing something.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2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9" grpId="0"/>
      <p:bldP spid="9" grpId="1"/>
      <p:bldP spid="10" grpId="0"/>
      <p:bldP spid="7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976313" y="51550"/>
            <a:ext cx="10319130" cy="545265"/>
          </a:xfrm>
          <a:prstGeom prst="ribb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614149" y="1735649"/>
            <a:ext cx="11377164" cy="512567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What is ‘mime’?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614149" y="3144267"/>
            <a:ext cx="11425116" cy="876367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What helped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Partha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express himself clearly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performing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mime?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598384" y="2165707"/>
            <a:ext cx="10988565" cy="908045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Answer: 1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 Mime is an art of sign and gestures. It is a silent performance which needs keen sense of expression.</a:t>
            </a: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627797" y="4020634"/>
            <a:ext cx="11218460" cy="876367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Answer: 2)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Partha’s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keen sense of rhythm helped him to express himself clearly while performing mime. 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627797" y="834897"/>
            <a:ext cx="11377164" cy="512567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D: Read the text in B again and write the answers to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9538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9" grpId="0"/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859808" y="644111"/>
            <a:ext cx="11136121" cy="756989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NewRomanPSMT"/>
              </a:rPr>
              <a:t>3. What did he use to describe through his performance at </a:t>
            </a:r>
            <a:r>
              <a:rPr lang="en-US" sz="2400" b="1" dirty="0" smtClean="0">
                <a:solidFill>
                  <a:schemeClr val="tx1"/>
                </a:solidFill>
                <a:latin typeface="TimesNewRomanPSMT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NewRomanPSMT"/>
              </a:rPr>
              <a:t>beginning?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859808" y="1401100"/>
            <a:ext cx="11136121" cy="756989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Answer: 3) Through his performance at the beginning, he depicted the day to day life of the people. 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859807" y="2158089"/>
            <a:ext cx="11136121" cy="756989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NewRomanPSMT"/>
              </a:rPr>
              <a:t>4. Why was the French ambassador impressed when he saw </a:t>
            </a:r>
            <a:r>
              <a:rPr lang="en-US" sz="2400" b="1" dirty="0" err="1">
                <a:solidFill>
                  <a:schemeClr val="tx1"/>
                </a:solidFill>
                <a:latin typeface="TimesNewRomanPSMT"/>
              </a:rPr>
              <a:t>Majumder’s</a:t>
            </a:r>
            <a:r>
              <a:rPr lang="en-US" sz="2400" b="1" dirty="0">
                <a:solidFill>
                  <a:schemeClr val="tx1"/>
                </a:solidFill>
                <a:latin typeface="TimesNewRomanPSMT"/>
              </a:rPr>
              <a:t> performance?</a:t>
            </a: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809760" y="2971412"/>
            <a:ext cx="11136121" cy="756989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Answer: 4) When the French Ambassador saw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Majumder’s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performance, he was impressed by noticing the talent in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83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741302" y="1617956"/>
            <a:ext cx="10954611" cy="860235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Describe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sequence how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Majumder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managed to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achieve the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highest award in mime. What was the award?</a:t>
            </a:r>
          </a:p>
        </p:txBody>
      </p:sp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741303" y="2449695"/>
            <a:ext cx="10954611" cy="2327027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outerShdw blurRad="1270000" dist="787400" algn="t" rotWithShape="0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Answer: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5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 In 2009,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won the highest distinction in the French Theatre the ‘Moliere Award’ for his outstanding role in the French drama. In 2010, he won the highest award of Bangladesh ‘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Ekushey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Padok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as a pioneer of the art of mime and for popularizing the artistic genre. In 2011, he won one of the highest cultural awards of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“Chevalier de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L’odre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des Arts et des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for his contribution to the art of mime throughout the world. </a:t>
            </a:r>
          </a:p>
        </p:txBody>
      </p:sp>
    </p:spTree>
    <p:extLst>
      <p:ext uri="{BB962C8B-B14F-4D97-AF65-F5344CB8AC3E}">
        <p14:creationId xmlns:p14="http://schemas.microsoft.com/office/powerpoint/2010/main" val="35050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47206" y="457201"/>
            <a:ext cx="6478687" cy="9009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4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Group work</a:t>
            </a:r>
            <a:endParaRPr lang="en-US" sz="4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684" y="211341"/>
            <a:ext cx="11306824" cy="16636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E:	Project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: Do you know anyone who has skills to 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perform 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a special feat? Write about the person, 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covering 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the following points: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684" y="2004289"/>
            <a:ext cx="11306823" cy="25813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: t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he 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first time the person came to know 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about it;</a:t>
            </a:r>
          </a:p>
          <a:p>
            <a:pPr algn="just"/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: 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the time when the person began to </a:t>
            </a:r>
            <a:r>
              <a:rPr lang="en-US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practise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 it;</a:t>
            </a:r>
          </a:p>
          <a:p>
            <a:pPr algn="just"/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: 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people who supported him/her;</a:t>
            </a:r>
          </a:p>
          <a:p>
            <a:pPr algn="just"/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: 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his/her achievements/recognitions.</a:t>
            </a:r>
            <a:endParaRPr lang="en-US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683" y="4714538"/>
            <a:ext cx="11288351" cy="1219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If you do not know anyone, make a search and then write about the person based on the above guideline.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3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44606"/>
            <a:ext cx="3164885" cy="22098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6597935" y="159224"/>
            <a:ext cx="4775200" cy="2095500"/>
          </a:xfrm>
          <a:prstGeom prst="cloudCallout">
            <a:avLst>
              <a:gd name="adj1" fmla="val -61614"/>
              <a:gd name="adj2" fmla="val 10398"/>
            </a:avLst>
          </a:prstGeom>
          <a:noFill/>
          <a:ln w="63500" cmpd="sng">
            <a:solidFill>
              <a:schemeClr val="tx1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48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796" y="2332030"/>
            <a:ext cx="10261600" cy="37856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each gap with a suitable word of your own based on the information from the text.</a:t>
            </a:r>
          </a:p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Pratim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the first (a) ………        to take up mime as a profession. He staged (b) ……… performances in different places. Various channels of Bangladesh aired his performances too. In 1979 he staged a solo performance (c) ……… Bangladesh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Shilpakala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Academy. French ambassador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Moreau was (d) ………   there. He was very much charmed at the spotless performance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Pratim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He helped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get a French scholarship so that he could receive (e) ………              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 in mime.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0511" y="3074633"/>
            <a:ext cx="1904620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Bangladeshi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0363" y="3375232"/>
            <a:ext cx="952310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9253" y="4123370"/>
            <a:ext cx="476155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7176" y="4462771"/>
            <a:ext cx="1194816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6829" y="5158805"/>
            <a:ext cx="1933623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487166"/>
            <a:ext cx="7545701" cy="5659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3300" y="1588064"/>
            <a:ext cx="11436823" cy="2801595"/>
          </a:xfrm>
          <a:prstGeom prst="ellipse">
            <a:avLst/>
          </a:prstGeom>
          <a:solidFill>
            <a:schemeClr val="bg1"/>
          </a:solidFill>
          <a:ln w="101600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So, can you guess what our today’s lesson might be?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01791" y="4665248"/>
            <a:ext cx="320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Book Antiqua" panose="02040602050305030304" pitchFamily="18" charset="0"/>
              </a:rPr>
              <a:t> 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23781" y="1344712"/>
            <a:ext cx="6793640" cy="161364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ndalus" pitchFamily="18" charset="-78"/>
              </a:rPr>
              <a:t>Our today’s lesson is-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1182416" y="3025586"/>
            <a:ext cx="9632730" cy="1828802"/>
          </a:xfrm>
          <a:prstGeom prst="trapezoid">
            <a:avLst>
              <a:gd name="adj" fmla="val 8307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Art of Silence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ndalus" pitchFamily="18" charset="-78"/>
              </a:rPr>
              <a:t>Unit-7, Lesson-2</a:t>
            </a:r>
          </a:p>
        </p:txBody>
      </p:sp>
    </p:spTree>
    <p:extLst>
      <p:ext uri="{BB962C8B-B14F-4D97-AF65-F5344CB8AC3E}">
        <p14:creationId xmlns:p14="http://schemas.microsoft.com/office/powerpoint/2010/main" val="35153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1056" y="1141022"/>
            <a:ext cx="11339941" cy="3108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end of this lesson, students will be able to --- ---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 read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understand texts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ask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answer questions;</a:t>
            </a:r>
          </a:p>
          <a:p>
            <a:pPr lvl="0" algn="just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 write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paragraph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7" y="49477"/>
            <a:ext cx="1147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5400" b="1" dirty="0">
              <a:ln w="381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07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3" y="1528549"/>
            <a:ext cx="5421747" cy="52384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97" y="1528549"/>
            <a:ext cx="5306289" cy="5208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703131" y="317718"/>
            <a:ext cx="1107664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</a:t>
            </a:r>
            <a:r>
              <a:rPr lang="en-US" sz="32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pictures </a:t>
            </a:r>
            <a:r>
              <a:rPr lang="en-US" sz="32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 err="1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32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Pratim</a:t>
            </a:r>
            <a:r>
              <a:rPr lang="en-US" sz="32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32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Work in </a:t>
            </a:r>
            <a:r>
              <a:rPr lang="en-US" sz="32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pairs and discuss the following questions.</a:t>
            </a:r>
            <a:endParaRPr lang="en-US" sz="3200" b="1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746" y="1887659"/>
            <a:ext cx="11122515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sz="3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3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Pratim</a:t>
            </a:r>
            <a:r>
              <a:rPr lang="en-US" sz="3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Majumder</a:t>
            </a:r>
            <a:r>
              <a:rPr lang="en-US" sz="3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doing in </a:t>
            </a:r>
            <a:r>
              <a:rPr lang="en-US" sz="3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pictures</a:t>
            </a:r>
            <a:r>
              <a:rPr lang="en-US" sz="3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858" y="3313689"/>
            <a:ext cx="11122515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Describe his facial expressions.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744" y="4086575"/>
            <a:ext cx="1112251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Describe his physical features i.e. his age, </a:t>
            </a:r>
            <a:r>
              <a:rPr lang="en-US" sz="3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he </a:t>
            </a:r>
            <a:r>
              <a:rPr lang="en-US" sz="3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looks, what </a:t>
            </a:r>
            <a:r>
              <a:rPr lang="en-US" sz="3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wearing, his hair </a:t>
            </a:r>
            <a:r>
              <a:rPr lang="en-US" sz="3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style, </a:t>
            </a:r>
            <a:r>
              <a:rPr lang="en-US" sz="3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8885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irendra Debnath\Pictures\For content\Man and cliamte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83" y="999698"/>
            <a:ext cx="508132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5110" y="218016"/>
            <a:ext cx="11205496" cy="5232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discussion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between two students is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given below.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43564" y="4713027"/>
            <a:ext cx="5892800" cy="838200"/>
          </a:xfrm>
          <a:prstGeom prst="wedgeRoundRectCallout">
            <a:avLst>
              <a:gd name="adj1" fmla="val 46122"/>
              <a:gd name="adj2" fmla="val -24452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Partha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Patim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Majumder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doing in the two pictures?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647822" y="4724400"/>
            <a:ext cx="6197600" cy="838200"/>
          </a:xfrm>
          <a:prstGeom prst="wedgeRoundRectCallout">
            <a:avLst>
              <a:gd name="adj1" fmla="val -43531"/>
              <a:gd name="adj2" fmla="val -22929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performing mime.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45836" y="4728947"/>
            <a:ext cx="5892800" cy="838200"/>
          </a:xfrm>
          <a:prstGeom prst="wedgeRoundRectCallout">
            <a:avLst>
              <a:gd name="adj1" fmla="val 46122"/>
              <a:gd name="adj2" fmla="val -24452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Please, describe his facial expressions.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650094" y="4080681"/>
            <a:ext cx="6197600" cy="2347415"/>
          </a:xfrm>
          <a:prstGeom prst="wedgeRoundRectCallout">
            <a:avLst>
              <a:gd name="adj1" fmla="val -43971"/>
              <a:gd name="adj2" fmla="val -9034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first picture, he keeps his two fingers into his mouth in a way as if he were going to shoot himself. In the second picture, he seems to be showing any number.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48108" y="4640233"/>
            <a:ext cx="5892800" cy="1701427"/>
          </a:xfrm>
          <a:prstGeom prst="wedgeRoundRectCallout">
            <a:avLst>
              <a:gd name="adj1" fmla="val 46354"/>
              <a:gd name="adj2" fmla="val -14104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Please, describe </a:t>
            </a:r>
            <a:r>
              <a:rPr lang="en-US" sz="28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physical features i.e. his age, how </a:t>
            </a:r>
            <a:r>
              <a:rPr lang="en-US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looks</a:t>
            </a:r>
            <a:r>
              <a:rPr lang="en-US" sz="28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what he is wearing, his hair style, etc.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638718" y="4082953"/>
            <a:ext cx="6197600" cy="2347415"/>
          </a:xfrm>
          <a:prstGeom prst="wedgeRoundRectCallout">
            <a:avLst>
              <a:gd name="adj1" fmla="val -43971"/>
              <a:gd name="adj2" fmla="val -9034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seems to be middle aged but fit. He has taken make-up on his face. He is wearing a special kind of dress generally used in mime. He has well-brushed medium size hair.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6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92" y="1679387"/>
            <a:ext cx="4270561" cy="3804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7507" y="2650376"/>
            <a:ext cx="657423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1816</Words>
  <Application>Microsoft Office PowerPoint</Application>
  <PresentationFormat>Custom</PresentationFormat>
  <Paragraphs>173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silence</dc:title>
  <dc:creator>Hirendra sir</dc:creator>
  <cp:lastModifiedBy>Hirendra Debnath</cp:lastModifiedBy>
  <cp:revision>105</cp:revision>
  <dcterms:created xsi:type="dcterms:W3CDTF">2019-08-26T04:15:20Z</dcterms:created>
  <dcterms:modified xsi:type="dcterms:W3CDTF">2020-09-01T07:44:06Z</dcterms:modified>
</cp:coreProperties>
</file>