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69" r:id="rId4"/>
    <p:sldId id="271" r:id="rId5"/>
    <p:sldId id="259" r:id="rId6"/>
    <p:sldId id="273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2B12-C091-42F9-A73B-0BD7A4412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16CAD-478C-4FB2-BF69-53BA25F39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E4AAC-1C3D-41A7-8896-1A041AA6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C401C-D892-43B9-BCE4-AA88ADE2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BAE80-EEBA-425F-9877-742CF49C1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EF7C-F63D-4F6B-A843-EF22CD27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6CB98-D63F-4477-A076-DD08594CC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72C0E-EAAF-45E5-8201-7B24C5FA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DE29F-5553-4667-9307-1323D6AA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F1538-2E19-4344-A342-C4A17BBF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0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A022F-30CB-493A-AD3D-F91B4751D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D0EF6-C8DB-466F-A301-D02AAC723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F4051-8054-4E14-A103-D7DC1DD4C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7FCBB-96D5-4311-9108-8D2E0FAA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B2BAB-2562-46C0-A87C-5F10482D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599CD-1FF1-4D47-A8AF-E2F5B913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8928-741D-4A26-BEFF-CD050DA93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26E25-8A7B-409D-B08D-D509D7A11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83137-59D3-40F7-AF5C-DAA3D6D3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5B32D-E016-4BEC-BE0A-BCEF4B35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8942-BE16-44E9-B981-FEDC8987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7AC93-E9C4-4C5B-9D59-9EA9631AF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2F210-6E08-46D4-A953-7D116BBE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ADBDC-59F7-47C5-B9CB-7B302C67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0F2E1-21B8-474C-8247-FFD4B543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F57AE-7354-4361-A994-B222E37B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73C6-B129-4F8A-B295-BFE87E39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296FC-E518-4842-B6D0-ED8B00897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BB940-2A70-46CB-8F7F-0E5BD410A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D6488-DECB-4442-A882-3BEC6343A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DED6E-4EC7-4199-95C8-A53CB81A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7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A0FFB-E7B9-49A6-8BB5-96A85128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06BE2-66F3-4793-BEA5-FE016F329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AAED7-A113-4D3E-A779-E985225BE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FD043-60E7-4237-B8F8-C9195C10F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6A11F-AD66-41FF-8DDA-DBD84E2F8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6C094-79E5-4ACC-BD32-ED84BCE9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86D764-31F0-4221-AA03-87DC8F6EF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25A46F-1795-4A9D-B1D9-411DC476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4D8D8-9016-4EDA-B541-EB97F9442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1702EA-36A2-461E-B8A6-58B779A8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C3295-1E93-401B-A84E-41666D0AB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B29FD-892B-4185-B3E7-439F54E1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4C654F-6FBF-42D7-94FC-7CA1DE3EC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B8340-4A28-4E34-A8C1-AAECB247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11680-821E-49AF-8C5B-164712FB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9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9EAAC-EC85-4B79-8E3D-C70A7C90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41691-351A-4583-BFE1-CE677BACE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62254-E137-4E00-A49E-62FE10976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308DB-D305-4021-B9DD-C69DE1974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C78CC-472D-49B8-A709-8A9DAD7D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E40C3-5E5B-4C8C-8089-FB164E08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0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5DA07-693B-4902-9B50-46DE8389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1FAEB1-F11E-42B6-A65A-F5A4F79AB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6BC07-553F-49AF-AB32-7095EB482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681C0-C137-41B2-9E77-884D96DC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F2A3B-FA34-45B0-8DF6-8E417B87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EE585-ED88-4CF2-AF89-05AF710D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4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BF061-A8C4-4C7C-ACDC-4969A1D9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78A2E-6B02-489B-B647-8B3B375B1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06B27-D138-4CA5-927E-722C9EC1F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E0056-9F1B-4E49-B8C4-FF7146EA5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EB30E-A623-4C2A-8E5E-255606B21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5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2B9711-57E5-45EA-91B1-BF65309F48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r="4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2400" y="5626510"/>
            <a:ext cx="4572000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zo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526A1F-E1AC-444D-B569-6BEE26516C7A}"/>
              </a:ext>
            </a:extLst>
          </p:cNvPr>
          <p:cNvSpPr txBox="1"/>
          <p:nvPr/>
        </p:nvSpPr>
        <p:spPr>
          <a:xfrm>
            <a:off x="-6458" y="22860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ফিল্ড উইন্ডোতে কী টাইপ করা যায়? </a:t>
            </a:r>
          </a:p>
          <a:p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 NO </a:t>
            </a:r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(খ)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Currnecy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BD" sz="2000" dirty="0">
              <a:solidFill>
                <a:srgbClr val="FFFF0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  </a:t>
            </a:r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(ঘ)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type </a:t>
            </a:r>
          </a:p>
          <a:p>
            <a:endParaRPr lang="bn-BD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ডেটাবেজ টেবিলে নতুন ফিল্ড যোগ করার জন্য কোন মেনুতে ক্লিক করতে হয়? </a:t>
            </a:r>
          </a:p>
          <a:p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endParaRPr lang="bn-BD" sz="2000" dirty="0">
              <a:solidFill>
                <a:srgbClr val="FFFF0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</a:p>
          <a:p>
            <a:endParaRPr lang="bn-BD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টেবিল তৈরির জন্য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ড্রপ ডাউন মেনু  থেকে নিচের কোনটি সিলেক্ট করতে হয়? </a:t>
            </a:r>
          </a:p>
          <a:p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View</a:t>
            </a:r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            </a:t>
            </a:r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Pivot Table view</a:t>
            </a:r>
            <a:endParaRPr lang="bn-BD" sz="2000" dirty="0">
              <a:solidFill>
                <a:srgbClr val="FFFF0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Pivot hart view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Table</a:t>
            </a:r>
          </a:p>
          <a:p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Text, Number, Currency, Date/time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 কিসের নাম? </a:t>
            </a:r>
          </a:p>
          <a:p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type</a:t>
            </a:r>
            <a:endParaRPr lang="bn-BD" sz="2000" dirty="0">
              <a:solidFill>
                <a:srgbClr val="FFFF0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Name</a:t>
            </a:r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(ঘ)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ডেটাবেজে অসংখ্য ডেটাকে সুসংগঠিত করে রাখার উপায় কোনটি? </a:t>
            </a:r>
          </a:p>
          <a:p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রিপোর্ট তৈরী 			(খ) টিবিল তৈরী </a:t>
            </a:r>
          </a:p>
          <a:p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তথ্য অনুসন্ধানে 			(ঘ) ইনপুটভেলিডেশনে </a:t>
            </a:r>
            <a:endParaRPr lang="en-US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0A82E-30A0-479B-B1B0-903218AD739D}"/>
              </a:ext>
            </a:extLst>
          </p:cNvPr>
          <p:cNvSpPr txBox="1"/>
          <p:nvPr/>
        </p:nvSpPr>
        <p:spPr>
          <a:xfrm>
            <a:off x="58994" y="3413465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426DA3-CAD6-4000-8949-F8C17C43D52D}"/>
              </a:ext>
            </a:extLst>
          </p:cNvPr>
          <p:cNvSpPr txBox="1"/>
          <p:nvPr/>
        </p:nvSpPr>
        <p:spPr>
          <a:xfrm>
            <a:off x="3733800" y="914400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F822C4-25B5-49CA-82A2-7C138936E96D}"/>
              </a:ext>
            </a:extLst>
          </p:cNvPr>
          <p:cNvSpPr txBox="1"/>
          <p:nvPr/>
        </p:nvSpPr>
        <p:spPr>
          <a:xfrm>
            <a:off x="58994" y="2181106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9B8FD-3643-457B-8DC9-BFEC056AA102}"/>
              </a:ext>
            </a:extLst>
          </p:cNvPr>
          <p:cNvSpPr txBox="1"/>
          <p:nvPr/>
        </p:nvSpPr>
        <p:spPr>
          <a:xfrm>
            <a:off x="3733800" y="5906631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60B95C-B198-49CD-AD52-2157B0B43B85}"/>
              </a:ext>
            </a:extLst>
          </p:cNvPr>
          <p:cNvSpPr txBox="1"/>
          <p:nvPr/>
        </p:nvSpPr>
        <p:spPr>
          <a:xfrm>
            <a:off x="3657600" y="4419600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E612371-4C39-42AD-BB24-6BDDAB8B1F3C}"/>
              </a:ext>
            </a:extLst>
          </p:cNvPr>
          <p:cNvSpPr txBox="1"/>
          <p:nvPr/>
        </p:nvSpPr>
        <p:spPr>
          <a:xfrm>
            <a:off x="0" y="7620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ডেটাবেজ প্রোগ্রামে শর্তারোপ করে ডেটা এন্ট্রির সীমা নির্ধারনকে কী বলে?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কুয়েরী 			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ইনপুট ভেলিডেশন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ফর্ম 			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(ঘ) ম্যাক্রো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রেকর্ড বা সারি বাতিল করার জন্য কোন মেনুতে যেতে হয়?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endParaRPr lang="bn-BD" sz="2000" dirty="0">
              <a:solidFill>
                <a:schemeClr val="bg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(ঘ) 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কনটি যুক্তি নির্ভর ফিল্ড?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Currency</a:t>
            </a:r>
            <a:endParaRPr lang="bn-BD" sz="2000" dirty="0">
              <a:solidFill>
                <a:schemeClr val="bg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Yes/No 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</a:p>
          <a:p>
            <a:endPara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একটি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type</a:t>
            </a:r>
            <a:r>
              <a:rPr lang="bn-BD" sz="2400" dirty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হয়ে গেলে পরবর্তী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কার্সার নিতে কী চাপতে হয়?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space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             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          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 </a:t>
            </a:r>
          </a:p>
          <a:p>
            <a:endPara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ডেটা টাইপে সর্বোচ্চ কয়টি বর্ণ ব্যবহার করা যায়?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২৫০ 				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২৫৬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২৬৬					(ঘ) ২৯০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B1EBA-4C5B-46D6-9993-BE4F8E109D95}"/>
              </a:ext>
            </a:extLst>
          </p:cNvPr>
          <p:cNvSpPr txBox="1"/>
          <p:nvPr/>
        </p:nvSpPr>
        <p:spPr>
          <a:xfrm>
            <a:off x="93133" y="457200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1A37E4-2D02-4063-9EAE-34D064DBB25D}"/>
              </a:ext>
            </a:extLst>
          </p:cNvPr>
          <p:cNvSpPr txBox="1"/>
          <p:nvPr/>
        </p:nvSpPr>
        <p:spPr>
          <a:xfrm>
            <a:off x="4572000" y="5024398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95D017-F63B-406D-A9A0-9AB5B706A011}"/>
              </a:ext>
            </a:extLst>
          </p:cNvPr>
          <p:cNvSpPr txBox="1"/>
          <p:nvPr/>
        </p:nvSpPr>
        <p:spPr>
          <a:xfrm>
            <a:off x="4651829" y="6008132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1B8B82-68A8-4C73-A3DE-4DB3A5270766}"/>
              </a:ext>
            </a:extLst>
          </p:cNvPr>
          <p:cNvSpPr txBox="1"/>
          <p:nvPr/>
        </p:nvSpPr>
        <p:spPr>
          <a:xfrm>
            <a:off x="4651829" y="2001659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E7D0B3-687A-4D48-8D53-0170E7766C60}"/>
              </a:ext>
            </a:extLst>
          </p:cNvPr>
          <p:cNvSpPr txBox="1"/>
          <p:nvPr/>
        </p:nvSpPr>
        <p:spPr>
          <a:xfrm>
            <a:off x="38100" y="3357592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6BDC757-AC4F-4F09-BB16-CF04B4E61187}"/>
              </a:ext>
            </a:extLst>
          </p:cNvPr>
          <p:cNvSpPr txBox="1"/>
          <p:nvPr/>
        </p:nvSpPr>
        <p:spPr>
          <a:xfrm>
            <a:off x="0" y="305336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ফিল্ড শর্ত দিয়ে ডেটা এন্টির সীমা নির্ধারনকে কী বলে?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Validation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Validation </a:t>
            </a:r>
            <a:endParaRPr lang="bn-BD" sz="2000" dirty="0">
              <a:solidFill>
                <a:schemeClr val="bg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 Validation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	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(ঘ)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 Validation 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বয়সের জন্য সংখ্যা  তৈরি ফিল্ডের ধরণ হচ্ছে-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endParaRPr lang="bn-BD" sz="2000" dirty="0">
              <a:solidFill>
                <a:schemeClr val="bg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(ঘ) 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কোনটিতে ক্লিক করলে শূন্য ডেটাবেজ উইন্ডো আসবে?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data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Tools </a:t>
            </a:r>
            <a:endParaRPr lang="bn-BD" sz="2000" dirty="0">
              <a:solidFill>
                <a:schemeClr val="bg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Create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name</a:t>
            </a:r>
          </a:p>
          <a:p>
            <a:endPara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কোন ডেটার ভিত্তিতে বয়স সংক্রান্ত কাজ করা যায়? 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Date/Time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Currency 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</a:p>
          <a:p>
            <a:endPara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</a:t>
            </a:r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অপ্রয়োজনীয় ফিল্ড বাতিল করার জন্য ফিল্ড সিলেক্ট করার পর কোনটিতে ক্লিক করতে হবে?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(খ)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(ঘ)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A8F28-8BFF-4B6C-AA3E-8D4A96603E3E}"/>
              </a:ext>
            </a:extLst>
          </p:cNvPr>
          <p:cNvSpPr txBox="1"/>
          <p:nvPr/>
        </p:nvSpPr>
        <p:spPr>
          <a:xfrm>
            <a:off x="57150" y="2227677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AA338-3E69-424E-8CD9-C897A17D695B}"/>
              </a:ext>
            </a:extLst>
          </p:cNvPr>
          <p:cNvSpPr txBox="1"/>
          <p:nvPr/>
        </p:nvSpPr>
        <p:spPr>
          <a:xfrm>
            <a:off x="57150" y="614593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E084B6-BA97-48CA-80A7-CFDF6B4D6E15}"/>
              </a:ext>
            </a:extLst>
          </p:cNvPr>
          <p:cNvSpPr txBox="1"/>
          <p:nvPr/>
        </p:nvSpPr>
        <p:spPr>
          <a:xfrm>
            <a:off x="57150" y="3595203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6D1942-0C4D-4CB7-AC27-7B837D958B98}"/>
              </a:ext>
            </a:extLst>
          </p:cNvPr>
          <p:cNvSpPr txBox="1"/>
          <p:nvPr/>
        </p:nvSpPr>
        <p:spPr>
          <a:xfrm>
            <a:off x="57150" y="4510121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1855E-8551-4304-8A6E-37E2A74F6FE6}"/>
              </a:ext>
            </a:extLst>
          </p:cNvPr>
          <p:cNvSpPr txBox="1"/>
          <p:nvPr/>
        </p:nvSpPr>
        <p:spPr>
          <a:xfrm>
            <a:off x="57150" y="6060527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33B2DC-C4AF-4140-AA13-5D032FAE7633}"/>
              </a:ext>
            </a:extLst>
          </p:cNvPr>
          <p:cNvSpPr txBox="1"/>
          <p:nvPr/>
        </p:nvSpPr>
        <p:spPr>
          <a:xfrm>
            <a:off x="0" y="15240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bn-BD" sz="2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বর্ণ ও সংখ্যার অনুক্রম হিসেবে তথ্য বাছাই বিন্যাসকে  কী বলা হয়?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সর্টিং 				(খ) অ্যারেঞ্জ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সোর্স  				(ঘ) রিসোর্স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BD" sz="2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500" dirty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bn-BD" sz="2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  বিশিষ্ট ফিল্ডের ব্যবহার - </a:t>
            </a:r>
          </a:p>
          <a:p>
            <a:pPr marL="514350" indent="-514350">
              <a:buAutoNum type="romanLcParenBoth"/>
            </a:pP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 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চিহ্ন  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তারিখ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romanLcParenBoth"/>
            </a:pPr>
            <a:endPara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</a:t>
            </a:r>
            <a:r>
              <a:rPr lang="en-US" sz="2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r>
              <a:rPr lang="bn-BD" sz="2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ডেটাবেজ প্রোগ্রাম ফিল্ড ব্যবহার হয়- </a:t>
            </a:r>
          </a:p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   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</a:t>
            </a:r>
            <a:endParaRPr lang="bn-BD" sz="2000" dirty="0">
              <a:solidFill>
                <a:schemeClr val="bg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সঠি?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as-IN" sz="2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৩৩) পাশাপাশি কয়েকটি কলামের সমন্বয়ে কোনটি গঠিত হয়?</a:t>
            </a:r>
          </a:p>
          <a:p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ফিল্ড 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ফোল্ডার</a:t>
            </a:r>
          </a:p>
          <a:p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হেডিং 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রেকর্ড</a:t>
            </a:r>
          </a:p>
          <a:p>
            <a:endParaRPr lang="bn-BD" sz="2000" dirty="0">
              <a:solidFill>
                <a:schemeClr val="bg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86324A-385B-4DAA-A9B3-D273118DB2E1}"/>
              </a:ext>
            </a:extLst>
          </p:cNvPr>
          <p:cNvSpPr txBox="1"/>
          <p:nvPr/>
        </p:nvSpPr>
        <p:spPr>
          <a:xfrm>
            <a:off x="3741174" y="6457827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F3CF80-54A5-45DD-92AB-4CDE3EA60E7B}"/>
              </a:ext>
            </a:extLst>
          </p:cNvPr>
          <p:cNvSpPr txBox="1"/>
          <p:nvPr/>
        </p:nvSpPr>
        <p:spPr>
          <a:xfrm>
            <a:off x="3741174" y="5181600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FA4E61-B029-4322-8F6D-D522494BAF98}"/>
              </a:ext>
            </a:extLst>
          </p:cNvPr>
          <p:cNvSpPr txBox="1"/>
          <p:nvPr/>
        </p:nvSpPr>
        <p:spPr>
          <a:xfrm>
            <a:off x="67187" y="2895600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1EE03-C76A-4489-9189-6F9A5D5A5FF6}"/>
              </a:ext>
            </a:extLst>
          </p:cNvPr>
          <p:cNvSpPr txBox="1"/>
          <p:nvPr/>
        </p:nvSpPr>
        <p:spPr>
          <a:xfrm>
            <a:off x="67187" y="533400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401566-71C3-458A-AE0E-88745A82C856}"/>
              </a:ext>
            </a:extLst>
          </p:cNvPr>
          <p:cNvSpPr txBox="1"/>
          <p:nvPr/>
        </p:nvSpPr>
        <p:spPr>
          <a:xfrm>
            <a:off x="0" y="76200"/>
            <a:ext cx="9144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 পড়ে </a:t>
            </a:r>
            <a:r>
              <a:rPr lang="en-US" sz="2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ও </a:t>
            </a:r>
            <a:r>
              <a:rPr lang="en-US" sz="2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নম্বর প্রশ্নের উওর দাওঃ </a:t>
            </a:r>
          </a:p>
          <a:p>
            <a:pPr algn="just"/>
            <a:r>
              <a:rPr lang="bn-BD" sz="2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বিদ্যালয়ের আয় ব্যয়, ছাত্র-হাত্রীর তথ্যসহ অন্যান্য তথ্য কম্পিউটারে সংরক্ষনের জন্য অফিস সহকারীকে নির্দেশ প্রদান করেন। তিন কম্পিউটার শিক্ষকের সহায়তায় ডাটাবেজ সফটওয়্যার ব্যবহার শুরু করেন। </a:t>
            </a:r>
            <a:endParaRPr lang="en-US" sz="2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sz="2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ডাটাবেজ সফটওয়্যার চালু করার ধাপগুলো -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Start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 হতে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Program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ক্লিক  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514350" indent="-514350"/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ক্লিক 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/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Access –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ক্লিক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/>
            <a:endPara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(ক)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				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(খ)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(ঘ)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উদ্দীপকে ব্যবহৃত ডাটাবেজের মাধ্যমে সংরক্ষণ ও নিয়ন্ত্রণ করা যায় - 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 রিপোর্ট 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 ও প্রদেয় চাহিদা 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তথ্য অনুসন্ধান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romanLcParenR"/>
            </a:pPr>
            <a:endPara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(ক)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				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(খ)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(গ)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(ঘ)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FA7EEE-695C-4143-AEEE-B6D4A2D9718B}"/>
              </a:ext>
            </a:extLst>
          </p:cNvPr>
          <p:cNvSpPr txBox="1"/>
          <p:nvPr/>
        </p:nvSpPr>
        <p:spPr>
          <a:xfrm>
            <a:off x="3752850" y="4206240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F88C2-097F-4AB3-AA2F-5EBBEA0B7B29}"/>
              </a:ext>
            </a:extLst>
          </p:cNvPr>
          <p:cNvSpPr txBox="1"/>
          <p:nvPr/>
        </p:nvSpPr>
        <p:spPr>
          <a:xfrm>
            <a:off x="3733800" y="6351032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03455"/>
            <a:ext cx="9144000" cy="2554545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MCQ</a:t>
            </a:r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08D89-FB96-4352-B8EA-6D434348D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7238999" cy="4303455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1A882BF-C7CF-429A-8B3D-8D2426D1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61000" y="5487459"/>
            <a:ext cx="1778000" cy="304271"/>
          </a:xfrm>
        </p:spPr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31E078-B096-46DD-A1FE-7CF36B04B7C6}"/>
              </a:ext>
            </a:extLst>
          </p:cNvPr>
          <p:cNvSpPr/>
          <p:nvPr/>
        </p:nvSpPr>
        <p:spPr>
          <a:xfrm>
            <a:off x="0" y="190500"/>
            <a:ext cx="4414345" cy="8408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9C7AA7-1140-4A60-8283-DAF7F2708602}"/>
              </a:ext>
            </a:extLst>
          </p:cNvPr>
          <p:cNvSpPr/>
          <p:nvPr/>
        </p:nvSpPr>
        <p:spPr>
          <a:xfrm>
            <a:off x="4729655" y="190500"/>
            <a:ext cx="4414345" cy="8408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5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5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55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3F507C-5709-4914-8191-03084F3C55C4}"/>
              </a:ext>
            </a:extLst>
          </p:cNvPr>
          <p:cNvSpPr/>
          <p:nvPr/>
        </p:nvSpPr>
        <p:spPr>
          <a:xfrm>
            <a:off x="0" y="1210880"/>
            <a:ext cx="4414345" cy="545662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0B7C7F-03C2-404F-9016-3DC9F75B1B76}"/>
              </a:ext>
            </a:extLst>
          </p:cNvPr>
          <p:cNvSpPr/>
          <p:nvPr/>
        </p:nvSpPr>
        <p:spPr>
          <a:xfrm>
            <a:off x="4729655" y="1210879"/>
            <a:ext cx="4414345" cy="545662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88D816B-A72B-4457-811A-9FE6F7906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99" y="1365249"/>
            <a:ext cx="2327604" cy="24775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349DE0-5141-4051-B168-5D21296C4F70}"/>
              </a:ext>
            </a:extLst>
          </p:cNvPr>
          <p:cNvSpPr txBox="1"/>
          <p:nvPr/>
        </p:nvSpPr>
        <p:spPr>
          <a:xfrm>
            <a:off x="31750" y="3037153"/>
            <a:ext cx="4382595" cy="399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33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833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833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167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মোঃ</a:t>
            </a:r>
            <a:r>
              <a:rPr lang="en-US" sz="4167" b="1" dirty="0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167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সুমন</a:t>
            </a:r>
            <a:r>
              <a:rPr lang="en-US" sz="4167" b="1" dirty="0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167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আহমদ</a:t>
            </a:r>
            <a:endParaRPr lang="en-US" sz="4167" b="1" dirty="0">
              <a:solidFill>
                <a:srgbClr val="FFFF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শিক্ষক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পাইকপাড়া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আজগর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আহম্মদ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দাখিল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মাদ্রাসা</a:t>
            </a:r>
            <a:endParaRPr lang="en-US" sz="2500" dirty="0">
              <a:solidFill>
                <a:schemeClr val="bg1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চুনারু</a:t>
            </a:r>
            <a:r>
              <a:rPr lang="as-IN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ঘ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ট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as-IN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হ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ব</a:t>
            </a:r>
            <a:r>
              <a:rPr lang="as-IN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গঞ্জ</a:t>
            </a:r>
            <a:endParaRPr lang="en-US" sz="2500" dirty="0">
              <a:solidFill>
                <a:schemeClr val="bg1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191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sumonmahmud444974@gmail.com</a:t>
            </a:r>
          </a:p>
          <a:p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Mobile: 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01717897426</a:t>
            </a:r>
            <a:endParaRPr lang="bn-BD" sz="2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833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88F542-4A8C-43D7-90B3-622C4576F13C}"/>
              </a:ext>
            </a:extLst>
          </p:cNvPr>
          <p:cNvSpPr txBox="1"/>
          <p:nvPr/>
        </p:nvSpPr>
        <p:spPr>
          <a:xfrm>
            <a:off x="4729655" y="3939195"/>
            <a:ext cx="43612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5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 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০৬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০৩   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টপিকঃ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এর ব্যবহার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5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96879E-70C8-4C05-B176-29EC07724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6243" y="1365250"/>
            <a:ext cx="2104260" cy="25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D15CC1-7FD1-4DC3-968E-927CE42BCF87}"/>
              </a:ext>
            </a:extLst>
          </p:cNvPr>
          <p:cNvSpPr/>
          <p:nvPr/>
        </p:nvSpPr>
        <p:spPr>
          <a:xfrm>
            <a:off x="827225" y="67270"/>
            <a:ext cx="7489551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2C23E-E1EB-443F-9AD8-1041BDF66F4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40080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AD1003-AEAD-4CD4-B2EE-E21D73EDC2E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50" y="1676400"/>
            <a:ext cx="6400800" cy="457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F9EB35-F75C-4FE0-99B3-0844C9DA623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82" y="1797556"/>
            <a:ext cx="6400800" cy="457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6DC0B2-DB77-458E-8379-F33B9149EB93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82" y="1676400"/>
            <a:ext cx="64008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8FD5BF-F7C2-4AAC-B204-02CE067A707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50" y="1752600"/>
            <a:ext cx="6400800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722417-D259-4CA3-B134-73121E182A61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50" y="1676400"/>
            <a:ext cx="6400800" cy="45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52332E-C882-44FC-AADB-F3543198C999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12" y="1676400"/>
            <a:ext cx="6945176" cy="465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89B0C7-B04A-4C5D-8495-944AC5A23E19}"/>
              </a:ext>
            </a:extLst>
          </p:cNvPr>
          <p:cNvSpPr/>
          <p:nvPr/>
        </p:nvSpPr>
        <p:spPr>
          <a:xfrm>
            <a:off x="114698" y="76200"/>
            <a:ext cx="8914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কম্পিউটার ও তথ্যপ্রযুক্তি-১ ২টি ডাটাবেজ টেবিলের মধ্যে রিলেশন তৈরি">
            <a:hlinkClick r:id="" action="ppaction://media"/>
            <a:extLst>
              <a:ext uri="{FF2B5EF4-FFF2-40B4-BE49-F238E27FC236}">
                <a16:creationId xmlns:a16="http://schemas.microsoft.com/office/drawing/2014/main" id="{4EEDA874-E19C-4607-99F2-2714C117DC2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143000"/>
            <a:ext cx="81153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6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76200"/>
            <a:ext cx="6324600" cy="861774"/>
          </a:xfrm>
          <a:prstGeom prst="rect">
            <a:avLst/>
          </a:prstGeom>
          <a:solidFill>
            <a:srgbClr val="7030A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অধ্যায়ের বহুনির্বাচনী প্রশ্নোত্তর </a:t>
            </a:r>
            <a:endParaRPr lang="en-US" sz="5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F64D4E-3EAD-44E8-A2CA-6A6E38D326E3}"/>
              </a:ext>
            </a:extLst>
          </p:cNvPr>
          <p:cNvSpPr txBox="1"/>
          <p:nvPr/>
        </p:nvSpPr>
        <p:spPr>
          <a:xfrm>
            <a:off x="0" y="990600"/>
            <a:ext cx="9144000" cy="5820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bn-BD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সংক্ষিপ্ত  আলোচনা-</a:t>
            </a:r>
          </a:p>
          <a:p>
            <a:pPr algn="just">
              <a:lnSpc>
                <a:spcPct val="150000"/>
              </a:lnSpc>
            </a:pPr>
            <a:r>
              <a:rPr lang="bn-BD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ডেটাবেজে ব্যবহৃত </a:t>
            </a:r>
            <a:r>
              <a:rPr lang="en-US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text, data, number</a:t>
            </a:r>
            <a:r>
              <a:rPr lang="bn-BD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ইত্যাদত হলো ডেটা টাইপ। </a:t>
            </a:r>
          </a:p>
          <a:p>
            <a:pPr algn="just">
              <a:lnSpc>
                <a:spcPct val="150000"/>
              </a:lnSpc>
            </a:pPr>
            <a:r>
              <a:rPr lang="bn-BD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বর্ণভিত্তিক ফিল্ডের ডেটার সাহায্যে করা যায় গাণিতিক কাজ। </a:t>
            </a:r>
          </a:p>
          <a:p>
            <a:pPr algn="just">
              <a:lnSpc>
                <a:spcPct val="150000"/>
              </a:lnSpc>
            </a:pPr>
            <a:r>
              <a:rPr lang="bn-BD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ফিল্ডের আকার বির্ধারণ করতে ব্যবহৃত হয় </a:t>
            </a:r>
            <a:r>
              <a:rPr lang="en-US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Field Size. </a:t>
            </a:r>
            <a:endParaRPr lang="bn-BD" sz="2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ডেটাশিট ভিত্তিক সিলেক্টেড থাকে টেবিলের প্রথম ফিল্ডটি। </a:t>
            </a:r>
          </a:p>
          <a:p>
            <a:pPr algn="just">
              <a:lnSpc>
                <a:spcPct val="150000"/>
              </a:lnSpc>
            </a:pPr>
            <a:r>
              <a:rPr lang="bn-BD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ডেটা এন্টির শুরুতেই নির্ধারণ করে নিতে হবে ফন্ট ও ফন্টের আকার। </a:t>
            </a:r>
          </a:p>
          <a:p>
            <a:pPr algn="just">
              <a:lnSpc>
                <a:spcPct val="150000"/>
              </a:lnSpc>
            </a:pPr>
            <a:r>
              <a:rPr lang="bn-BD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ডিজাইন মেনুর রিবন উন্মোচিত করতে ক্লিক করতে হবে</a:t>
            </a:r>
            <a:r>
              <a:rPr lang="en-US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Design</a:t>
            </a:r>
            <a:r>
              <a:rPr lang="bn-BD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মেনুতে। </a:t>
            </a:r>
          </a:p>
          <a:p>
            <a:pPr algn="just">
              <a:lnSpc>
                <a:spcPct val="150000"/>
              </a:lnSpc>
            </a:pPr>
            <a:r>
              <a:rPr lang="bn-BD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বর্ণানুক্রমিক এবং সংখ্যানুক্রমিক অবরোহী বিন্যাসকে বলে </a:t>
            </a:r>
            <a:r>
              <a:rPr lang="en-US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Ascending. </a:t>
            </a:r>
          </a:p>
          <a:p>
            <a:pPr algn="just">
              <a:lnSpc>
                <a:spcPct val="150000"/>
              </a:lnSpc>
            </a:pPr>
            <a:r>
              <a:rPr lang="bn-BD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বর্ণানুক্রমিক এবং সংখ্যানুক্রমিক অবরোহী বিন্যাসকে বলে </a:t>
            </a:r>
            <a:r>
              <a:rPr lang="en-US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Descending. </a:t>
            </a:r>
            <a:r>
              <a:rPr lang="bn-BD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bn-BD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চাহিদা মাফিক ডেটা বিন্যাস করাকে বলে </a:t>
            </a:r>
            <a:r>
              <a:rPr lang="en-US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Sort</a:t>
            </a:r>
            <a:r>
              <a:rPr lang="bn-BD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করা। </a:t>
            </a:r>
          </a:p>
          <a:p>
            <a:pPr algn="just">
              <a:lnSpc>
                <a:spcPct val="150000"/>
              </a:lnSpc>
            </a:pPr>
            <a:r>
              <a:rPr lang="bn-BD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আরোহী পদ্ধতির উদাহরণ হলো</a:t>
            </a:r>
            <a:r>
              <a:rPr lang="en-US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A------- B--------- C------- D---------</a:t>
            </a:r>
            <a:endParaRPr lang="bn-BD" sz="2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7C1C66-6508-42C5-B9A9-001EEA197985}"/>
              </a:ext>
            </a:extLst>
          </p:cNvPr>
          <p:cNvSpPr/>
          <p:nvPr/>
        </p:nvSpPr>
        <p:spPr>
          <a:xfrm>
            <a:off x="0" y="381000"/>
            <a:ext cx="91440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2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MCQ </a:t>
            </a:r>
          </a:p>
          <a:p>
            <a:pPr algn="ctr"/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as-IN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েষ্ঠা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9502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5ED0FC-592B-4541-9D81-C3432C44CF38}"/>
              </a:ext>
            </a:extLst>
          </p:cNvPr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১</a:t>
            </a:r>
            <a:r>
              <a:rPr lang="bn-BD" sz="28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। ডাটাবেজে তারিখ সংযোজনের জন্য কোনটি ফিল্ড ব্যবহৃত হয়? </a:t>
            </a:r>
          </a:p>
          <a:p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(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)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			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)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endParaRPr lang="bn-BD" sz="2400" dirty="0">
              <a:solidFill>
                <a:schemeClr val="bg1"/>
              </a:solidFill>
              <a:latin typeface="Times New Roman" panose="02020603050405020304" pitchFamily="18" charset="0"/>
              <a:cs typeface="Nikosh" pitchFamily="2" charset="0"/>
            </a:endParaRPr>
          </a:p>
          <a:p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(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)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Currency 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			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(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)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Data/Time</a:t>
            </a:r>
          </a:p>
          <a:p>
            <a:endParaRPr lang="bn-BD" sz="24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ডকুমেন্ট সেভ করার কীবোর্ড কমান্ড কোনটি? </a:t>
            </a:r>
          </a:p>
          <a:p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(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)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P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		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S</a:t>
            </a:r>
            <a:endParaRPr lang="bn-BD" sz="2400" dirty="0">
              <a:solidFill>
                <a:schemeClr val="bg1"/>
              </a:solidFill>
              <a:latin typeface="Times New Roman" panose="02020603050405020304" pitchFamily="18" charset="0"/>
              <a:cs typeface="Nikosh" pitchFamily="2" charset="0"/>
            </a:endParaRPr>
          </a:p>
          <a:p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(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)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U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			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(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)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X</a:t>
            </a:r>
          </a:p>
          <a:p>
            <a:endParaRPr lang="bn-BD" sz="24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রেকর্ড বা রো মোছা কমান্ড- 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Row – Home - Delete- Yes.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		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 - Select Row - Delete – Yes. </a:t>
            </a:r>
            <a:endParaRPr lang="bn-BD" sz="2400" dirty="0">
              <a:solidFill>
                <a:schemeClr val="bg1"/>
              </a:solidFill>
              <a:latin typeface="Times New Roman" panose="02020603050405020304" pitchFamily="18" charset="0"/>
              <a:cs typeface="Nikosh" pitchFamily="2" charset="0"/>
            </a:endParaRPr>
          </a:p>
          <a:p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(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)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 – Delete  – Select Row – Yes. 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	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 – Yes – Select Row – Home. </a:t>
            </a:r>
          </a:p>
          <a:p>
            <a:endParaRPr lang="bn-BD" sz="24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ডেটাবেজ শুধু ৩০ বছর বেশি বয়সী ব্যক্তিসহ রেকর্ড আহরণ করার জন্য 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Criteria 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 নিচের কোনটি টাইপ করতে হবে? </a:t>
            </a:r>
          </a:p>
          <a:p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(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)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=30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		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&lt;30</a:t>
            </a:r>
            <a:endParaRPr lang="bn-BD" sz="2400" dirty="0">
              <a:solidFill>
                <a:schemeClr val="bg1"/>
              </a:solidFill>
              <a:latin typeface="Times New Roman" panose="02020603050405020304" pitchFamily="18" charset="0"/>
              <a:cs typeface="Nikosh" pitchFamily="2" charset="0"/>
            </a:endParaRPr>
          </a:p>
          <a:p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&gt;30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			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(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&gt;=30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272F5-E274-4CC0-BAAE-DD7567B58886}"/>
              </a:ext>
            </a:extLst>
          </p:cNvPr>
          <p:cNvSpPr txBox="1"/>
          <p:nvPr/>
        </p:nvSpPr>
        <p:spPr>
          <a:xfrm>
            <a:off x="4572000" y="838200"/>
            <a:ext cx="365760" cy="365760"/>
          </a:xfrm>
          <a:prstGeom prst="flowChartConnector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B38A166-B713-4C5F-81D0-74B90D7B345F}"/>
              </a:ext>
            </a:extLst>
          </p:cNvPr>
          <p:cNvSpPr/>
          <p:nvPr/>
        </p:nvSpPr>
        <p:spPr>
          <a:xfrm>
            <a:off x="-2286000" y="-533400"/>
            <a:ext cx="228600" cy="762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02133D-6195-4177-BA7B-3E7281CF9940}"/>
              </a:ext>
            </a:extLst>
          </p:cNvPr>
          <p:cNvSpPr txBox="1"/>
          <p:nvPr/>
        </p:nvSpPr>
        <p:spPr>
          <a:xfrm>
            <a:off x="4656909" y="1920240"/>
            <a:ext cx="365760" cy="365760"/>
          </a:xfrm>
          <a:prstGeom prst="flowChartConnector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6F1D4F-DBAD-4E3C-A695-AEB9FE8ABA8C}"/>
              </a:ext>
            </a:extLst>
          </p:cNvPr>
          <p:cNvSpPr txBox="1"/>
          <p:nvPr/>
        </p:nvSpPr>
        <p:spPr>
          <a:xfrm>
            <a:off x="76200" y="3810000"/>
            <a:ext cx="365760" cy="365760"/>
          </a:xfrm>
          <a:prstGeom prst="flowChartConnector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629A31-D7E3-4936-9598-EC4389DF8B05}"/>
              </a:ext>
            </a:extLst>
          </p:cNvPr>
          <p:cNvSpPr txBox="1"/>
          <p:nvPr/>
        </p:nvSpPr>
        <p:spPr>
          <a:xfrm>
            <a:off x="3733800" y="6096000"/>
            <a:ext cx="365760" cy="365760"/>
          </a:xfrm>
          <a:prstGeom prst="flowChartConnector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3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708A717-2D66-4E77-9411-8598B2C19FD8}"/>
              </a:ext>
            </a:extLst>
          </p:cNvPr>
          <p:cNvSpPr txBox="1"/>
          <p:nvPr/>
        </p:nvSpPr>
        <p:spPr>
          <a:xfrm>
            <a:off x="0" y="-76200"/>
            <a:ext cx="91440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ডেটাবেজ ফাইল তৈরীর জন্য কোনটিতে ক্লিক করতে হয়?</a:t>
            </a:r>
            <a:r>
              <a:rPr lang="bn-BD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(ক)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			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(খ)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Blank Database</a:t>
            </a:r>
            <a:endParaRPr lang="bn-BD" sz="2000" dirty="0">
              <a:solidFill>
                <a:schemeClr val="bg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(গ)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			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(ঘ)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Office</a:t>
            </a:r>
          </a:p>
          <a:p>
            <a:endParaRPr lang="en-US" sz="2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ডেটাবেজে ব্যবহৃত</a:t>
            </a:r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text, Data/time </a:t>
            </a:r>
            <a:r>
              <a:rPr lang="bn-BD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ইত্যাদি কী ? </a:t>
            </a:r>
          </a:p>
          <a:p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(ক)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type 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		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(খ)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length </a:t>
            </a:r>
            <a:endParaRPr lang="bn-BD" sz="2000" dirty="0">
              <a:solidFill>
                <a:schemeClr val="bg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(গ)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format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			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        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(ঘ)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field size</a:t>
            </a:r>
          </a:p>
          <a:p>
            <a:endParaRPr lang="bn-BD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প্রত্যেক কলামের হেডিংকে কী বলে?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ক)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(খ)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Record </a:t>
            </a:r>
            <a:endParaRPr lang="bn-BD" sz="2000" dirty="0">
              <a:solidFill>
                <a:schemeClr val="bg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(গ)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Table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(ঘ)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Filed</a:t>
            </a:r>
          </a:p>
          <a:p>
            <a:endPara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ডাটাবেজ</a:t>
            </a:r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text, date/time</a:t>
            </a:r>
            <a:r>
              <a:rPr lang="bn-BD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 কী বলে?</a:t>
            </a:r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ডাটা টাইপ 		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ডাটা লেন্থ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ডাটা ফিল্ড সাইজ 			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ডাটা ফরমেট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ওয়ার্কশিটের বা দিক থেকে ডান দিকে পাশাপাশি চলে যাওয়া ঘরের সমষ্টিকে কী বলে? </a:t>
            </a:r>
          </a:p>
          <a:p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(ক)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				(খ)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endParaRPr lang="bn-BD" sz="2000" dirty="0">
              <a:solidFill>
                <a:schemeClr val="bg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(গ)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			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(ঘ)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Sheet </a:t>
            </a:r>
          </a:p>
          <a:p>
            <a:endParaRPr lang="bn-BD" sz="2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838" y="5943600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AEEB1A-FC3C-4AD4-8B2F-6EACBB5B0A10}"/>
              </a:ext>
            </a:extLst>
          </p:cNvPr>
          <p:cNvSpPr txBox="1"/>
          <p:nvPr/>
        </p:nvSpPr>
        <p:spPr>
          <a:xfrm>
            <a:off x="4608999" y="3463230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F91584-78FC-45CB-A425-E60F2AF726C2}"/>
              </a:ext>
            </a:extLst>
          </p:cNvPr>
          <p:cNvSpPr txBox="1"/>
          <p:nvPr/>
        </p:nvSpPr>
        <p:spPr>
          <a:xfrm>
            <a:off x="4608999" y="609600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8AC0FE-AF5E-4B26-A8D8-0CE18215573D}"/>
              </a:ext>
            </a:extLst>
          </p:cNvPr>
          <p:cNvSpPr txBox="1"/>
          <p:nvPr/>
        </p:nvSpPr>
        <p:spPr>
          <a:xfrm>
            <a:off x="78838" y="4387316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79A892-E7D5-405C-8095-E853CB3C2A4B}"/>
              </a:ext>
            </a:extLst>
          </p:cNvPr>
          <p:cNvSpPr txBox="1"/>
          <p:nvPr/>
        </p:nvSpPr>
        <p:spPr>
          <a:xfrm>
            <a:off x="78838" y="1905000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A59A20-730A-40A7-A1E6-82C5C5D391B4}"/>
              </a:ext>
            </a:extLst>
          </p:cNvPr>
          <p:cNvSpPr txBox="1"/>
          <p:nvPr/>
        </p:nvSpPr>
        <p:spPr>
          <a:xfrm>
            <a:off x="0" y="229136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নিচের কোনটি আরোহী পদ্ধতি? </a:t>
            </a:r>
          </a:p>
          <a:p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(ক)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Z----- C, B, A.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			(খ)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 --------- Z </a:t>
            </a:r>
            <a:endParaRPr lang="bn-BD" sz="2000" dirty="0">
              <a:solidFill>
                <a:schemeClr val="bg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5, 4 --------- 1 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(ঘ) 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100. 99. -------- 1.</a:t>
            </a:r>
          </a:p>
          <a:p>
            <a:endParaRPr lang="bn-BD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BD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ডেটা টেবিলের ডেটাসমূহকে সাজিয়ে প্রদর্শণ করাকে কী বলে?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আরোহী পদ্ধতি 		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অবরোহী পদ্ধতি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সর্টিং 				(ঘ)  সার্চিং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বয়স সংক্রান্ত কাজ করার জন্য কোন ডেটা টাইপ ব্যবহার করতে হয়?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বর্ণ ভিত্তিক ডেটাটাইপ 	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ও সময় ডেটাটাইপ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 ডেটাটাইপ 	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কারেন্সি ডেটাটাইপ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bn-BD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ডেটবেজ এ কী-বোর্ডের কোন বোতামটি চাপ দিলে কার্সার পরবর্তী ফিল্ডে চলে যায়? </a:t>
            </a:r>
          </a:p>
          <a:p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(ক)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key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		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(খ)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key</a:t>
            </a:r>
            <a:endParaRPr lang="bn-BD" sz="2000" dirty="0">
              <a:solidFill>
                <a:schemeClr val="bg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(গ)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 key</a:t>
            </a:r>
            <a:r>
              <a:rPr lang="bn-BD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			(ঘ)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key</a:t>
            </a:r>
          </a:p>
          <a:p>
            <a:endParaRPr lang="bn-BD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BD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ডেটাবেজ এর রেকর্ডগুলোর উপর  নিচের রেখা বা লাইনকে কী বলে? 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গ্রিড লাইন 			(খ) বর্ডার লাইন 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রুলার 			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মার্জিন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B83683-1C15-4DC8-9F86-3A1429940BF4}"/>
              </a:ext>
            </a:extLst>
          </p:cNvPr>
          <p:cNvSpPr txBox="1"/>
          <p:nvPr/>
        </p:nvSpPr>
        <p:spPr>
          <a:xfrm>
            <a:off x="56535" y="2104906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65DD31-4207-49E2-8B84-02FFA979AF97}"/>
              </a:ext>
            </a:extLst>
          </p:cNvPr>
          <p:cNvSpPr txBox="1"/>
          <p:nvPr/>
        </p:nvSpPr>
        <p:spPr>
          <a:xfrm>
            <a:off x="76784" y="5444252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56C500-715C-4EF9-8B41-0AD8D5D348AD}"/>
              </a:ext>
            </a:extLst>
          </p:cNvPr>
          <p:cNvSpPr txBox="1"/>
          <p:nvPr/>
        </p:nvSpPr>
        <p:spPr>
          <a:xfrm>
            <a:off x="3810000" y="3048000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FA38E7-6E6A-49EB-86E8-5DCD55BF0AE6}"/>
              </a:ext>
            </a:extLst>
          </p:cNvPr>
          <p:cNvSpPr txBox="1"/>
          <p:nvPr/>
        </p:nvSpPr>
        <p:spPr>
          <a:xfrm>
            <a:off x="56535" y="4538702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333F18-189F-454A-BEFA-1799CC32D197}"/>
              </a:ext>
            </a:extLst>
          </p:cNvPr>
          <p:cNvSpPr txBox="1"/>
          <p:nvPr/>
        </p:nvSpPr>
        <p:spPr>
          <a:xfrm>
            <a:off x="3733800" y="585609"/>
            <a:ext cx="304800" cy="365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442</Words>
  <Application>Microsoft Office PowerPoint</Application>
  <PresentationFormat>On-screen Show (4:3)</PresentationFormat>
  <Paragraphs>189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Sumon Mahmud</cp:lastModifiedBy>
  <cp:revision>123</cp:revision>
  <dcterms:created xsi:type="dcterms:W3CDTF">2006-08-16T00:00:00Z</dcterms:created>
  <dcterms:modified xsi:type="dcterms:W3CDTF">2020-09-09T18:32:36Z</dcterms:modified>
</cp:coreProperties>
</file>