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01" r:id="rId2"/>
    <p:sldId id="300" r:id="rId3"/>
    <p:sldId id="302" r:id="rId4"/>
    <p:sldId id="303" r:id="rId5"/>
    <p:sldId id="297" r:id="rId6"/>
    <p:sldId id="288" r:id="rId7"/>
    <p:sldId id="304" r:id="rId8"/>
    <p:sldId id="305" r:id="rId9"/>
    <p:sldId id="283" r:id="rId10"/>
    <p:sldId id="284" r:id="rId11"/>
    <p:sldId id="287" r:id="rId12"/>
    <p:sldId id="286" r:id="rId13"/>
    <p:sldId id="293" r:id="rId14"/>
    <p:sldId id="292" r:id="rId15"/>
    <p:sldId id="267" r:id="rId16"/>
    <p:sldId id="285" r:id="rId17"/>
    <p:sldId id="295" r:id="rId18"/>
    <p:sldId id="289" r:id="rId19"/>
    <p:sldId id="290" r:id="rId20"/>
    <p:sldId id="294" r:id="rId21"/>
    <p:sldId id="277" r:id="rId22"/>
    <p:sldId id="298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3399"/>
    <a:srgbClr val="CC3300"/>
    <a:srgbClr val="FF33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434" autoAdjust="0"/>
  </p:normalViewPr>
  <p:slideViewPr>
    <p:cSldViewPr>
      <p:cViewPr>
        <p:scale>
          <a:sx n="84" d="100"/>
          <a:sy n="84" d="100"/>
        </p:scale>
        <p:origin x="11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BAC86-D394-464B-B5D7-928CF41FB24B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8F417-E7DF-4022-8BD8-1C44AD92D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1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99A05-3201-4F6C-A6F3-01423A7814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0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99A05-3201-4F6C-A6F3-01423A7814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8F417-E7DF-4022-8BD8-1C44AD92D4B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2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8F417-E7DF-4022-8BD8-1C44AD92D4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65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ln w="11430"/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3090A-5D7D-4ACA-96B4-8FEB0C5184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8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273AC-4A2B-4E93-9569-33D24EA9FC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1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273AC-4A2B-4E93-9569-33D24EA9FC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6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FBF0-B9E5-41DE-A82E-40A11E47CF9B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994-653C-43A2-B831-10553D72FEE9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3032-72A4-4CD4-8D1D-C9EAF70F688D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83CC-E19D-4504-8D51-BF64B9FFDDA3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095C-405A-4A98-B814-D09EDE5E7F9F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90C9-AE6E-4056-B544-145493B7D20E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188A-87C1-4E4B-92FB-446331B7F1AF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70EF-227E-4578-AB1F-CEE36DD4AACE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9BC0-20A4-4E73-9431-5F4BF11DDDAA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61C9-8D10-4620-B112-AA3391B745F1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CB17-23E0-464E-BB7B-A38DAE597893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B2BF33-0CD5-433D-99A4-A9DB73CC8C58}" type="datetime3">
              <a:rPr lang="en-US" smtClean="0"/>
              <a:pPr/>
              <a:t>10 September 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EA55A4-1644-43F7-8FF6-02ADFAB36F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15" y="304800"/>
            <a:ext cx="8534400" cy="624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8536">
            <a:off x="1897589" y="4110003"/>
            <a:ext cx="6922613" cy="2090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8590"/>
            <a:ext cx="8382000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15" y="2295240"/>
            <a:ext cx="3223857" cy="296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3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96677"/>
            <a:ext cx="7488832" cy="611237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সন্ত্রাস ও জঙ্গিবাদ দমনে ইসলামের নীতিমালা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5656" y="1916832"/>
            <a:ext cx="6336704" cy="4158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প্রদান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 অন্তরে জাগ্রত করা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অপরাধের উপযুক্ত দন্ড প্রদান করা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স্তরে ন্যায় ও ইনসাফ প্রতিষ্ঠা করা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রাস্ট্রে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দফা মূলনীতি পালন করা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সন্ত্রাসীদের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উপযুক্ত শাস্তি প্রদান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 অন্যায় প্রতিরোধ করা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দিহিতার ব্যবস্হা রাখা ।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জনগনকে যার যার </a:t>
            </a:r>
            <a:r>
              <a:rPr lang="bn-IN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অবস্তান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থেকে সন্ত্রাস দমনে সচেতন থাকা ও সরকারকে যথা সম্ভব সহযোগিতা করা 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1547664" y="1124744"/>
            <a:ext cx="6313766" cy="740483"/>
          </a:xfrm>
          <a:prstGeom prst="round2Same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2" tIns="45716" rIns="91432" bIns="45716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নৈতিক মান বৃদ্ধির ব্যবস্হা করা</a:t>
            </a:r>
          </a:p>
        </p:txBody>
      </p:sp>
      <p:sp>
        <p:nvSpPr>
          <p:cNvPr id="10" name="Round Same Side Corner Rectangle 9"/>
          <p:cNvSpPr/>
          <p:nvPr/>
        </p:nvSpPr>
        <p:spPr>
          <a:xfrm>
            <a:off x="1547664" y="5374357"/>
            <a:ext cx="6313766" cy="785506"/>
          </a:xfrm>
          <a:prstGeom prst="round2Same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2" tIns="45716" rIns="91432" bIns="45716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মানুষকে আল্লাহর দিকে আহবান করা।</a:t>
            </a:r>
            <a:endParaRPr lang="en-US" sz="28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3" descr="C:\Users\Md. Yunus Azad\Desktop\Mobile pic\IMG_2241534674841113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9" b="7931"/>
          <a:stretch/>
        </p:blipFill>
        <p:spPr bwMode="auto">
          <a:xfrm>
            <a:off x="1547664" y="2060848"/>
            <a:ext cx="631376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29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8440" y="2060848"/>
            <a:ext cx="4581872" cy="57606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পরিণতি ও কুফল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2780928"/>
            <a:ext cx="7435552" cy="305219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অত্যান্ত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ভয়াবহ পরিণতি; আল কুরআনে বলা হয়েছে  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SutonnyMJ" pitchFamily="2" charset="0"/>
              </a:rPr>
              <a:t> 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ولاتبغ الفساد فى الارض ان الله لا يحب المفسدين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SutonnyMJ" pitchFamily="2" charset="0"/>
              </a:rPr>
              <a:t>-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পৃথিবিতে বিশৃঙ্খলা করবেনা নিশ্চই আল্লাহ বিশৃঙ্খলা সৃস্টি কারীদেরকে পছন্দ করেননা ।</a:t>
            </a:r>
          </a:p>
          <a:p>
            <a:pPr>
              <a:buFont typeface="Wingdings" pitchFamily="2" charset="2"/>
              <a:buChar char="§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বিশৃঙ্খলা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হত্যার চেয়েও জঘন্য; আল কুরআন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SutonnyMJ" pitchFamily="2" charset="0"/>
              </a:rPr>
              <a:t>-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الفتنة اشد من القتل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তায়ালা বলেন;-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SutonnyMJ" pitchFamily="2" charset="0"/>
              </a:rPr>
              <a:t>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من يقتل مؤ منا متعمدا فجزاءه جهنم  خا لدا  فيها- </a:t>
            </a: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ইচ্ছাকৃত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মানব হত্যা করে তার পরিণতি হচ্ছে জাহান্নাম,সে সেখানে চিরস্হায়ী হবে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4442" y="548680"/>
            <a:ext cx="8038052" cy="440156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bn-IN" sz="2800" b="1" dirty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/>
                <a:cs typeface="NikoshBAN" panose="02000000000000000000" pitchFamily="2" charset="0"/>
              </a:rPr>
              <a:t>জাহান্নামের</a:t>
            </a:r>
            <a:r>
              <a:rPr lang="en-US" sz="2800" b="1" dirty="0" smtClean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/>
                <a:cs typeface="NikoshBAN" panose="02000000000000000000" pitchFamily="2" charset="0"/>
              </a:rPr>
              <a:t> ভয়াবহ</a:t>
            </a:r>
            <a:r>
              <a:rPr lang="bn-BD" sz="2800" b="1" dirty="0" smtClean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/>
                <a:cs typeface="NikoshBAN" panose="02000000000000000000" pitchFamily="2" charset="0"/>
              </a:rPr>
              <a:t> পরিণতি, ও জান্নাতের সুসংবাদের কথা শুনানো। </a:t>
            </a:r>
            <a:r>
              <a:rPr lang="en-US" sz="2800" b="1" dirty="0" smtClean="0">
                <a:solidFill>
                  <a:srgbClr val="FF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rgbClr val="FF33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83214" y="1166167"/>
            <a:ext cx="4082211" cy="3199477"/>
            <a:chOff x="4529135" y="2509513"/>
            <a:chExt cx="4500561" cy="3793698"/>
          </a:xfrm>
        </p:grpSpPr>
        <p:sp>
          <p:nvSpPr>
            <p:cNvPr id="4" name="TextBox 3"/>
            <p:cNvSpPr txBox="1"/>
            <p:nvPr/>
          </p:nvSpPr>
          <p:spPr>
            <a:xfrm>
              <a:off x="4529135" y="2509513"/>
              <a:ext cx="4500561" cy="1034062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rtlCol="0" anchor="t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 ব্যক্তি মন্দ কাজ করবে সে </a:t>
              </a:r>
              <a:endPara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আখিরাতে শাস্তি ভোগ করবে।</a:t>
              </a:r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ar-SA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2962" y="3543579"/>
              <a:ext cx="4305300" cy="2759632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54052" y="1197896"/>
            <a:ext cx="3976686" cy="3167748"/>
            <a:chOff x="507086" y="2078929"/>
            <a:chExt cx="3950610" cy="3332766"/>
          </a:xfrm>
        </p:grpSpPr>
        <p:sp>
          <p:nvSpPr>
            <p:cNvPr id="5" name="TextBox 4"/>
            <p:cNvSpPr txBox="1"/>
            <p:nvPr/>
          </p:nvSpPr>
          <p:spPr>
            <a:xfrm>
              <a:off x="507086" y="2078929"/>
              <a:ext cx="3950610" cy="3332766"/>
            </a:xfrm>
            <a:prstGeom prst="rect">
              <a:avLst/>
            </a:prstGeom>
            <a:noFill/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rtlCol="0" anchor="t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0033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>
                  <a:solidFill>
                    <a:srgbClr val="0033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যে ব্যক্তি ভালো কাজ করবে সে আখিরাতে পুরস্কার লাভ করবে। </a:t>
              </a:r>
              <a:endPara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086" y="2996455"/>
              <a:ext cx="3950610" cy="2415238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4434470" y="4666234"/>
            <a:ext cx="4274814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ومن ورا ءهم برزخ الى يوم يبعثون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জগত  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বদকার লোকদের কবরের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840" y="4666234"/>
            <a:ext cx="3976685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ان كتا ب الابرار لفى عليين </a:t>
            </a:r>
            <a:r>
              <a:rPr lang="en-U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নেককার লোকদের আমল নামা সংরক্ষনের জায়গা   </a:t>
            </a:r>
            <a:endParaRPr lang="en-US" sz="2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7243" y="908720"/>
            <a:ext cx="4453856" cy="451520"/>
          </a:xfrm>
          <a:prstGeom prst="rect">
            <a:avLst/>
          </a:prstGeom>
          <a:noFill/>
          <a:ln w="19050">
            <a:solidFill>
              <a:srgbClr val="0066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rtlCol="0" anchor="ctr" anchorCtr="0">
            <a:noAutofit/>
          </a:bodyPr>
          <a:lstStyle/>
          <a:p>
            <a:pPr algn="ctr"/>
            <a:r>
              <a:rPr lang="bn-IN" sz="2800" b="1" dirty="0">
                <a:solidFill>
                  <a:srgbClr val="CC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CC33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দৃশ্ব দেখে উপলব্দী করা যায়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0999" y="1844825"/>
            <a:ext cx="4257675" cy="3600400"/>
            <a:chOff x="242888" y="1217288"/>
            <a:chExt cx="4257675" cy="4583436"/>
          </a:xfrm>
        </p:grpSpPr>
        <p:sp>
          <p:nvSpPr>
            <p:cNvPr id="4" name="TextBox 3"/>
            <p:cNvSpPr txBox="1"/>
            <p:nvPr/>
          </p:nvSpPr>
          <p:spPr>
            <a:xfrm>
              <a:off x="242888" y="1217288"/>
              <a:ext cx="4257675" cy="45834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rtlCol="0" anchor="t" anchorCtr="0">
              <a:noAutofit/>
            </a:bodyPr>
            <a:lstStyle/>
            <a:p>
              <a:pPr algn="just"/>
              <a:r>
                <a:rPr lang="bn-BD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আখিরাতে</a:t>
              </a:r>
              <a:r>
                <a:rPr lang="en-US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কো</a:t>
              </a:r>
              <a:r>
                <a:rPr lang="bn-IN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নো</a:t>
              </a:r>
              <a:r>
                <a:rPr lang="bn-BD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মানুষ মৃত্যুবরণ করবে না। </a:t>
              </a:r>
              <a:endPara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88" y="2241058"/>
              <a:ext cx="4132489" cy="3559666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638674" y="1844824"/>
            <a:ext cx="4277870" cy="3600401"/>
            <a:chOff x="4378181" y="1577767"/>
            <a:chExt cx="4484178" cy="3250520"/>
          </a:xfrm>
        </p:grpSpPr>
        <p:sp>
          <p:nvSpPr>
            <p:cNvPr id="5" name="TextBox 4"/>
            <p:cNvSpPr txBox="1"/>
            <p:nvPr/>
          </p:nvSpPr>
          <p:spPr>
            <a:xfrm>
              <a:off x="4378181" y="1577767"/>
              <a:ext cx="4386263" cy="32505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rtlCol="0" anchor="t" anchorCtr="0">
              <a:noAutofit/>
            </a:bodyPr>
            <a:lstStyle/>
            <a:p>
              <a:pPr algn="just"/>
              <a:r>
                <a:rPr lang="bn-BD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চিরকাল ধরে </a:t>
              </a:r>
              <a:r>
                <a:rPr lang="bn-BD" sz="24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শান্তি অথবা </a:t>
              </a:r>
              <a:r>
                <a:rPr lang="bn-BD" sz="2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শাস্তি ভোগ করবে। </a:t>
              </a:r>
              <a:endPara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4197" y="2303812"/>
              <a:ext cx="4348162" cy="25244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63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27839" y="1412776"/>
            <a:ext cx="5127104" cy="50839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3399"/>
                </a:solidFill>
                <a:latin typeface="SutonnyMJ" pitchFamily="2" charset="0"/>
                <a:cs typeface="SutonnyMJ" pitchFamily="2" charset="0"/>
              </a:rPr>
              <a:t>মহানবী (সঃ) এর গৃহীত পদক্ষেপ সমূহ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79712" y="2276872"/>
            <a:ext cx="5823358" cy="24576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আমরা দেশ থেকে অশান্তি দুর করবো ।</a:t>
            </a:r>
          </a:p>
          <a:p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আমরা পথিকের জান মালের নিরাপত্তা বিধান করবো ।</a:t>
            </a:r>
          </a:p>
          <a:p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আমরা কোন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জালেম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 মক্কায় আশ্রয়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দিবনা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আমরা অভাব গ্রস্হদেরকে সাহায্য করবো ।</a:t>
            </a:r>
          </a:p>
          <a:p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আমরা নির্যাতিত ব্যক্তিকে সাহায্য করবো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azhar digital class\d7e90b102a89b3a382711c121aed1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764704"/>
            <a:ext cx="6768752" cy="417646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835696" y="5373216"/>
            <a:ext cx="568863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ও জঙ্গিবাদীদের কোন ধর্ম নাই 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84784"/>
            <a:ext cx="7920880" cy="352839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বর্তমান বিশ্বে সন্ত্রাস একটি মারাত্মক সমস্যা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সংক্রামক ব্যাধিতে পরিণত হয়েছে। এর ফলে সমাজ হতে শান্তি,নিরাপত্তা, সব দূরীভূত হয়ে গেছে । তাই এর প্রতি ঘ্রণা, ধিক্কার ও ক্ষুব্ধ প্রতিক্রিয়া চলছে বিশ্বব্যাপী । কুরআন হাদিসেও এর কঠিন পরিণতির কথা ঘোষিত হয়েছে ।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কাজী নজরুল ইসলামের কন্ঠে ধ্বনিত হয়েছে-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ইসলাম সেতো পরশ মানিক 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তারে যে পেয়েছে খুঁজি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পরশে তার সোনা হলো যারা </a:t>
            </a:r>
          </a:p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আমরা তাদেরকেই বুঝি ।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43808" y="1124744"/>
            <a:ext cx="3240360" cy="6717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1152" y="2060848"/>
            <a:ext cx="4305672" cy="229019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অর্থ কি ?</a:t>
            </a:r>
          </a:p>
          <a:p>
            <a:pPr marL="342900" indent="-342900" algn="ctr"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ইরহাব অর্থ কি ?</a:t>
            </a:r>
          </a:p>
          <a:p>
            <a:pPr marL="342900" indent="-342900" algn="ctr"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ফাসাদ অর্থ কি ?</a:t>
            </a:r>
          </a:p>
          <a:p>
            <a:pPr marL="342900" indent="-342900" algn="ctr"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ফাসাদ ও ইরহাব এর মধ্যে</a:t>
            </a:r>
          </a:p>
          <a:p>
            <a:pPr marL="342900" indent="-342900" algn="ctr"/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পার্থক্য নির্ণয় কর 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72324" y="2031008"/>
            <a:ext cx="2728502" cy="7871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5696" y="2996952"/>
            <a:ext cx="6408712" cy="253975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সন্ত্রাস দূরীকরণে ইসলামের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মূলনীতিগুলো 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? কুরআনের আলোকে বর্ণনা কর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 মহানবি (সঃ) এর গৃহীত পদক্ষেপ 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কি লিখ ?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9992" y="2099751"/>
            <a:ext cx="3555103" cy="29854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মোঃ আজহারুল </a:t>
            </a:r>
            <a:r>
              <a:rPr lang="bn-IN" sz="28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ইসলাম</a:t>
            </a:r>
          </a:p>
          <a:p>
            <a:pPr algn="ctr"/>
            <a:r>
              <a:rPr lang="en-US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সুপার</a:t>
            </a:r>
            <a:endParaRPr lang="bn-IN" sz="2400" b="1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চিলাকাড়া রাশিদিয়া বালিকা দাখিল মাদরাসা</a:t>
            </a:r>
          </a:p>
          <a:p>
            <a:pPr algn="ctr"/>
            <a:r>
              <a:rPr lang="bn-IN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পাকুন্দিয়া, কিশোরগঞ্জ।</a:t>
            </a:r>
          </a:p>
          <a:p>
            <a:pPr algn="ctr"/>
            <a:r>
              <a:rPr lang="bn-IN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মোবাইল- ০১৬৮৫৫৪৬৫৩৪</a:t>
            </a:r>
          </a:p>
          <a:p>
            <a:pPr algn="ctr"/>
            <a:r>
              <a:rPr lang="en-US" sz="20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bn-IN" sz="20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azharchimad@gmail.com</a:t>
            </a:r>
            <a:endParaRPr lang="en-US" sz="2000" b="1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78CA1DB-ACF7-4383-965A-429C7ED67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72287"/>
            <a:ext cx="3313277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2915816" y="1124744"/>
            <a:ext cx="31683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6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91880" y="1196752"/>
            <a:ext cx="2472680" cy="5432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5832" y="2132856"/>
            <a:ext cx="6984776" cy="1823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সন্ত্রাসের পরিণতি বা শাস্তি কি, এ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 ১ টি পয়েন্ট বল ?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 থেকে সন্ত্রাস দুরীকরণের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মূলনীতি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 মুক্ত সমাজ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গড়তে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কতটুকু সংক্ষেপে বল?      </a:t>
            </a: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6EFDB520-47FB-4EC9-BCEE-250B29DD3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0" i="0" u="none" strike="noStrike" cap="none" normalizeH="0" baseline="0">
                <a:ln>
                  <a:noFill/>
                </a:ln>
                <a:solidFill>
                  <a:srgbClr val="777777"/>
                </a:solidFill>
                <a:effectLst/>
                <a:latin typeface="Montserrat" panose="02000505000000020004" pitchFamily="2" charset="0"/>
              </a:rPr>
              <a:t/>
            </a:r>
            <a:br>
              <a:rPr kumimoji="0" lang="en-US" altLang="en-US" sz="2300" b="0" i="0" u="none" strike="noStrike" cap="none" normalizeH="0" baseline="0">
                <a:ln>
                  <a:noFill/>
                </a:ln>
                <a:solidFill>
                  <a:srgbClr val="777777"/>
                </a:solidFill>
                <a:effectLst/>
                <a:latin typeface="Montserrat" panose="02000505000000020004" pitchFamily="2" charset="0"/>
              </a:rPr>
            </a:br>
            <a:r>
              <a:rPr kumimoji="0" lang="en-US" altLang="en-US" sz="2300" b="0" i="0" u="none" strike="noStrike" cap="none" normalizeH="0" baseline="0">
                <a:ln>
                  <a:noFill/>
                </a:ln>
                <a:solidFill>
                  <a:srgbClr val="777777"/>
                </a:solidFill>
                <a:effectLst/>
                <a:latin typeface="Montserrat" panose="02000505000000020004" pitchFamily="2" charset="0"/>
              </a:rPr>
              <a:t> </a:t>
            </a:r>
            <a:r>
              <a:rPr kumimoji="0" lang="ar-SA" altLang="en-US" sz="3600" b="0" i="0" u="none" strike="noStrike" cap="none" normalizeH="0" baseline="0">
                <a:ln>
                  <a:noFill/>
                </a:ln>
                <a:solidFill>
                  <a:srgbClr val="2CA4AB"/>
                </a:solidFill>
                <a:effectLst/>
                <a:latin typeface="p51"/>
                <a:cs typeface="Arial" panose="020B0604020202020204" pitchFamily="34" charset="0"/>
              </a:rPr>
              <a:t>ﮥ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1727684" y="2780928"/>
            <a:ext cx="6264696" cy="2088232"/>
          </a:xfrm>
          <a:noFill/>
          <a:ln w="38100">
            <a:solidFill>
              <a:srgbClr val="0033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b="1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ইসলামের পরিচয় দাও । কুরআন ও </a:t>
            </a:r>
            <a:r>
              <a:rPr lang="en-US" b="1" dirty="0" smtClean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হাদিসের </a:t>
            </a:r>
            <a:r>
              <a:rPr lang="en-US" b="1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 এর স্বরূপ বর্ণনা কর ।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কুরআন ও সুন্নাহর আলোকে প্রমান কর </a:t>
            </a:r>
            <a:r>
              <a:rPr lang="en-US" b="1" dirty="0" smtClean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b="1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ইসলাম সর্ব শ্রেস্ট জীবন ব্যবস্থা ।    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51920" y="2060848"/>
            <a:ext cx="2016224" cy="5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</p:txBody>
      </p:sp>
    </p:spTree>
    <p:extLst>
      <p:ext uri="{BB962C8B-B14F-4D97-AF65-F5344CB8AC3E}">
        <p14:creationId xmlns:p14="http://schemas.microsoft.com/office/powerpoint/2010/main" val="12841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3" y="692696"/>
            <a:ext cx="8064895" cy="5184576"/>
          </a:xfrm>
          <a:prstGeom prst="rect">
            <a:avLst/>
          </a:prstGeom>
          <a:noFill/>
          <a:ln w="762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dirty="0" smtClean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3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 কারো কোন প্র</a:t>
            </a:r>
            <a:r>
              <a:rPr lang="bn-BD" sz="3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আছে কি??  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xmlns="" id="{67BB2A97-88E6-48C2-9490-F4C8324F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374441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31640" y="548680"/>
            <a:ext cx="7075512" cy="704056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সহযোগিতার জন্য সকলকে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2191D75-1AFD-4CF4-B930-01FBF5C0E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348880"/>
            <a:ext cx="6768752" cy="309979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7864" y="1410455"/>
            <a:ext cx="2537830" cy="584775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3579" y="2132856"/>
            <a:ext cx="58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 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আকাইদ</a:t>
            </a:r>
            <a:endParaRPr lang="bn-BD" sz="2800" b="1" dirty="0" smtClean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SA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الفصل الثانى: الاسلام</a:t>
            </a: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দ্বিতীয় 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পরিচ্ছেদ</a:t>
            </a:r>
            <a:r>
              <a:rPr lang="bn-BD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আল ইসলাম</a:t>
            </a:r>
            <a:r>
              <a:rPr lang="bn-IN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প্রথম পাঠঃ “ইসলাম,জঙ্গিবাদ ও সন্ত্রাস </a:t>
            </a:r>
            <a:r>
              <a:rPr lang="bn-BD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(বিশৃঙ্খলা)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r-SA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الدرس الاوَّلُ : </a:t>
            </a:r>
            <a:r>
              <a:rPr lang="ar-SA" sz="2800" b="1" dirty="0">
                <a:solidFill>
                  <a:srgbClr val="00206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الاسلام والارهاب والفساد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দাখিলঃ 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 </a:t>
            </a:r>
            <a:r>
              <a:rPr lang="bn-IN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ী-</a:t>
            </a:r>
            <a:r>
              <a:rPr lang="en-US" sz="28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</a:t>
            </a:r>
            <a:r>
              <a:rPr lang="en-US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bn-BD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নিট</a:t>
            </a:r>
          </a:p>
          <a:p>
            <a:pPr algn="ctr"/>
            <a:fld id="{A65BAC6A-E779-4C45-9A3B-B3F323B1AB12}" type="datetime10">
              <a:rPr lang="bn-BD" sz="2800" b="1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বৃহস্পতিবার, 10 সেপ্টেম্বর, 2020</a:t>
            </a:fld>
            <a:endParaRPr lang="bn-BD" sz="2800" b="1" dirty="0" smtClean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7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9832" y="1412776"/>
            <a:ext cx="2520280" cy="584775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200" b="1" dirty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3200" dirty="0">
              <a:solidFill>
                <a:srgbClr val="CC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2492896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Islam </a:t>
            </a:r>
            <a:r>
              <a:rPr lang="en-US" sz="24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 the complete code of life. </a:t>
            </a:r>
            <a:endParaRPr lang="bn-BD" sz="2400" b="1" dirty="0" smtClean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পুর্নাঙ্গ জীবন ব্যবস্থা। বিশ্বের এক মহোত্তম 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আদর্শের </a:t>
            </a: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ইসলাম। </a:t>
            </a:r>
          </a:p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হল</a:t>
            </a:r>
            <a:r>
              <a:rPr lang="bn-BD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Vrinda" pitchFamily="34" charset="0"/>
              </a:rPr>
              <a:t> </a:t>
            </a:r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الارهاب </a:t>
            </a:r>
            <a:r>
              <a:rPr lang="ar-SA" sz="24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هواستهداف </a:t>
            </a:r>
            <a:r>
              <a:rPr lang="ar-SA" sz="2400" b="1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المدانيين </a:t>
            </a:r>
            <a:r>
              <a:rPr lang="bn-BD" sz="2400" dirty="0" smtClean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বেসামরিক,নিরপরাধ,ও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  লোকদেরকে হত্যা করার </a:t>
            </a:r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ত্রাস সৃস্টি করাকে সন্ত্রাস বলা হয় ।   </a:t>
            </a:r>
          </a:p>
        </p:txBody>
      </p:sp>
    </p:spTree>
    <p:extLst>
      <p:ext uri="{BB962C8B-B14F-4D97-AF65-F5344CB8AC3E}">
        <p14:creationId xmlns:p14="http://schemas.microsoft.com/office/powerpoint/2010/main" val="213933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azhar digital class\terorij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2564904"/>
            <a:ext cx="5184576" cy="275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907704" y="980728"/>
            <a:ext cx="5184576" cy="954107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জঙ্গিবাদ  </a:t>
            </a:r>
            <a:r>
              <a:rPr lang="en-US" sz="2800" b="1" dirty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</a:t>
            </a:r>
            <a:r>
              <a:rPr lang="bn-BD" sz="28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বিশৃঙ্খলাকে না বলুন</a:t>
            </a:r>
          </a:p>
          <a:p>
            <a:pPr algn="ctr"/>
            <a:r>
              <a:rPr lang="bn-BD" sz="28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শান্তি চাই-</a:t>
            </a:r>
            <a:endParaRPr lang="en-US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87824" y="930023"/>
            <a:ext cx="3415444" cy="4599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উপস্হাপন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1682399"/>
            <a:ext cx="7488832" cy="917848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এবং ইসলামের সম্পর্ক আলো আধারের মতো বিপরিতার্থক । এ দুটো কখনো একত্র হতে পারেনা ।</a:t>
            </a:r>
          </a:p>
        </p:txBody>
      </p:sp>
      <p:pic>
        <p:nvPicPr>
          <p:cNvPr id="32770" name="Picture 2" descr="E:\azhar digital class\584137c2c361884c098b45b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" y="2725288"/>
            <a:ext cx="4133850" cy="3053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1" name="Picture 3" descr="E:\azhar digital clas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996952"/>
            <a:ext cx="4114800" cy="2822856"/>
          </a:xfrm>
          <a:prstGeom prst="rect">
            <a:avLst/>
          </a:prstGeom>
          <a:ln w="28575">
            <a:solidFill>
              <a:srgbClr val="003300"/>
            </a:solidFill>
          </a:ln>
          <a:effectLst>
            <a:softEdge rad="112500"/>
          </a:effec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643702" y="6675437"/>
            <a:ext cx="2286000" cy="365125"/>
          </a:xfrm>
        </p:spPr>
        <p:txBody>
          <a:bodyPr/>
          <a:lstStyle/>
          <a:p>
            <a:pPr algn="ctr"/>
            <a:fld id="{0DC83BD5-2F34-4335-AB17-B2BFAC0018F8}" type="datetime3">
              <a:rPr lang="en-US" sz="1800" smtClean="0">
                <a:solidFill>
                  <a:schemeClr val="accent2">
                    <a:lumMod val="50000"/>
                  </a:schemeClr>
                </a:solidFill>
              </a:rPr>
              <a:pPr algn="ctr"/>
              <a:t>10 September 2020</a:t>
            </a:fld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700808"/>
            <a:ext cx="64087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اسلام</a:t>
            </a:r>
            <a:r>
              <a:rPr lang="ar-SA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শব্দটি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افعال</a:t>
            </a:r>
            <a:r>
              <a:rPr lang="en-US" sz="20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باب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مصدر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سلم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মাদ্দাহ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গঠিত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হচ্ছে শান্তি ও নিরাপত্তা। বান্দা যেহেতু একমাত্র আল্লাহর কাছে আত্মসমর্পনের মাধ্যমেই শান্তি ও নিরাপত্তা লাভ করতে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bn-BD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সেহেতু ইসলামকে </a:t>
            </a:r>
            <a:r>
              <a:rPr lang="ar-SA" sz="2000" b="1" dirty="0">
                <a:solidFill>
                  <a:srgbClr val="00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اسلام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 হয়। 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ارهاب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 </a:t>
            </a:r>
            <a:r>
              <a:rPr lang="ar-SA" sz="2000" b="1" dirty="0">
                <a:solidFill>
                  <a:srgbClr val="CC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رهب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থেকে উদ্ভুত; এর অর্থ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ভীতি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আরবী প্রতিশব্দ হলো –</a:t>
            </a:r>
            <a:r>
              <a:rPr lang="ar-SA" sz="2000" b="1" dirty="0">
                <a:solidFill>
                  <a:srgbClr val="CC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التفزيع والارهاب –الفتنة </a:t>
            </a:r>
            <a:r>
              <a:rPr lang="ar-SA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والفساد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   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অভিধানে এসেছে,সন্ত্রাস শব্দ ত্রাস থেকে উদ্ভুত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ত্রাস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 ভয়,শঙ্খা,ভীতি। 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 হলো তথা অতিশয় আতঙ্ক; </a:t>
            </a:r>
            <a:r>
              <a:rPr lang="en-US" sz="2000" b="1" dirty="0">
                <a:solidFill>
                  <a:srgbClr val="33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dreadful object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 ভয়ঙ্কর ব্যক্তি;প্রানী বা বস্তু।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C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smtClean="0">
                <a:solidFill>
                  <a:srgbClr val="33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terrorism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হচ্ছে, সংঘবদ্ধভাবে ভয় দেখিয়ে বশ মানানোর নীতি বা সন্ত্রাসবাদ ।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55876" y="836712"/>
            <a:ext cx="2736304" cy="64807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3600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29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9912" y="1124744"/>
            <a:ext cx="1728192" cy="584775"/>
          </a:xfrm>
          <a:prstGeom prst="rect">
            <a:avLst/>
          </a:prstGeom>
          <a:ln w="38100"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206084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ইসলামের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পরিচয়, স্বরুপ বা  বৈশিষ্ট বর্ণনা করতে পারবে। 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সন্ত্রাস বা জঙ্গিবাদ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কী ?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তা বলতে পারবে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সন্ত্রাস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দমনে </a:t>
            </a:r>
            <a:r>
              <a:rPr lang="en-US" sz="2400" b="1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ইস</a:t>
            </a: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en-US" sz="2400" b="1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মের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মূলনীতি গুলি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তা লিখতে পারবে । </a:t>
            </a: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সন্ত্রাস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বা জঙ্গিবাদ এর পরিণতি ও কুফল গুলি ব্যাখ্যা করতে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24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সন্ত্রাস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দমনে মহানবি (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এর গৃহীত </a:t>
            </a:r>
            <a:r>
              <a:rPr lang="en-US" sz="2400" b="1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bn-BD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ক্ষে</a:t>
            </a:r>
            <a:r>
              <a:rPr lang="en-US" sz="2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 </a:t>
            </a:r>
            <a:r>
              <a:rPr lang="en-US" sz="24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সমূহ বলতে পারবে ।</a:t>
            </a:r>
            <a:endParaRPr lang="en-GB" sz="24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4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9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56" y="1772816"/>
            <a:ext cx="8496944" cy="42162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 শান্তির জীবন বিধান। তাই এর স্বরূপ শান্তি ও   অনাবিল সমৃদ্ধিতে ভরপুর।</a:t>
            </a:r>
          </a:p>
          <a:p>
            <a:pPr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 ও মানবতার ধর্ম এতে সন্ত্রাস ও জঙ্গিবাদের সামান্যতম গন্ধ নেই। এর বিরূদ্ধে ইসলামের অবস্হান সুস্পষ্ট ।</a:t>
            </a:r>
          </a:p>
          <a:p>
            <a:pPr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জঙ্গিবাদ যারা করে তাদের কোন ধর্ম নেই, তারা দেশ,জাতি, ইসলাম ও মুসলমানের শুত্রূ। দুনিয়া ও পরকালে তাদের জন্য কোন কল্যাণ নেই। রয়েছে কঠিন শাস্তি ।</a:t>
            </a:r>
          </a:p>
          <a:p>
            <a:pPr algn="l"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তায়ালা জমিনে বিপর্যয় সৃস্টিকারী সন্ত্রাসীদেরকে অপছন্দ করেণ</a:t>
            </a:r>
            <a:r>
              <a:rPr lang="ar-SA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-  ولاتبغ الفساد فى الارض ان الله لا يحب المفسدين-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জীবনের নিরাপত্তা বাস্তব ও ফলপ্রসূ ব্যবস্হা ও রীতি প্রণয়ন করেছে। আল্লাহ তায়ালা বলেন </a:t>
            </a:r>
            <a:r>
              <a:rPr lang="ar-SA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- ومن يقتل مؤمنا متعمدا فجزاءه جهننم-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bn-BD" sz="2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সম্ভ্রমের নিশ্ছিদ্র নিরাপত্তা বিধানের ব্যাপারে আল্লাহ তায়ালা বলেন  -</a:t>
            </a:r>
            <a:r>
              <a:rPr lang="ar-SA" sz="2400" b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 لايسخرقوم من قوم عساى ان يكو نوا خيرا منهم الخ--  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7864" y="908720"/>
            <a:ext cx="21602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endParaRPr lang="en-US" sz="3200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2377</TotalTime>
  <Words>880</Words>
  <Application>Microsoft Office PowerPoint</Application>
  <PresentationFormat>On-screen Show (4:3)</PresentationFormat>
  <Paragraphs>120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Montserrat</vt:lpstr>
      <vt:lpstr>NikoshBAN</vt:lpstr>
      <vt:lpstr>p51</vt:lpstr>
      <vt:lpstr>SutonnyMJ</vt:lpstr>
      <vt:lpstr>Verdana</vt:lpstr>
      <vt:lpstr>Vrinda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account</cp:lastModifiedBy>
  <cp:revision>268</cp:revision>
  <dcterms:created xsi:type="dcterms:W3CDTF">2017-10-12T14:20:28Z</dcterms:created>
  <dcterms:modified xsi:type="dcterms:W3CDTF">2020-09-10T01:24:58Z</dcterms:modified>
</cp:coreProperties>
</file>