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71" r:id="rId2"/>
    <p:sldId id="257" r:id="rId3"/>
    <p:sldId id="270" r:id="rId4"/>
    <p:sldId id="258" r:id="rId5"/>
    <p:sldId id="259" r:id="rId6"/>
    <p:sldId id="260" r:id="rId7"/>
    <p:sldId id="272" r:id="rId8"/>
    <p:sldId id="261" r:id="rId9"/>
    <p:sldId id="262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FF3300"/>
    <a:srgbClr val="CC3300"/>
    <a:srgbClr val="6600FF"/>
    <a:srgbClr val="000066"/>
    <a:srgbClr val="006600"/>
    <a:srgbClr val="003366"/>
    <a:srgbClr val="FF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3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3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2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2" y="321972"/>
            <a:ext cx="10483403" cy="2859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296992"/>
            <a:ext cx="8834907" cy="29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436" y="2327856"/>
            <a:ext cx="7138115" cy="254035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কার চরিত্রকে কুরআনের প্রতিচ্ছবি বলা হয়েছে ?</a:t>
            </a:r>
          </a:p>
          <a:p>
            <a:pPr marL="114300" indent="0"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উন্নত চরিত্রের ব্যাপারে অনুকরণীয় আদর্শ কে ।</a:t>
            </a:r>
          </a:p>
          <a:p>
            <a:pPr marL="114300" indent="0"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“চরিত্রের পুর্ণতা দানকারী হিসাবে আমি প্রেরিত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হয়েছি’’কথাটি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 ? </a:t>
            </a:r>
          </a:p>
          <a:p>
            <a:pPr marL="114300" indent="0"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উন্নত চরিত্রের স্বরূপ বিশ্লেষণ কর ।</a:t>
            </a:r>
          </a:p>
          <a:p>
            <a:pPr marL="114300" indent="0"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কার চরিত্রের ব্যাপারে আল্লাহ নিজেই প্রশংসা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21B175EA-689A-4527-8445-3EF85AEDBD17}"/>
              </a:ext>
            </a:extLst>
          </p:cNvPr>
          <p:cNvSpPr/>
          <p:nvPr/>
        </p:nvSpPr>
        <p:spPr>
          <a:xfrm>
            <a:off x="4424499" y="1310427"/>
            <a:ext cx="3521765" cy="608526"/>
          </a:xfrm>
          <a:prstGeom prst="round2Diag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একক / দলীয় কাজ </a:t>
            </a:r>
            <a:endParaRPr lang="en-GB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823" y="2173310"/>
            <a:ext cx="4378817" cy="26562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الحميدةُ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২.</a:t>
            </a:r>
            <a:r>
              <a:rPr lang="ar-SA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الشريفة 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r-SA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العظيم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৩.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৫.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الاخلاق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الاداب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৪.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21B175EA-689A-4527-8445-3EF85AEDBD17}"/>
              </a:ext>
            </a:extLst>
          </p:cNvPr>
          <p:cNvSpPr/>
          <p:nvPr/>
        </p:nvSpPr>
        <p:spPr>
          <a:xfrm>
            <a:off x="5544961" y="1294327"/>
            <a:ext cx="1950542" cy="524278"/>
          </a:xfrm>
          <a:prstGeom prst="round2Diag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endParaRPr lang="en-GB" sz="3600" dirty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495" y="2263462"/>
            <a:ext cx="7369935" cy="6214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প্রিয় নবী (সঃ) এর আখলাক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সম্মন্ধে -যাহা জান লিখ ?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21B175EA-689A-4527-8445-3EF85AEDBD17}"/>
              </a:ext>
            </a:extLst>
          </p:cNvPr>
          <p:cNvSpPr/>
          <p:nvPr/>
        </p:nvSpPr>
        <p:spPr>
          <a:xfrm>
            <a:off x="5190186" y="1287888"/>
            <a:ext cx="2163651" cy="53071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21B175EA-689A-4527-8445-3EF85AEDBD17}"/>
              </a:ext>
            </a:extLst>
          </p:cNvPr>
          <p:cNvSpPr/>
          <p:nvPr/>
        </p:nvSpPr>
        <p:spPr>
          <a:xfrm>
            <a:off x="3142445" y="495836"/>
            <a:ext cx="5403294" cy="87576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Honesty is the best policy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A0A37A7-7D56-4214-A0B8-7A0C610C4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9" y="2358394"/>
            <a:ext cx="3962743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C55214D2-76B2-4E5F-8969-3A513CB0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67" y="2358394"/>
            <a:ext cx="36571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9C707C1B-4FBA-42E9-A75F-11DA962B3025}"/>
              </a:ext>
            </a:extLst>
          </p:cNvPr>
          <p:cNvSpPr/>
          <p:nvPr/>
        </p:nvSpPr>
        <p:spPr>
          <a:xfrm>
            <a:off x="5649450" y="1371599"/>
            <a:ext cx="389283" cy="573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slamic background picture">
            <a:extLst>
              <a:ext uri="{FF2B5EF4-FFF2-40B4-BE49-F238E27FC236}">
                <a16:creationId xmlns:a16="http://schemas.microsoft.com/office/drawing/2014/main" xmlns="" id="{950F8BC5-C73E-4F1D-9AB2-3283B1B6C1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34" y="744829"/>
            <a:ext cx="9002333" cy="53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FFE4515D-2B63-48FD-8AB2-161D89B1B887}"/>
              </a:ext>
            </a:extLst>
          </p:cNvPr>
          <p:cNvSpPr/>
          <p:nvPr/>
        </p:nvSpPr>
        <p:spPr>
          <a:xfrm>
            <a:off x="2462989" y="1179345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8E509E9E-1DD0-45AA-A703-1AA823A560ED}"/>
              </a:ext>
            </a:extLst>
          </p:cNvPr>
          <p:cNvSpPr/>
          <p:nvPr/>
        </p:nvSpPr>
        <p:spPr>
          <a:xfrm>
            <a:off x="5019528" y="1076314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3257637F-9900-4DB5-AA49-EE5F005A64C5}"/>
              </a:ext>
            </a:extLst>
          </p:cNvPr>
          <p:cNvSpPr/>
          <p:nvPr/>
        </p:nvSpPr>
        <p:spPr>
          <a:xfrm>
            <a:off x="7998348" y="1654180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8D3B5188-C972-4489-8D59-6148D6A41DE0}"/>
              </a:ext>
            </a:extLst>
          </p:cNvPr>
          <p:cNvSpPr/>
          <p:nvPr/>
        </p:nvSpPr>
        <p:spPr>
          <a:xfrm>
            <a:off x="6673868" y="1090414"/>
            <a:ext cx="489397" cy="41212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050DDFA3-A619-4E98-B0B8-FC01D530ECEB}"/>
              </a:ext>
            </a:extLst>
          </p:cNvPr>
          <p:cNvSpPr/>
          <p:nvPr/>
        </p:nvSpPr>
        <p:spPr>
          <a:xfrm>
            <a:off x="2595062" y="2438108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20E91BAD-5C4D-48D6-84A5-017CE603E688}"/>
              </a:ext>
            </a:extLst>
          </p:cNvPr>
          <p:cNvSpPr/>
          <p:nvPr/>
        </p:nvSpPr>
        <p:spPr>
          <a:xfrm>
            <a:off x="3640894" y="1541174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A15B1D86-3F41-443E-BAF0-0132D1CC9D0E}"/>
              </a:ext>
            </a:extLst>
          </p:cNvPr>
          <p:cNvSpPr/>
          <p:nvPr/>
        </p:nvSpPr>
        <p:spPr>
          <a:xfrm>
            <a:off x="9493150" y="1311500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83C2D0C3-D42D-431A-BB79-68C47DE43427}"/>
              </a:ext>
            </a:extLst>
          </p:cNvPr>
          <p:cNvSpPr/>
          <p:nvPr/>
        </p:nvSpPr>
        <p:spPr>
          <a:xfrm>
            <a:off x="5919831" y="2092672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23CFE1FE-968F-4A07-86F9-7D88B56DA94F}"/>
              </a:ext>
            </a:extLst>
          </p:cNvPr>
          <p:cNvSpPr/>
          <p:nvPr/>
        </p:nvSpPr>
        <p:spPr>
          <a:xfrm>
            <a:off x="9493150" y="2480746"/>
            <a:ext cx="489397" cy="412124"/>
          </a:xfrm>
          <a:prstGeom prst="star5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CDB2B4-1DB8-4AF0-B7E1-D5120F6B350A}"/>
              </a:ext>
            </a:extLst>
          </p:cNvPr>
          <p:cNvSpPr/>
          <p:nvPr/>
        </p:nvSpPr>
        <p:spPr>
          <a:xfrm>
            <a:off x="4723694" y="2756548"/>
            <a:ext cx="3121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53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slamic picture">
            <a:extLst>
              <a:ext uri="{FF2B5EF4-FFF2-40B4-BE49-F238E27FC236}">
                <a16:creationId xmlns:a16="http://schemas.microsoft.com/office/drawing/2014/main" xmlns="" id="{0F1C7A1D-B7B7-4646-9DF4-85AA135D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4" y="1377654"/>
            <a:ext cx="7366717" cy="3065171"/>
          </a:xfrm>
          <a:prstGeom prst="rect">
            <a:avLst/>
          </a:prstGeom>
          <a:solidFill>
            <a:srgbClr val="002060"/>
          </a:solidFill>
          <a:ex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23C9E-AB43-48FD-8A32-63078896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502" y="1336074"/>
            <a:ext cx="5506196" cy="3065170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মোঃ আজহারুল ইসলাম </a:t>
            </a:r>
            <a:endParaRPr lang="en-GB" sz="28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ctr">
              <a:buNone/>
            </a:pPr>
            <a:r>
              <a:rPr lang="bn-BD" sz="2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সুপার </a:t>
            </a:r>
          </a:p>
          <a:p>
            <a:pPr marL="114300" indent="0" algn="ctr">
              <a:buNone/>
            </a:pPr>
            <a:r>
              <a:rPr lang="bn-BD" sz="2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চিলাকাড়া রাশিদিয়া বালিকা দাখিল মাদ্রাসা</a:t>
            </a:r>
          </a:p>
          <a:p>
            <a:pPr marL="114300" indent="0" algn="ctr">
              <a:buNone/>
            </a:pPr>
            <a:r>
              <a:rPr lang="bn-BD" sz="2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</a:t>
            </a:r>
            <a:endParaRPr lang="en-US" sz="20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ctr">
              <a:buNone/>
            </a:pPr>
            <a:r>
              <a:rPr lang="bn-BD" sz="20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০১৬৮৫৫৪৬৫৩৪</a:t>
            </a:r>
          </a:p>
          <a:p>
            <a:pPr marL="114300" indent="0" algn="ctr">
              <a:buNone/>
            </a:pPr>
            <a:r>
              <a:rPr lang="en-US" sz="20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Email</a:t>
            </a:r>
            <a:r>
              <a:rPr lang="bn-IN" sz="20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azharchimad@gmail.com</a:t>
            </a:r>
            <a:endParaRPr lang="en-US" sz="2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8B5597-B489-42F3-B4FC-F46C2BC1F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141" y="1396472"/>
            <a:ext cx="2802228" cy="3065171"/>
          </a:xfrm>
          <a:prstGeom prst="rect">
            <a:avLst/>
          </a:prstGeom>
        </p:spPr>
      </p:pic>
      <p:sp>
        <p:nvSpPr>
          <p:cNvPr id="7" name="AutoShape 6" descr="Image result for islamic border  hd picture">
            <a:extLst>
              <a:ext uri="{FF2B5EF4-FFF2-40B4-BE49-F238E27FC236}">
                <a16:creationId xmlns:a16="http://schemas.microsoft.com/office/drawing/2014/main" xmlns="" id="{2992C851-643F-4AA5-B491-0157AAEC6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islamic border  hd picture">
            <a:extLst>
              <a:ext uri="{FF2B5EF4-FFF2-40B4-BE49-F238E27FC236}">
                <a16:creationId xmlns:a16="http://schemas.microsoft.com/office/drawing/2014/main" xmlns="" id="{90D93DB2-35E8-42D8-B07C-3CDADAEF9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islamic border  hd picture">
            <a:extLst>
              <a:ext uri="{FF2B5EF4-FFF2-40B4-BE49-F238E27FC236}">
                <a16:creationId xmlns:a16="http://schemas.microsoft.com/office/drawing/2014/main" xmlns="" id="{A317744D-EDC3-4A9E-B543-98C3E585B9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islamic border  hd picture">
            <a:extLst>
              <a:ext uri="{FF2B5EF4-FFF2-40B4-BE49-F238E27FC236}">
                <a16:creationId xmlns:a16="http://schemas.microsoft.com/office/drawing/2014/main" xmlns="" id="{F949B247-3545-4F43-B8D5-7B5B89D2E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DC7A0E-3426-44DB-8EAC-449BB5345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566" y="0"/>
            <a:ext cx="680434" cy="636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A8AFBF-E57E-42C8-B5F7-7F5AC1F9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545023" y="6199754"/>
            <a:ext cx="680434" cy="636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871F8C-9A86-47ED-946E-45FAA3C0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935" y="6221942"/>
            <a:ext cx="680434" cy="636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80256D-1303-4E6C-A239-3AD1E31CC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659" y="4619681"/>
            <a:ext cx="4095482" cy="9488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82A94D-DDCC-451A-B486-474B6C6D1FC3}"/>
              </a:ext>
            </a:extLst>
          </p:cNvPr>
          <p:cNvSpPr/>
          <p:nvPr/>
        </p:nvSpPr>
        <p:spPr>
          <a:xfrm>
            <a:off x="4232133" y="318029"/>
            <a:ext cx="3683358" cy="69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2B947D3-DBFD-49E3-91E6-CEEBF47E6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2188" y="9309"/>
            <a:ext cx="680434" cy="636058"/>
          </a:xfrm>
          <a:prstGeom prst="rect">
            <a:avLst/>
          </a:prstGeom>
        </p:spPr>
      </p:pic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32D65873-8A55-4FD7-B327-3863C1F139AB}"/>
              </a:ext>
            </a:extLst>
          </p:cNvPr>
          <p:cNvSpPr/>
          <p:nvPr/>
        </p:nvSpPr>
        <p:spPr>
          <a:xfrm>
            <a:off x="2754632" y="470218"/>
            <a:ext cx="420011" cy="420431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iagonal Stripe 30">
            <a:extLst>
              <a:ext uri="{FF2B5EF4-FFF2-40B4-BE49-F238E27FC236}">
                <a16:creationId xmlns:a16="http://schemas.microsoft.com/office/drawing/2014/main" xmlns="" id="{0C021C81-D817-4C3F-94FB-7E3266ED30BD}"/>
              </a:ext>
            </a:extLst>
          </p:cNvPr>
          <p:cNvSpPr/>
          <p:nvPr/>
        </p:nvSpPr>
        <p:spPr>
          <a:xfrm>
            <a:off x="318028" y="4530206"/>
            <a:ext cx="493341" cy="583384"/>
          </a:xfrm>
          <a:prstGeom prst="diagStri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Diagonal Stripe 36">
            <a:extLst>
              <a:ext uri="{FF2B5EF4-FFF2-40B4-BE49-F238E27FC236}">
                <a16:creationId xmlns:a16="http://schemas.microsoft.com/office/drawing/2014/main" xmlns="" id="{A1D43770-B271-4F61-A424-8AC1F690B4FF}"/>
              </a:ext>
            </a:extLst>
          </p:cNvPr>
          <p:cNvSpPr/>
          <p:nvPr/>
        </p:nvSpPr>
        <p:spPr>
          <a:xfrm>
            <a:off x="437881" y="4626842"/>
            <a:ext cx="1056067" cy="1297440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8057C519-6F41-4753-B1E6-7106AC9F3539}"/>
              </a:ext>
            </a:extLst>
          </p:cNvPr>
          <p:cNvSpPr/>
          <p:nvPr/>
        </p:nvSpPr>
        <p:spPr>
          <a:xfrm>
            <a:off x="3414673" y="485656"/>
            <a:ext cx="420011" cy="420431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D761BB77-187A-4D47-BBE4-B6ABE4FB882A}"/>
              </a:ext>
            </a:extLst>
          </p:cNvPr>
          <p:cNvSpPr/>
          <p:nvPr/>
        </p:nvSpPr>
        <p:spPr>
          <a:xfrm>
            <a:off x="8418117" y="555808"/>
            <a:ext cx="420011" cy="420431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616AD260-6C71-4A96-BCD4-9864171D9741}"/>
              </a:ext>
            </a:extLst>
          </p:cNvPr>
          <p:cNvSpPr/>
          <p:nvPr/>
        </p:nvSpPr>
        <p:spPr>
          <a:xfrm>
            <a:off x="9130875" y="555808"/>
            <a:ext cx="420011" cy="420431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iagonal Stripe 20">
            <a:extLst>
              <a:ext uri="{FF2B5EF4-FFF2-40B4-BE49-F238E27FC236}">
                <a16:creationId xmlns:a16="http://schemas.microsoft.com/office/drawing/2014/main" xmlns="" id="{0C021C81-D817-4C3F-94FB-7E3266ED30BD}"/>
              </a:ext>
            </a:extLst>
          </p:cNvPr>
          <p:cNvSpPr/>
          <p:nvPr/>
        </p:nvSpPr>
        <p:spPr>
          <a:xfrm rot="5400000">
            <a:off x="11320539" y="4530862"/>
            <a:ext cx="493341" cy="583384"/>
          </a:xfrm>
          <a:prstGeom prst="diagStri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Diagonal Stripe 24">
            <a:extLst>
              <a:ext uri="{FF2B5EF4-FFF2-40B4-BE49-F238E27FC236}">
                <a16:creationId xmlns:a16="http://schemas.microsoft.com/office/drawing/2014/main" xmlns="" id="{A1D43770-B271-4F61-A424-8AC1F690B4FF}"/>
              </a:ext>
            </a:extLst>
          </p:cNvPr>
          <p:cNvSpPr/>
          <p:nvPr/>
        </p:nvSpPr>
        <p:spPr>
          <a:xfrm rot="5400000">
            <a:off x="10578576" y="4534021"/>
            <a:ext cx="1056067" cy="1297440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Image result for islamic border  hd picture">
            <a:extLst>
              <a:ext uri="{FF2B5EF4-FFF2-40B4-BE49-F238E27FC236}">
                <a16:creationId xmlns:a16="http://schemas.microsoft.com/office/drawing/2014/main" xmlns="" id="{2992C851-643F-4AA5-B491-0157AAEC6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islamic border  hd picture">
            <a:extLst>
              <a:ext uri="{FF2B5EF4-FFF2-40B4-BE49-F238E27FC236}">
                <a16:creationId xmlns:a16="http://schemas.microsoft.com/office/drawing/2014/main" xmlns="" id="{90D93DB2-35E8-42D8-B07C-3CDADAEF9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islamic border  hd picture">
            <a:extLst>
              <a:ext uri="{FF2B5EF4-FFF2-40B4-BE49-F238E27FC236}">
                <a16:creationId xmlns:a16="http://schemas.microsoft.com/office/drawing/2014/main" xmlns="" id="{A317744D-EDC3-4A9E-B543-98C3E585B9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islamic border  hd picture">
            <a:extLst>
              <a:ext uri="{FF2B5EF4-FFF2-40B4-BE49-F238E27FC236}">
                <a16:creationId xmlns:a16="http://schemas.microsoft.com/office/drawing/2014/main" xmlns="" id="{F949B247-3545-4F43-B8D5-7B5B89D2E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DC7A0E-3426-44DB-8EAC-449BB534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66" y="0"/>
            <a:ext cx="680434" cy="636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A8AFBF-E57E-42C8-B5F7-7F5AC1F9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545023" y="6199754"/>
            <a:ext cx="680434" cy="636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871F8C-9A86-47ED-946E-45FAA3C0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35" y="6221942"/>
            <a:ext cx="680434" cy="636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2B947D3-DBFD-49E3-91E6-CEEBF47E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2188" y="22188"/>
            <a:ext cx="680434" cy="636058"/>
          </a:xfrm>
          <a:prstGeom prst="rect">
            <a:avLst/>
          </a:prstGeom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xmlns="" id="{F5F60018-33C4-4707-AD40-76EF1CD8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8" y="772732"/>
            <a:ext cx="8463567" cy="5162281"/>
          </a:xfrm>
          <a:prstGeom prst="rect">
            <a:avLst/>
          </a:prstGeom>
          <a:noFill/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7D6F1D-A644-421D-8F35-512FA436B9CE}"/>
              </a:ext>
            </a:extLst>
          </p:cNvPr>
          <p:cNvSpPr/>
          <p:nvPr/>
        </p:nvSpPr>
        <p:spPr>
          <a:xfrm>
            <a:off x="2948940" y="2122438"/>
            <a:ext cx="5989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আকাঈদ ওয়াল ফিকহ    </a:t>
            </a:r>
            <a:endParaRPr lang="en-GB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নবম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দশম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ar-S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الاخلاق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-তথা চরিত্র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fld id="{2DE10993-04F3-4AD6-9886-39328A647666}" type="datetime3">
              <a:rPr lang="en-GB" sz="24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September, 2020</a:t>
            </a:fld>
            <a:endParaRPr lang="en-GB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C9FFF-C83F-4598-B8EA-57A4D358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87" y="1415784"/>
            <a:ext cx="3408574" cy="64126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900" y="2207328"/>
            <a:ext cx="5631287" cy="10303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অজানাকে জানার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ধ্যমে এর পরিপুর্ণ বিকাশ ঘঠে 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অসুন্দর সুন্দর হয় ।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C2F710A-415D-4262-A368-62D57CC767EC}"/>
              </a:ext>
            </a:extLst>
          </p:cNvPr>
          <p:cNvCxnSpPr>
            <a:cxnSpLocks/>
          </p:cNvCxnSpPr>
          <p:nvPr/>
        </p:nvCxnSpPr>
        <p:spPr>
          <a:xfrm flipV="1">
            <a:off x="8137716" y="317815"/>
            <a:ext cx="1145736" cy="99274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651" y="2107840"/>
            <a:ext cx="5850228" cy="5374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BD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আল- আখলাক বা চরিত্র, তথা নীতিবিজ্ঞান </a:t>
            </a:r>
            <a:r>
              <a:rPr lang="bn-BD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21B175EA-689A-4527-8445-3EF85AEDBD17}"/>
              </a:ext>
            </a:extLst>
          </p:cNvPr>
          <p:cNvSpPr/>
          <p:nvPr/>
        </p:nvSpPr>
        <p:spPr>
          <a:xfrm>
            <a:off x="4682078" y="1162722"/>
            <a:ext cx="2658880" cy="716388"/>
          </a:xfrm>
          <a:prstGeom prst="round2DiagRect">
            <a:avLst>
              <a:gd name="adj1" fmla="val 490"/>
              <a:gd name="adj2" fmla="val 0"/>
            </a:avLst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GB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D0B3E381-7388-48E4-8B6E-03D135191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92892"/>
              </p:ext>
            </p:extLst>
          </p:nvPr>
        </p:nvGraphicFramePr>
        <p:xfrm>
          <a:off x="3203574" y="2756079"/>
          <a:ext cx="6056382" cy="233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4" y="2756079"/>
                        <a:ext cx="6056382" cy="233107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A6974364-92B8-4C8E-AD92-FCABB794CCD7}"/>
              </a:ext>
            </a:extLst>
          </p:cNvPr>
          <p:cNvSpPr/>
          <p:nvPr/>
        </p:nvSpPr>
        <p:spPr>
          <a:xfrm>
            <a:off x="4043874" y="5246799"/>
            <a:ext cx="4159967" cy="1154270"/>
          </a:xfrm>
          <a:prstGeom prst="flowChartProcess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rgbClr val="6600FF"/>
                </a:solidFill>
              </a:rPr>
              <a:t> </a:t>
            </a:r>
            <a:r>
              <a:rPr lang="bn-BD" sz="2400" b="1" dirty="0">
                <a:solidFill>
                  <a:srgbClr val="6600FF"/>
                </a:solidFill>
              </a:rPr>
              <a:t>ছোট </a:t>
            </a:r>
            <a:r>
              <a:rPr lang="bn-BD" sz="2400" b="1" dirty="0" smtClean="0">
                <a:solidFill>
                  <a:srgbClr val="6600FF"/>
                </a:solidFill>
              </a:rPr>
              <a:t>ভিডিও </a:t>
            </a:r>
            <a:r>
              <a:rPr lang="bn-BD" sz="2400" b="1" dirty="0">
                <a:solidFill>
                  <a:srgbClr val="6600FF"/>
                </a:solidFill>
              </a:rPr>
              <a:t>–</a:t>
            </a:r>
            <a:endParaRPr lang="en-US" sz="2400" b="1" dirty="0">
              <a:solidFill>
                <a:srgbClr val="6600FF"/>
              </a:solidFill>
            </a:endParaRPr>
          </a:p>
          <a:p>
            <a:pPr algn="ctr"/>
            <a:r>
              <a:rPr lang="bn-BD" sz="28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যারা জীবনে সফল হতে চান-</a:t>
            </a:r>
            <a:r>
              <a:rPr lang="bn-BD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7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985" y="2160431"/>
            <a:ext cx="6803264" cy="3210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বলতে পারবে এবং লিখতে </a:t>
            </a:r>
            <a:r>
              <a:rPr lang="bn-BD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2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2800" b="1" u="sng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الاخلاق 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কি 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الاخلاقُ الحميدةُ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কাহাকে বলে ?</a:t>
            </a:r>
            <a:endParaRPr lang="ar-SA" sz="28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-الاخلاق</a:t>
            </a:r>
            <a:r>
              <a:rPr lang="ar-SA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  <a:r>
              <a:rPr lang="ar-SA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المذمو مةُ </a:t>
            </a:r>
            <a:r>
              <a:rPr lang="bn-BD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কি 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solidFill>
                <a:srgbClr val="003300"/>
              </a:solidFill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الاخلاق</a:t>
            </a:r>
            <a:r>
              <a:rPr lang="bn-BD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প্রকার, ও কি কি </a:t>
            </a:r>
            <a:r>
              <a:rPr lang="bn-BD" sz="2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xmlns="" id="{FE7C2657-9D6C-46CB-97E6-96F8D5DD3A40}"/>
              </a:ext>
            </a:extLst>
          </p:cNvPr>
          <p:cNvSpPr/>
          <p:nvPr/>
        </p:nvSpPr>
        <p:spPr>
          <a:xfrm>
            <a:off x="5235869" y="1326524"/>
            <a:ext cx="1687132" cy="543596"/>
          </a:xfrm>
          <a:prstGeom prst="snip2SameRect">
            <a:avLst>
              <a:gd name="adj1" fmla="val 0"/>
              <a:gd name="adj2" fmla="val 0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36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xmlns="" id="{FE7C2657-9D6C-46CB-97E6-96F8D5DD3A40}"/>
              </a:ext>
            </a:extLst>
          </p:cNvPr>
          <p:cNvSpPr/>
          <p:nvPr/>
        </p:nvSpPr>
        <p:spPr>
          <a:xfrm>
            <a:off x="5235869" y="1326524"/>
            <a:ext cx="1687132" cy="543596"/>
          </a:xfrm>
          <a:prstGeom prst="snip2SameRect">
            <a:avLst>
              <a:gd name="adj1" fmla="val 0"/>
              <a:gd name="adj2" fmla="val 0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endParaRPr lang="en-GB" sz="36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6531" y="2263461"/>
            <a:ext cx="8255356" cy="3029756"/>
          </a:xfrm>
          <a:ln w="38100">
            <a:solidFill>
              <a:srgbClr val="003300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bn-BD" sz="2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চরিত্র প্রধানত ২ প্রকার,  ১. উন্নত চরিত্র, ২. ঘৃণিত চরিত্র। উন্নত চরিত্র মানব জীবনের মুকুটস্বরুপ। সূরা কলমের ৪ নং আয়াতে আল্লাহ তায়ালা বলেনঃ- </a:t>
            </a:r>
            <a:r>
              <a:rPr lang="ar-SA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انك لعلى خلق عظيم</a:t>
            </a:r>
            <a:r>
              <a:rPr lang="bn-BD" sz="2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নিশ্চই আপনি সর্বোত্তম চরিত্রের অধিকারী । তার চরিত্রকে কুরআনের প্রতিচ্ছবি বলা হয়েছে। সাহাবারা হযরত আয়শা (রাঃ) এর কাছে তার চরিত্র সম্পর্কে বলতে বললে তিনি বলেন, </a:t>
            </a:r>
            <a:r>
              <a:rPr lang="ar-SA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خلقه القران</a:t>
            </a:r>
            <a:r>
              <a:rPr lang="bn-BD" sz="2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কুরআনই হলো তার চরিত্র। তিনি ছিলেন একাদারে সার্বজনিন আদর্শ । রাসুল (সঃ) বলেন আমি সর্বোত্তম চরিত্রের পুর্ণতাদান কারী হিসেবে প্রেরিত হয়েছি।</a:t>
            </a:r>
            <a:endParaRPr lang="en-US" sz="24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4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56" y="2057400"/>
            <a:ext cx="9530365" cy="4038600"/>
          </a:xfrm>
        </p:spPr>
        <p:txBody>
          <a:bodyPr>
            <a:normAutofit/>
          </a:bodyPr>
          <a:lstStyle/>
          <a:p>
            <a:endParaRPr lang="bn-BD" sz="3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AF810549-39DD-438B-BC6B-0CD614D4EA19}"/>
              </a:ext>
            </a:extLst>
          </p:cNvPr>
          <p:cNvSpPr/>
          <p:nvPr/>
        </p:nvSpPr>
        <p:spPr>
          <a:xfrm>
            <a:off x="4300393" y="347730"/>
            <a:ext cx="2790299" cy="553288"/>
          </a:xfrm>
          <a:prstGeom prst="snip2DiagRect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GB" sz="3600" b="1" dirty="0">
              <a:solidFill>
                <a:srgbClr val="333300"/>
              </a:solidFill>
            </a:endParaRPr>
          </a:p>
        </p:txBody>
      </p:sp>
      <p:pic>
        <p:nvPicPr>
          <p:cNvPr id="10" name="Picture 2" descr="E:\azhar\Pickpocket.jpg">
            <a:extLst>
              <a:ext uri="{FF2B5EF4-FFF2-40B4-BE49-F238E27FC236}">
                <a16:creationId xmlns:a16="http://schemas.microsoft.com/office/drawing/2014/main" xmlns="" id="{A5856E19-26AE-47E0-9FAC-38DBA697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56" y="2914380"/>
            <a:ext cx="3814363" cy="29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azhar\images(29).jpg">
            <a:extLst>
              <a:ext uri="{FF2B5EF4-FFF2-40B4-BE49-F238E27FC236}">
                <a16:creationId xmlns:a16="http://schemas.microsoft.com/office/drawing/2014/main" xmlns="" id="{F7E94FC6-8B7C-4F38-B9F5-374AA3BE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48" y="2879769"/>
            <a:ext cx="3590517" cy="2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1E7CA1-6D20-44CF-8DA5-36ADC3C6B96C}"/>
              </a:ext>
            </a:extLst>
          </p:cNvPr>
          <p:cNvSpPr/>
          <p:nvPr/>
        </p:nvSpPr>
        <p:spPr>
          <a:xfrm>
            <a:off x="3916135" y="1359872"/>
            <a:ext cx="368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as-IN" sz="3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চরিত্রের লোকের কাণ্ড</a:t>
            </a:r>
            <a:r>
              <a:rPr lang="en-US" sz="3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5E0AC3DB-CDD1-4AA6-9821-F6183415A404}"/>
              </a:ext>
            </a:extLst>
          </p:cNvPr>
          <p:cNvSpPr/>
          <p:nvPr/>
        </p:nvSpPr>
        <p:spPr>
          <a:xfrm>
            <a:off x="2910625" y="2485890"/>
            <a:ext cx="232426" cy="3950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35D540FA-EF9B-4412-B05E-90D384F3AD26}"/>
              </a:ext>
            </a:extLst>
          </p:cNvPr>
          <p:cNvSpPr/>
          <p:nvPr/>
        </p:nvSpPr>
        <p:spPr>
          <a:xfrm>
            <a:off x="8191194" y="2451279"/>
            <a:ext cx="232426" cy="395023"/>
          </a:xfrm>
          <a:prstGeom prst="downArrow">
            <a:avLst/>
          </a:prstGeom>
          <a:solidFill>
            <a:srgbClr val="C0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AAF8B8-6520-4439-813B-B513C79F46A6}"/>
              </a:ext>
            </a:extLst>
          </p:cNvPr>
          <p:cNvCxnSpPr>
            <a:cxnSpLocks/>
            <a:stCxn id="12" idx="0"/>
            <a:endCxn id="13" idx="0"/>
          </p:cNvCxnSpPr>
          <p:nvPr/>
        </p:nvCxnSpPr>
        <p:spPr>
          <a:xfrm flipV="1">
            <a:off x="3026838" y="2451279"/>
            <a:ext cx="5280569" cy="34611"/>
          </a:xfrm>
          <a:prstGeom prst="straightConnector1">
            <a:avLst/>
          </a:prstGeom>
          <a:ln>
            <a:solidFill>
              <a:srgbClr val="66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A27D104B-39AA-4BB9-B0F3-43C7B40AECAF}"/>
              </a:ext>
            </a:extLst>
          </p:cNvPr>
          <p:cNvSpPr/>
          <p:nvPr/>
        </p:nvSpPr>
        <p:spPr>
          <a:xfrm rot="5400000">
            <a:off x="5482628" y="2087595"/>
            <a:ext cx="308110" cy="247720"/>
          </a:xfrm>
          <a:prstGeom prst="chevr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8375-3A83-4854-A919-2974FC027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FAF428B5-199D-451B-89E4-A010CAEEC7A3}"/>
              </a:ext>
            </a:extLst>
          </p:cNvPr>
          <p:cNvSpPr/>
          <p:nvPr/>
        </p:nvSpPr>
        <p:spPr>
          <a:xfrm>
            <a:off x="231820" y="231819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2D3856F-9582-47BE-82BD-87BEDB3DBD49}"/>
              </a:ext>
            </a:extLst>
          </p:cNvPr>
          <p:cNvSpPr/>
          <p:nvPr/>
        </p:nvSpPr>
        <p:spPr>
          <a:xfrm rot="16200000">
            <a:off x="91764" y="5963992"/>
            <a:ext cx="808149" cy="5280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F1E2A6A2-DBDF-484D-8074-E7FA33199F22}"/>
              </a:ext>
            </a:extLst>
          </p:cNvPr>
          <p:cNvSpPr/>
          <p:nvPr/>
        </p:nvSpPr>
        <p:spPr>
          <a:xfrm rot="5400000">
            <a:off x="11227031" y="303995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99AD82DC-66C1-45C9-B1E2-389549E0706E}"/>
              </a:ext>
            </a:extLst>
          </p:cNvPr>
          <p:cNvSpPr/>
          <p:nvPr/>
        </p:nvSpPr>
        <p:spPr>
          <a:xfrm rot="10800000">
            <a:off x="11154856" y="5988141"/>
            <a:ext cx="788294" cy="643943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 Diagonal Corner Rectangle 1">
            <a:extLst>
              <a:ext uri="{FF2B5EF4-FFF2-40B4-BE49-F238E27FC236}">
                <a16:creationId xmlns:a16="http://schemas.microsoft.com/office/drawing/2014/main" xmlns="" id="{CBB49552-2766-4B7C-B185-C0CF5B8587D0}"/>
              </a:ext>
            </a:extLst>
          </p:cNvPr>
          <p:cNvSpPr/>
          <p:nvPr/>
        </p:nvSpPr>
        <p:spPr>
          <a:xfrm>
            <a:off x="3042238" y="1246655"/>
            <a:ext cx="5765372" cy="549147"/>
          </a:xfrm>
          <a:prstGeom prst="round2Diag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চারিত্রিক  ভাল মন্দ উপলব্দি করা যায় 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LAB- 16\Desktop\Pickpocket.jpg">
            <a:extLst>
              <a:ext uri="{FF2B5EF4-FFF2-40B4-BE49-F238E27FC236}">
                <a16:creationId xmlns:a16="http://schemas.microsoft.com/office/drawing/2014/main" xmlns="" id="{C53CEF5A-46B6-47D8-A640-709148C5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86" y="2756845"/>
            <a:ext cx="3810000" cy="3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azhar\images(33).jpg">
            <a:extLst>
              <a:ext uri="{FF2B5EF4-FFF2-40B4-BE49-F238E27FC236}">
                <a16:creationId xmlns:a16="http://schemas.microsoft.com/office/drawing/2014/main" xmlns="" id="{5E2B62C6-CEC0-4915-AA10-3D39D6FD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97" y="2658677"/>
            <a:ext cx="3810000" cy="3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8496661B-AD33-444D-86BC-559C28386B33}"/>
              </a:ext>
            </a:extLst>
          </p:cNvPr>
          <p:cNvSpPr/>
          <p:nvPr/>
        </p:nvSpPr>
        <p:spPr>
          <a:xfrm rot="5400000">
            <a:off x="5786191" y="1946447"/>
            <a:ext cx="308110" cy="2477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6AA6F758-0C8D-423A-94EC-EA39482BCB4E}"/>
              </a:ext>
            </a:extLst>
          </p:cNvPr>
          <p:cNvSpPr/>
          <p:nvPr/>
        </p:nvSpPr>
        <p:spPr>
          <a:xfrm>
            <a:off x="3245173" y="2238841"/>
            <a:ext cx="232426" cy="3950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642AF53D-E6C5-4B42-819D-D324C65471CC}"/>
              </a:ext>
            </a:extLst>
          </p:cNvPr>
          <p:cNvSpPr/>
          <p:nvPr/>
        </p:nvSpPr>
        <p:spPr>
          <a:xfrm>
            <a:off x="8575184" y="2224362"/>
            <a:ext cx="232426" cy="3950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12361AA-C206-4626-B032-140F8AA1C37F}"/>
              </a:ext>
            </a:extLst>
          </p:cNvPr>
          <p:cNvCxnSpPr>
            <a:cxnSpLocks/>
            <a:endCxn id="15" idx="0"/>
          </p:cNvCxnSpPr>
          <p:nvPr/>
        </p:nvCxnSpPr>
        <p:spPr>
          <a:xfrm flipV="1">
            <a:off x="3361386" y="2224362"/>
            <a:ext cx="5330011" cy="14479"/>
          </a:xfrm>
          <a:prstGeom prst="straightConnector1">
            <a:avLst/>
          </a:prstGeom>
          <a:ln>
            <a:solidFill>
              <a:srgbClr val="CC3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421</TotalTime>
  <Words>322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Corbel</vt:lpstr>
      <vt:lpstr>NikoshBAN</vt:lpstr>
      <vt:lpstr>Vrinda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 পূর্ব জ্ঞান যাচাই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sifat farabi</dc:creator>
  <cp:lastModifiedBy>Microsoft account</cp:lastModifiedBy>
  <cp:revision>53</cp:revision>
  <dcterms:created xsi:type="dcterms:W3CDTF">2017-10-09T17:15:50Z</dcterms:created>
  <dcterms:modified xsi:type="dcterms:W3CDTF">2020-09-10T12:15:36Z</dcterms:modified>
</cp:coreProperties>
</file>