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0000"/>
    <a:srgbClr val="CC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147" autoAdjust="0"/>
    <p:restoredTop sz="97696" autoAdjust="0"/>
  </p:normalViewPr>
  <p:slideViewPr>
    <p:cSldViewPr>
      <p:cViewPr>
        <p:scale>
          <a:sx n="98" d="100"/>
          <a:sy n="98" d="100"/>
        </p:scale>
        <p:origin x="-59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1F61E-2CFD-4CA5-BBF5-0EB5C6A92E7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B138F-ADC1-4A7D-B7A6-A518BC01AC63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المركب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F39DEAB-7FBB-4CC1-8CB2-A2C3C88DED15}" type="parTrans" cxnId="{1BD05D50-9E33-4D29-855B-B0B7A605CE1B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628043A-8D01-42D6-8D68-91C7C33B962B}" type="sibTrans" cxnId="{1BD05D50-9E33-4D29-855B-B0B7A605CE1B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যৌগিক শব্দ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</a:t>
          </a:r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যুক্ত 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1A65B6-EDB3-48A4-A756-829E0D0FEBB2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المفرد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4EDD4CA-9554-40BA-8172-E80FDBF92A84}" type="sibTrans" cxnId="{15B2EC29-D1E1-4D90-B570-7E66D11CE74E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একক 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69EF788-E453-4D98-A627-7E910F948D35}" type="parTrans" cxnId="{15B2EC29-D1E1-4D90-B570-7E66D11CE74E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6F17361-8D72-48E5-9069-79ABA6CEDEB7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لَفْظٌ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1B5CAC-9FDB-4353-AEEB-AFD26F4BFA73}" type="sibTrans" cxnId="{D322737D-31D0-43CB-993A-E3DFEA7E549D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D6E3577-769B-4A9E-B42F-C13DF38E0A31}" type="parTrans" cxnId="{D322737D-31D0-43CB-993A-E3DFEA7E549D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4F2FE8-AF6A-493B-B19B-D53A4941A7C7}" type="pres">
      <dgm:prSet presAssocID="{8DC1F61E-2CFD-4CA5-BBF5-0EB5C6A92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93EFF5-084D-4607-B403-FC8985E707E6}" type="pres">
      <dgm:prSet presAssocID="{06F17361-8D72-48E5-9069-79ABA6CEDEB7}" presName="hierRoot1" presStyleCnt="0">
        <dgm:presLayoutVars>
          <dgm:hierBranch val="init"/>
        </dgm:presLayoutVars>
      </dgm:prSet>
      <dgm:spPr/>
    </dgm:pt>
    <dgm:pt modelId="{53564EBE-BE30-4A5E-A058-7B528AA56660}" type="pres">
      <dgm:prSet presAssocID="{06F17361-8D72-48E5-9069-79ABA6CEDEB7}" presName="rootComposite1" presStyleCnt="0"/>
      <dgm:spPr/>
    </dgm:pt>
    <dgm:pt modelId="{C17FC569-D09E-4A1B-AE66-69FF3A572BBF}" type="pres">
      <dgm:prSet presAssocID="{06F17361-8D72-48E5-9069-79ABA6CEDEB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B903B3-503F-4F81-963B-DE27E50265D6}" type="pres">
      <dgm:prSet presAssocID="{06F17361-8D72-48E5-9069-79ABA6CEDEB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66F9A2-610F-4656-9007-C6B9D9AD46FC}" type="pres">
      <dgm:prSet presAssocID="{06F17361-8D72-48E5-9069-79ABA6CEDEB7}" presName="rootConnector1" presStyleLbl="node1" presStyleIdx="0" presStyleCnt="2"/>
      <dgm:spPr/>
      <dgm:t>
        <a:bodyPr/>
        <a:lstStyle/>
        <a:p>
          <a:endParaRPr lang="en-US"/>
        </a:p>
      </dgm:t>
    </dgm:pt>
    <dgm:pt modelId="{3C51BEF2-DDC8-4256-8F0C-954B038A3080}" type="pres">
      <dgm:prSet presAssocID="{06F17361-8D72-48E5-9069-79ABA6CEDEB7}" presName="hierChild2" presStyleCnt="0"/>
      <dgm:spPr/>
    </dgm:pt>
    <dgm:pt modelId="{3CE3DD9A-2334-4310-803E-13034DECEB3A}" type="pres">
      <dgm:prSet presAssocID="{369EF788-E453-4D98-A627-7E910F948D3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BEA89BC-DF8D-4AF9-BE68-428786F19DF2}" type="pres">
      <dgm:prSet presAssocID="{A11A65B6-EDB3-48A4-A756-829E0D0FEBB2}" presName="hierRoot2" presStyleCnt="0">
        <dgm:presLayoutVars>
          <dgm:hierBranch val="init"/>
        </dgm:presLayoutVars>
      </dgm:prSet>
      <dgm:spPr/>
    </dgm:pt>
    <dgm:pt modelId="{087CC708-B84F-409D-99DA-9A1D692ACDB2}" type="pres">
      <dgm:prSet presAssocID="{A11A65B6-EDB3-48A4-A756-829E0D0FEBB2}" presName="rootComposite" presStyleCnt="0"/>
      <dgm:spPr/>
    </dgm:pt>
    <dgm:pt modelId="{DDFDE359-48E7-466F-8ACA-93574AD8E79F}" type="pres">
      <dgm:prSet presAssocID="{A11A65B6-EDB3-48A4-A756-829E0D0FEBB2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564E488-9F2B-46D0-9F62-79B3397458CC}" type="pres">
      <dgm:prSet presAssocID="{A11A65B6-EDB3-48A4-A756-829E0D0FEBB2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187712-9B00-4CDA-BD4B-54ED6EAC4049}" type="pres">
      <dgm:prSet presAssocID="{A11A65B6-EDB3-48A4-A756-829E0D0FEBB2}" presName="rootConnector" presStyleLbl="node2" presStyleIdx="0" presStyleCnt="0"/>
      <dgm:spPr/>
      <dgm:t>
        <a:bodyPr/>
        <a:lstStyle/>
        <a:p>
          <a:endParaRPr lang="en-US"/>
        </a:p>
      </dgm:t>
    </dgm:pt>
    <dgm:pt modelId="{23E23CEF-8CE8-4904-9BAC-A8566BEDBB3D}" type="pres">
      <dgm:prSet presAssocID="{A11A65B6-EDB3-48A4-A756-829E0D0FEBB2}" presName="hierChild4" presStyleCnt="0"/>
      <dgm:spPr/>
    </dgm:pt>
    <dgm:pt modelId="{F676C571-F3CD-446C-9E70-6E826A58F88A}" type="pres">
      <dgm:prSet presAssocID="{A11A65B6-EDB3-48A4-A756-829E0D0FEBB2}" presName="hierChild5" presStyleCnt="0"/>
      <dgm:spPr/>
    </dgm:pt>
    <dgm:pt modelId="{9715312C-6950-4456-8A77-6643345CAAD3}" type="pres">
      <dgm:prSet presAssocID="{4F39DEAB-7FBB-4CC1-8CB2-A2C3C88DED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A36CD3A-105D-4BC7-8BC7-67042DC77321}" type="pres">
      <dgm:prSet presAssocID="{E1EB138F-ADC1-4A7D-B7A6-A518BC01AC63}" presName="hierRoot2" presStyleCnt="0">
        <dgm:presLayoutVars>
          <dgm:hierBranch val="init"/>
        </dgm:presLayoutVars>
      </dgm:prSet>
      <dgm:spPr/>
    </dgm:pt>
    <dgm:pt modelId="{E5EFF9E4-6163-4AFF-BD36-9C5F2DEF43ED}" type="pres">
      <dgm:prSet presAssocID="{E1EB138F-ADC1-4A7D-B7A6-A518BC01AC63}" presName="rootComposite" presStyleCnt="0"/>
      <dgm:spPr/>
    </dgm:pt>
    <dgm:pt modelId="{F05B24B4-6CB9-44DF-90C5-F26F6456888C}" type="pres">
      <dgm:prSet presAssocID="{E1EB138F-ADC1-4A7D-B7A6-A518BC01AC63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705992-1DAA-4A42-825D-43A9E5F88E84}" type="pres">
      <dgm:prSet presAssocID="{E1EB138F-ADC1-4A7D-B7A6-A518BC01AC63}" presName="titleText2" presStyleLbl="fgAcc1" presStyleIdx="1" presStyleCnt="2" custLinFactNeighborX="880" custLinFactNeighborY="103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4E64E2-0C66-4AB2-B2DB-E436FEC4FC71}" type="pres">
      <dgm:prSet presAssocID="{E1EB138F-ADC1-4A7D-B7A6-A518BC01AC63}" presName="rootConnector" presStyleLbl="node2" presStyleIdx="0" presStyleCnt="0"/>
      <dgm:spPr/>
      <dgm:t>
        <a:bodyPr/>
        <a:lstStyle/>
        <a:p>
          <a:endParaRPr lang="en-US"/>
        </a:p>
      </dgm:t>
    </dgm:pt>
    <dgm:pt modelId="{2EF40BE5-2181-407F-BD85-DAD36EF5992E}" type="pres">
      <dgm:prSet presAssocID="{E1EB138F-ADC1-4A7D-B7A6-A518BC01AC63}" presName="hierChild4" presStyleCnt="0"/>
      <dgm:spPr/>
    </dgm:pt>
    <dgm:pt modelId="{F04BF468-6AF0-46B1-BB1C-A60F26778040}" type="pres">
      <dgm:prSet presAssocID="{E1EB138F-ADC1-4A7D-B7A6-A518BC01AC63}" presName="hierChild5" presStyleCnt="0"/>
      <dgm:spPr/>
    </dgm:pt>
    <dgm:pt modelId="{5E3D9CEC-D71E-4B2D-890B-20361FC96647}" type="pres">
      <dgm:prSet presAssocID="{06F17361-8D72-48E5-9069-79ABA6CEDEB7}" presName="hierChild3" presStyleCnt="0"/>
      <dgm:spPr/>
    </dgm:pt>
  </dgm:ptLst>
  <dgm:cxnLst>
    <dgm:cxn modelId="{4570C315-AD10-4823-88E9-17D4263A8BB6}" type="presOf" srcId="{4F39DEAB-7FBB-4CC1-8CB2-A2C3C88DED15}" destId="{9715312C-6950-4456-8A77-6643345CAAD3}" srcOrd="0" destOrd="0" presId="urn:microsoft.com/office/officeart/2008/layout/NameandTitleOrganizationalChart"/>
    <dgm:cxn modelId="{265BE5E4-BF04-4523-A8EC-4270DEBE3E56}" type="presOf" srcId="{06F17361-8D72-48E5-9069-79ABA6CEDEB7}" destId="{F166F9A2-610F-4656-9007-C6B9D9AD46FC}" srcOrd="1" destOrd="0" presId="urn:microsoft.com/office/officeart/2008/layout/NameandTitleOrganizationalChart"/>
    <dgm:cxn modelId="{38DB4212-5370-4B9E-A1B7-D9831567BDE0}" type="presOf" srcId="{369EF788-E453-4D98-A627-7E910F948D35}" destId="{3CE3DD9A-2334-4310-803E-13034DECEB3A}" srcOrd="0" destOrd="0" presId="urn:microsoft.com/office/officeart/2008/layout/NameandTitleOrganizationalChart"/>
    <dgm:cxn modelId="{9F2E56F2-1433-405A-92A4-F4379A94F975}" type="presOf" srcId="{A11B5CAC-9FDB-4353-AEEB-AFD26F4BFA73}" destId="{6AB903B3-503F-4F81-963B-DE27E50265D6}" srcOrd="0" destOrd="0" presId="urn:microsoft.com/office/officeart/2008/layout/NameandTitleOrganizationalChart"/>
    <dgm:cxn modelId="{32E3DBA0-5AC9-4FAB-8C55-EFD68120D2C7}" type="presOf" srcId="{E1EB138F-ADC1-4A7D-B7A6-A518BC01AC63}" destId="{F05B24B4-6CB9-44DF-90C5-F26F6456888C}" srcOrd="0" destOrd="0" presId="urn:microsoft.com/office/officeart/2008/layout/NameandTitleOrganizationalChart"/>
    <dgm:cxn modelId="{D322737D-31D0-43CB-993A-E3DFEA7E549D}" srcId="{8DC1F61E-2CFD-4CA5-BBF5-0EB5C6A92E75}" destId="{06F17361-8D72-48E5-9069-79ABA6CEDEB7}" srcOrd="0" destOrd="0" parTransId="{AD6E3577-769B-4A9E-B42F-C13DF38E0A31}" sibTransId="{A11B5CAC-9FDB-4353-AEEB-AFD26F4BFA73}"/>
    <dgm:cxn modelId="{C49F2658-75E9-459C-84E1-4FCD151E3652}" type="presOf" srcId="{06F17361-8D72-48E5-9069-79ABA6CEDEB7}" destId="{C17FC569-D09E-4A1B-AE66-69FF3A572BBF}" srcOrd="0" destOrd="0" presId="urn:microsoft.com/office/officeart/2008/layout/NameandTitleOrganizationalChart"/>
    <dgm:cxn modelId="{15B2EC29-D1E1-4D90-B570-7E66D11CE74E}" srcId="{06F17361-8D72-48E5-9069-79ABA6CEDEB7}" destId="{A11A65B6-EDB3-48A4-A756-829E0D0FEBB2}" srcOrd="0" destOrd="0" parTransId="{369EF788-E453-4D98-A627-7E910F948D35}" sibTransId="{34EDD4CA-9554-40BA-8172-E80FDBF92A84}"/>
    <dgm:cxn modelId="{0372EDF4-E564-4DAE-A151-ED5F2F3E9F59}" type="presOf" srcId="{8DC1F61E-2CFD-4CA5-BBF5-0EB5C6A92E75}" destId="{684F2FE8-AF6A-493B-B19B-D53A4941A7C7}" srcOrd="0" destOrd="0" presId="urn:microsoft.com/office/officeart/2008/layout/NameandTitleOrganizationalChart"/>
    <dgm:cxn modelId="{8167CFCE-B2D9-4453-B75E-76C99BF273B3}" type="presOf" srcId="{34EDD4CA-9554-40BA-8172-E80FDBF92A84}" destId="{B564E488-9F2B-46D0-9F62-79B3397458CC}" srcOrd="0" destOrd="0" presId="urn:microsoft.com/office/officeart/2008/layout/NameandTitleOrganizationalChart"/>
    <dgm:cxn modelId="{C5BCCF45-232C-48B4-99D2-D9EFCC248CC4}" type="presOf" srcId="{A11A65B6-EDB3-48A4-A756-829E0D0FEBB2}" destId="{DDFDE359-48E7-466F-8ACA-93574AD8E79F}" srcOrd="0" destOrd="0" presId="urn:microsoft.com/office/officeart/2008/layout/NameandTitleOrganizationalChart"/>
    <dgm:cxn modelId="{1BD05D50-9E33-4D29-855B-B0B7A605CE1B}" srcId="{06F17361-8D72-48E5-9069-79ABA6CEDEB7}" destId="{E1EB138F-ADC1-4A7D-B7A6-A518BC01AC63}" srcOrd="1" destOrd="0" parTransId="{4F39DEAB-7FBB-4CC1-8CB2-A2C3C88DED15}" sibTransId="{4628043A-8D01-42D6-8D68-91C7C33B962B}"/>
    <dgm:cxn modelId="{8B9E2E32-5B27-477F-B44E-8D05695A776B}" type="presOf" srcId="{4628043A-8D01-42D6-8D68-91C7C33B962B}" destId="{9A705992-1DAA-4A42-825D-43A9E5F88E84}" srcOrd="0" destOrd="0" presId="urn:microsoft.com/office/officeart/2008/layout/NameandTitleOrganizationalChart"/>
    <dgm:cxn modelId="{74DB32E9-BAD5-4CE9-A9A1-A6E947D4F979}" type="presOf" srcId="{A11A65B6-EDB3-48A4-A756-829E0D0FEBB2}" destId="{71187712-9B00-4CDA-BD4B-54ED6EAC4049}" srcOrd="1" destOrd="0" presId="urn:microsoft.com/office/officeart/2008/layout/NameandTitleOrganizationalChart"/>
    <dgm:cxn modelId="{16CBEE89-8E0A-4521-A997-8CBEB4E617C7}" type="presOf" srcId="{E1EB138F-ADC1-4A7D-B7A6-A518BC01AC63}" destId="{DA4E64E2-0C66-4AB2-B2DB-E436FEC4FC71}" srcOrd="1" destOrd="0" presId="urn:microsoft.com/office/officeart/2008/layout/NameandTitleOrganizationalChart"/>
    <dgm:cxn modelId="{7ED6F4EA-AC57-4CF8-A76B-C5F1ADD536DE}" type="presParOf" srcId="{684F2FE8-AF6A-493B-B19B-D53A4941A7C7}" destId="{D193EFF5-084D-4607-B403-FC8985E707E6}" srcOrd="0" destOrd="0" presId="urn:microsoft.com/office/officeart/2008/layout/NameandTitleOrganizationalChart"/>
    <dgm:cxn modelId="{1D61B265-91C4-4276-95FC-CD1D6D441EC9}" type="presParOf" srcId="{D193EFF5-084D-4607-B403-FC8985E707E6}" destId="{53564EBE-BE30-4A5E-A058-7B528AA56660}" srcOrd="0" destOrd="0" presId="urn:microsoft.com/office/officeart/2008/layout/NameandTitleOrganizationalChart"/>
    <dgm:cxn modelId="{EC0D0E00-4C68-4D43-862A-C923415A6181}" type="presParOf" srcId="{53564EBE-BE30-4A5E-A058-7B528AA56660}" destId="{C17FC569-D09E-4A1B-AE66-69FF3A572BBF}" srcOrd="0" destOrd="0" presId="urn:microsoft.com/office/officeart/2008/layout/NameandTitleOrganizationalChart"/>
    <dgm:cxn modelId="{1D65C8E3-F31C-4E55-8097-C5493698B04C}" type="presParOf" srcId="{53564EBE-BE30-4A5E-A058-7B528AA56660}" destId="{6AB903B3-503F-4F81-963B-DE27E50265D6}" srcOrd="1" destOrd="0" presId="urn:microsoft.com/office/officeart/2008/layout/NameandTitleOrganizationalChart"/>
    <dgm:cxn modelId="{18A4370B-A9D4-4BAC-BB65-F14CFF13F9A6}" type="presParOf" srcId="{53564EBE-BE30-4A5E-A058-7B528AA56660}" destId="{F166F9A2-610F-4656-9007-C6B9D9AD46FC}" srcOrd="2" destOrd="0" presId="urn:microsoft.com/office/officeart/2008/layout/NameandTitleOrganizationalChart"/>
    <dgm:cxn modelId="{580DF2F6-195C-4353-9C2B-50B82B5C6B97}" type="presParOf" srcId="{D193EFF5-084D-4607-B403-FC8985E707E6}" destId="{3C51BEF2-DDC8-4256-8F0C-954B038A3080}" srcOrd="1" destOrd="0" presId="urn:microsoft.com/office/officeart/2008/layout/NameandTitleOrganizationalChart"/>
    <dgm:cxn modelId="{2FFAA7A5-B670-4F82-B6FE-D000AE670ED4}" type="presParOf" srcId="{3C51BEF2-DDC8-4256-8F0C-954B038A3080}" destId="{3CE3DD9A-2334-4310-803E-13034DECEB3A}" srcOrd="0" destOrd="0" presId="urn:microsoft.com/office/officeart/2008/layout/NameandTitleOrganizationalChart"/>
    <dgm:cxn modelId="{10305696-3399-44CA-92D7-5C4EB8954C90}" type="presParOf" srcId="{3C51BEF2-DDC8-4256-8F0C-954B038A3080}" destId="{BBEA89BC-DF8D-4AF9-BE68-428786F19DF2}" srcOrd="1" destOrd="0" presId="urn:microsoft.com/office/officeart/2008/layout/NameandTitleOrganizationalChart"/>
    <dgm:cxn modelId="{B409C10F-8E61-45B6-BC34-6818E7A687B7}" type="presParOf" srcId="{BBEA89BC-DF8D-4AF9-BE68-428786F19DF2}" destId="{087CC708-B84F-409D-99DA-9A1D692ACDB2}" srcOrd="0" destOrd="0" presId="urn:microsoft.com/office/officeart/2008/layout/NameandTitleOrganizationalChart"/>
    <dgm:cxn modelId="{56DF2B06-BFFD-487C-9E2A-D3A3A556B061}" type="presParOf" srcId="{087CC708-B84F-409D-99DA-9A1D692ACDB2}" destId="{DDFDE359-48E7-466F-8ACA-93574AD8E79F}" srcOrd="0" destOrd="0" presId="urn:microsoft.com/office/officeart/2008/layout/NameandTitleOrganizationalChart"/>
    <dgm:cxn modelId="{9B2C5B81-0753-4B3A-AB86-12B2E8BDA249}" type="presParOf" srcId="{087CC708-B84F-409D-99DA-9A1D692ACDB2}" destId="{B564E488-9F2B-46D0-9F62-79B3397458CC}" srcOrd="1" destOrd="0" presId="urn:microsoft.com/office/officeart/2008/layout/NameandTitleOrganizationalChart"/>
    <dgm:cxn modelId="{19458674-C685-400F-96DA-EBF5902FF962}" type="presParOf" srcId="{087CC708-B84F-409D-99DA-9A1D692ACDB2}" destId="{71187712-9B00-4CDA-BD4B-54ED6EAC4049}" srcOrd="2" destOrd="0" presId="urn:microsoft.com/office/officeart/2008/layout/NameandTitleOrganizationalChart"/>
    <dgm:cxn modelId="{7B9DF944-4A0C-482F-958E-B5CB4A167DBB}" type="presParOf" srcId="{BBEA89BC-DF8D-4AF9-BE68-428786F19DF2}" destId="{23E23CEF-8CE8-4904-9BAC-A8566BEDBB3D}" srcOrd="1" destOrd="0" presId="urn:microsoft.com/office/officeart/2008/layout/NameandTitleOrganizationalChart"/>
    <dgm:cxn modelId="{42FDA40C-569F-4E2E-9BB1-DE9819946F8C}" type="presParOf" srcId="{BBEA89BC-DF8D-4AF9-BE68-428786F19DF2}" destId="{F676C571-F3CD-446C-9E70-6E826A58F88A}" srcOrd="2" destOrd="0" presId="urn:microsoft.com/office/officeart/2008/layout/NameandTitleOrganizationalChart"/>
    <dgm:cxn modelId="{4BC53953-EBD5-45FE-B97C-E4491437CC1F}" type="presParOf" srcId="{3C51BEF2-DDC8-4256-8F0C-954B038A3080}" destId="{9715312C-6950-4456-8A77-6643345CAAD3}" srcOrd="2" destOrd="0" presId="urn:microsoft.com/office/officeart/2008/layout/NameandTitleOrganizationalChart"/>
    <dgm:cxn modelId="{C27CA16A-5DDE-4B05-99EF-3442865C2551}" type="presParOf" srcId="{3C51BEF2-DDC8-4256-8F0C-954B038A3080}" destId="{2A36CD3A-105D-4BC7-8BC7-67042DC77321}" srcOrd="3" destOrd="0" presId="urn:microsoft.com/office/officeart/2008/layout/NameandTitleOrganizationalChart"/>
    <dgm:cxn modelId="{15080757-FB59-410B-A962-778344E489FF}" type="presParOf" srcId="{2A36CD3A-105D-4BC7-8BC7-67042DC77321}" destId="{E5EFF9E4-6163-4AFF-BD36-9C5F2DEF43ED}" srcOrd="0" destOrd="0" presId="urn:microsoft.com/office/officeart/2008/layout/NameandTitleOrganizationalChart"/>
    <dgm:cxn modelId="{C11F0CB7-ED3B-4F79-9D7E-8DB3AF008D19}" type="presParOf" srcId="{E5EFF9E4-6163-4AFF-BD36-9C5F2DEF43ED}" destId="{F05B24B4-6CB9-44DF-90C5-F26F6456888C}" srcOrd="0" destOrd="0" presId="urn:microsoft.com/office/officeart/2008/layout/NameandTitleOrganizationalChart"/>
    <dgm:cxn modelId="{6B0FFC2A-4EAD-431E-BC81-64666C7E6BB1}" type="presParOf" srcId="{E5EFF9E4-6163-4AFF-BD36-9C5F2DEF43ED}" destId="{9A705992-1DAA-4A42-825D-43A9E5F88E84}" srcOrd="1" destOrd="0" presId="urn:microsoft.com/office/officeart/2008/layout/NameandTitleOrganizationalChart"/>
    <dgm:cxn modelId="{126CE0FA-CAA2-4ECC-B2C3-E061323CAADF}" type="presParOf" srcId="{E5EFF9E4-6163-4AFF-BD36-9C5F2DEF43ED}" destId="{DA4E64E2-0C66-4AB2-B2DB-E436FEC4FC71}" srcOrd="2" destOrd="0" presId="urn:microsoft.com/office/officeart/2008/layout/NameandTitleOrganizationalChart"/>
    <dgm:cxn modelId="{4CEDDE63-63C3-460E-B094-32494D64F92D}" type="presParOf" srcId="{2A36CD3A-105D-4BC7-8BC7-67042DC77321}" destId="{2EF40BE5-2181-407F-BD85-DAD36EF5992E}" srcOrd="1" destOrd="0" presId="urn:microsoft.com/office/officeart/2008/layout/NameandTitleOrganizationalChart"/>
    <dgm:cxn modelId="{CBA791C0-6732-4B45-A7D0-57F478003786}" type="presParOf" srcId="{2A36CD3A-105D-4BC7-8BC7-67042DC77321}" destId="{F04BF468-6AF0-46B1-BB1C-A60F26778040}" srcOrd="2" destOrd="0" presId="urn:microsoft.com/office/officeart/2008/layout/NameandTitleOrganizationalChart"/>
    <dgm:cxn modelId="{F15E91D6-042D-4280-B93F-26BAC304A25A}" type="presParOf" srcId="{D193EFF5-084D-4607-B403-FC8985E707E6}" destId="{5E3D9CEC-D71E-4B2D-890B-20361FC966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2CEC9-8149-4847-ACA5-E6C27B5CA6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F4B39-C460-4D01-8CAA-324DD5E87581}">
      <dgm:prSet phldrT="[Text]"/>
      <dgm:spPr/>
      <dgm:t>
        <a:bodyPr/>
        <a:lstStyle/>
        <a:p>
          <a:r>
            <a:rPr lang="ar-SA" dirty="0" smtClean="0"/>
            <a:t>اَلْمُفْرَدٌ/اَلْكَلِمَةٌ</a:t>
          </a:r>
          <a:endParaRPr lang="en-US" dirty="0"/>
        </a:p>
      </dgm:t>
    </dgm:pt>
    <dgm:pt modelId="{3FEDB6D4-5814-4E17-B340-DE21578EE888}" type="parTrans" cxnId="{8C5FC70C-4861-4252-B7D8-DB4924F23DF8}">
      <dgm:prSet/>
      <dgm:spPr/>
      <dgm:t>
        <a:bodyPr/>
        <a:lstStyle/>
        <a:p>
          <a:endParaRPr lang="en-US"/>
        </a:p>
      </dgm:t>
    </dgm:pt>
    <dgm:pt modelId="{43E597A3-F9F5-40F8-B8C5-9DFACBD9F671}" type="sibTrans" cxnId="{8C5FC70C-4861-4252-B7D8-DB4924F23DF8}">
      <dgm:prSet/>
      <dgm:spPr/>
      <dgm:t>
        <a:bodyPr/>
        <a:lstStyle/>
        <a:p>
          <a:endParaRPr lang="en-US"/>
        </a:p>
      </dgm:t>
    </dgm:pt>
    <dgm:pt modelId="{2F44C2A1-084A-400B-86A9-E3A706E9D44A}">
      <dgm:prSet phldrT="[Text]"/>
      <dgm:spPr/>
      <dgm:t>
        <a:bodyPr/>
        <a:lstStyle/>
        <a:p>
          <a:r>
            <a:rPr lang="ar-SA" dirty="0" smtClean="0"/>
            <a:t>اَلْاِسْمٌ</a:t>
          </a:r>
          <a:endParaRPr lang="en-US" dirty="0"/>
        </a:p>
      </dgm:t>
    </dgm:pt>
    <dgm:pt modelId="{392CB7AE-64E9-4E86-97C7-D92FB3F08250}" type="parTrans" cxnId="{3E7C5EAD-A26B-485D-A52A-B0224ADA2133}">
      <dgm:prSet/>
      <dgm:spPr/>
      <dgm:t>
        <a:bodyPr/>
        <a:lstStyle/>
        <a:p>
          <a:endParaRPr lang="en-US"/>
        </a:p>
      </dgm:t>
    </dgm:pt>
    <dgm:pt modelId="{9687AADD-13BF-44BD-9023-137882A15B6B}" type="sibTrans" cxnId="{3E7C5EAD-A26B-485D-A52A-B0224ADA2133}">
      <dgm:prSet/>
      <dgm:spPr/>
      <dgm:t>
        <a:bodyPr/>
        <a:lstStyle/>
        <a:p>
          <a:endParaRPr lang="en-US"/>
        </a:p>
      </dgm:t>
    </dgm:pt>
    <dgm:pt modelId="{BE399DF6-2811-4995-A98E-9B5930145D17}">
      <dgm:prSet phldrT="[Text]"/>
      <dgm:spPr/>
      <dgm:t>
        <a:bodyPr/>
        <a:lstStyle/>
        <a:p>
          <a:r>
            <a:rPr lang="ar-SA" dirty="0" smtClean="0"/>
            <a:t>اَلْحَرْفٌ</a:t>
          </a:r>
          <a:endParaRPr lang="en-US" dirty="0"/>
        </a:p>
      </dgm:t>
    </dgm:pt>
    <dgm:pt modelId="{EA4A55F0-07F6-49D6-A3F7-992D89AE0B30}" type="parTrans" cxnId="{C9DD7E11-B5D2-455F-AB62-C32BF7E4E6B5}">
      <dgm:prSet/>
      <dgm:spPr/>
      <dgm:t>
        <a:bodyPr/>
        <a:lstStyle/>
        <a:p>
          <a:endParaRPr lang="en-US"/>
        </a:p>
      </dgm:t>
    </dgm:pt>
    <dgm:pt modelId="{B2AAB523-4754-4FFE-8AE7-47A85120DC92}" type="sibTrans" cxnId="{C9DD7E11-B5D2-455F-AB62-C32BF7E4E6B5}">
      <dgm:prSet/>
      <dgm:spPr/>
      <dgm:t>
        <a:bodyPr/>
        <a:lstStyle/>
        <a:p>
          <a:endParaRPr lang="en-US"/>
        </a:p>
      </dgm:t>
    </dgm:pt>
    <dgm:pt modelId="{4E989FC3-1D04-4FD3-A1EC-4BA92F6500D9}">
      <dgm:prSet phldrT="[Text]"/>
      <dgm:spPr/>
      <dgm:t>
        <a:bodyPr/>
        <a:lstStyle/>
        <a:p>
          <a:r>
            <a:rPr lang="ar-SA" dirty="0" smtClean="0"/>
            <a:t>اَلْفِعْلٌ</a:t>
          </a:r>
          <a:endParaRPr lang="en-US" dirty="0"/>
        </a:p>
      </dgm:t>
    </dgm:pt>
    <dgm:pt modelId="{E9360BEF-5A11-403B-A6F9-6818D1286670}" type="parTrans" cxnId="{E3E483A2-174B-431F-8E78-FC860574987B}">
      <dgm:prSet/>
      <dgm:spPr/>
      <dgm:t>
        <a:bodyPr/>
        <a:lstStyle/>
        <a:p>
          <a:endParaRPr lang="en-US"/>
        </a:p>
      </dgm:t>
    </dgm:pt>
    <dgm:pt modelId="{1E74EE01-CD69-471F-B9F2-2745F981ADF6}" type="sibTrans" cxnId="{E3E483A2-174B-431F-8E78-FC860574987B}">
      <dgm:prSet/>
      <dgm:spPr/>
      <dgm:t>
        <a:bodyPr/>
        <a:lstStyle/>
        <a:p>
          <a:endParaRPr lang="en-US"/>
        </a:p>
      </dgm:t>
    </dgm:pt>
    <dgm:pt modelId="{A081457D-7B29-4473-901A-F064E83EC86B}" type="pres">
      <dgm:prSet presAssocID="{0162CEC9-8149-4847-ACA5-E6C27B5CA6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3A4C0-5476-4FC5-AC12-83B32F1773E1}" type="pres">
      <dgm:prSet presAssocID="{013F4B39-C460-4D01-8CAA-324DD5E87581}" presName="centerShape" presStyleLbl="node0" presStyleIdx="0" presStyleCnt="1" custScaleX="205721" custScaleY="131901" custLinFactNeighborX="-15185" custLinFactNeighborY="-36967"/>
      <dgm:spPr/>
      <dgm:t>
        <a:bodyPr/>
        <a:lstStyle/>
        <a:p>
          <a:endParaRPr lang="en-US"/>
        </a:p>
      </dgm:t>
    </dgm:pt>
    <dgm:pt modelId="{75932228-1A9C-4B1F-908C-5D2E8CC4B3ED}" type="pres">
      <dgm:prSet presAssocID="{392CB7AE-64E9-4E86-97C7-D92FB3F08250}" presName="Name9" presStyleLbl="parChTrans1D2" presStyleIdx="0" presStyleCnt="3"/>
      <dgm:spPr/>
      <dgm:t>
        <a:bodyPr/>
        <a:lstStyle/>
        <a:p>
          <a:endParaRPr lang="en-US"/>
        </a:p>
      </dgm:t>
    </dgm:pt>
    <dgm:pt modelId="{B4E07F49-5E92-4C6C-8F3E-9E4FEE63FBE7}" type="pres">
      <dgm:prSet presAssocID="{392CB7AE-64E9-4E86-97C7-D92FB3F0825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A80F0F3-B998-4910-92BE-91D365408DC1}" type="pres">
      <dgm:prSet presAssocID="{2F44C2A1-084A-400B-86A9-E3A706E9D44A}" presName="node" presStyleLbl="node1" presStyleIdx="0" presStyleCnt="3" custRadScaleRad="197762" custRadScaleInc="-168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681BD-D46A-42D8-8FB5-8BB5036E6FAC}" type="pres">
      <dgm:prSet presAssocID="{EA4A55F0-07F6-49D6-A3F7-992D89AE0B30}" presName="Name9" presStyleLbl="parChTrans1D2" presStyleIdx="1" presStyleCnt="3"/>
      <dgm:spPr/>
      <dgm:t>
        <a:bodyPr/>
        <a:lstStyle/>
        <a:p>
          <a:endParaRPr lang="en-US"/>
        </a:p>
      </dgm:t>
    </dgm:pt>
    <dgm:pt modelId="{451B7E1C-E3CF-40F2-8A3B-5710E48B7C4C}" type="pres">
      <dgm:prSet presAssocID="{EA4A55F0-07F6-49D6-A3F7-992D89AE0B3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5C156B0-89F2-42A2-894B-6DC51520AF72}" type="pres">
      <dgm:prSet presAssocID="{BE399DF6-2811-4995-A98E-9B5930145D17}" presName="node" presStyleLbl="node1" presStyleIdx="1" presStyleCnt="3" custRadScaleRad="144921" custRadScaleInc="-25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1FFBF-73A2-45E9-BA9F-4BABB98604C6}" type="pres">
      <dgm:prSet presAssocID="{E9360BEF-5A11-403B-A6F9-6818D1286670}" presName="Name9" presStyleLbl="parChTrans1D2" presStyleIdx="2" presStyleCnt="3"/>
      <dgm:spPr/>
      <dgm:t>
        <a:bodyPr/>
        <a:lstStyle/>
        <a:p>
          <a:endParaRPr lang="en-US"/>
        </a:p>
      </dgm:t>
    </dgm:pt>
    <dgm:pt modelId="{052A96E5-698B-4520-A660-F87B94AE9159}" type="pres">
      <dgm:prSet presAssocID="{E9360BEF-5A11-403B-A6F9-6818D128667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2AB34E-40BB-4CF5-935D-8571D27C5E6D}" type="pres">
      <dgm:prSet presAssocID="{4E989FC3-1D04-4FD3-A1EC-4BA92F6500D9}" presName="node" presStyleLbl="node1" presStyleIdx="2" presStyleCnt="3" custRadScaleRad="50042" custRadScaleInc="-5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D7E11-B5D2-455F-AB62-C32BF7E4E6B5}" srcId="{013F4B39-C460-4D01-8CAA-324DD5E87581}" destId="{BE399DF6-2811-4995-A98E-9B5930145D17}" srcOrd="1" destOrd="0" parTransId="{EA4A55F0-07F6-49D6-A3F7-992D89AE0B30}" sibTransId="{B2AAB523-4754-4FFE-8AE7-47A85120DC92}"/>
    <dgm:cxn modelId="{EEF63C05-02F4-47B3-9C9C-1B33A1265259}" type="presOf" srcId="{EA4A55F0-07F6-49D6-A3F7-992D89AE0B30}" destId="{451B7E1C-E3CF-40F2-8A3B-5710E48B7C4C}" srcOrd="1" destOrd="0" presId="urn:microsoft.com/office/officeart/2005/8/layout/radial1"/>
    <dgm:cxn modelId="{E3E483A2-174B-431F-8E78-FC860574987B}" srcId="{013F4B39-C460-4D01-8CAA-324DD5E87581}" destId="{4E989FC3-1D04-4FD3-A1EC-4BA92F6500D9}" srcOrd="2" destOrd="0" parTransId="{E9360BEF-5A11-403B-A6F9-6818D1286670}" sibTransId="{1E74EE01-CD69-471F-B9F2-2745F981ADF6}"/>
    <dgm:cxn modelId="{1449C93F-55FC-42F9-BEC6-F58F2B7E23C0}" type="presOf" srcId="{E9360BEF-5A11-403B-A6F9-6818D1286670}" destId="{4531FFBF-73A2-45E9-BA9F-4BABB98604C6}" srcOrd="0" destOrd="0" presId="urn:microsoft.com/office/officeart/2005/8/layout/radial1"/>
    <dgm:cxn modelId="{FB80B453-76B3-45BB-A76C-3400FD31AEEE}" type="presOf" srcId="{0162CEC9-8149-4847-ACA5-E6C27B5CA6F4}" destId="{A081457D-7B29-4473-901A-F064E83EC86B}" srcOrd="0" destOrd="0" presId="urn:microsoft.com/office/officeart/2005/8/layout/radial1"/>
    <dgm:cxn modelId="{2193F2A1-0A4D-40CC-AA13-F20DE62339DA}" type="presOf" srcId="{EA4A55F0-07F6-49D6-A3F7-992D89AE0B30}" destId="{92B681BD-D46A-42D8-8FB5-8BB5036E6FAC}" srcOrd="0" destOrd="0" presId="urn:microsoft.com/office/officeart/2005/8/layout/radial1"/>
    <dgm:cxn modelId="{02F7B8A6-8943-4432-8E23-7DD0E6927634}" type="presOf" srcId="{4E989FC3-1D04-4FD3-A1EC-4BA92F6500D9}" destId="{602AB34E-40BB-4CF5-935D-8571D27C5E6D}" srcOrd="0" destOrd="0" presId="urn:microsoft.com/office/officeart/2005/8/layout/radial1"/>
    <dgm:cxn modelId="{D9C19D0A-CFC1-4E16-8543-3336C632101D}" type="presOf" srcId="{013F4B39-C460-4D01-8CAA-324DD5E87581}" destId="{D373A4C0-5476-4FC5-AC12-83B32F1773E1}" srcOrd="0" destOrd="0" presId="urn:microsoft.com/office/officeart/2005/8/layout/radial1"/>
    <dgm:cxn modelId="{3E7C5EAD-A26B-485D-A52A-B0224ADA2133}" srcId="{013F4B39-C460-4D01-8CAA-324DD5E87581}" destId="{2F44C2A1-084A-400B-86A9-E3A706E9D44A}" srcOrd="0" destOrd="0" parTransId="{392CB7AE-64E9-4E86-97C7-D92FB3F08250}" sibTransId="{9687AADD-13BF-44BD-9023-137882A15B6B}"/>
    <dgm:cxn modelId="{80E06A9A-7B2E-4820-9E51-AC146A1D67AA}" type="presOf" srcId="{392CB7AE-64E9-4E86-97C7-D92FB3F08250}" destId="{75932228-1A9C-4B1F-908C-5D2E8CC4B3ED}" srcOrd="0" destOrd="0" presId="urn:microsoft.com/office/officeart/2005/8/layout/radial1"/>
    <dgm:cxn modelId="{497D30A2-3DFA-43E3-91C3-2FD6DC80926A}" type="presOf" srcId="{BE399DF6-2811-4995-A98E-9B5930145D17}" destId="{15C156B0-89F2-42A2-894B-6DC51520AF72}" srcOrd="0" destOrd="0" presId="urn:microsoft.com/office/officeart/2005/8/layout/radial1"/>
    <dgm:cxn modelId="{8C5FC70C-4861-4252-B7D8-DB4924F23DF8}" srcId="{0162CEC9-8149-4847-ACA5-E6C27B5CA6F4}" destId="{013F4B39-C460-4D01-8CAA-324DD5E87581}" srcOrd="0" destOrd="0" parTransId="{3FEDB6D4-5814-4E17-B340-DE21578EE888}" sibTransId="{43E597A3-F9F5-40F8-B8C5-9DFACBD9F671}"/>
    <dgm:cxn modelId="{815390AC-A920-472F-A64C-616AFCFF6338}" type="presOf" srcId="{E9360BEF-5A11-403B-A6F9-6818D1286670}" destId="{052A96E5-698B-4520-A660-F87B94AE9159}" srcOrd="1" destOrd="0" presId="urn:microsoft.com/office/officeart/2005/8/layout/radial1"/>
    <dgm:cxn modelId="{D69FD369-38DD-47A2-BEE6-3CB2AD859EA3}" type="presOf" srcId="{2F44C2A1-084A-400B-86A9-E3A706E9D44A}" destId="{FA80F0F3-B998-4910-92BE-91D365408DC1}" srcOrd="0" destOrd="0" presId="urn:microsoft.com/office/officeart/2005/8/layout/radial1"/>
    <dgm:cxn modelId="{F0D5E4EC-A69D-4BD4-9D36-53C4E05D48EA}" type="presOf" srcId="{392CB7AE-64E9-4E86-97C7-D92FB3F08250}" destId="{B4E07F49-5E92-4C6C-8F3E-9E4FEE63FBE7}" srcOrd="1" destOrd="0" presId="urn:microsoft.com/office/officeart/2005/8/layout/radial1"/>
    <dgm:cxn modelId="{558CDBA0-0752-44A0-8BBB-2957335C60AF}" type="presParOf" srcId="{A081457D-7B29-4473-901A-F064E83EC86B}" destId="{D373A4C0-5476-4FC5-AC12-83B32F1773E1}" srcOrd="0" destOrd="0" presId="urn:microsoft.com/office/officeart/2005/8/layout/radial1"/>
    <dgm:cxn modelId="{D3BAE083-E099-4033-8E4E-EDBBC3CC207A}" type="presParOf" srcId="{A081457D-7B29-4473-901A-F064E83EC86B}" destId="{75932228-1A9C-4B1F-908C-5D2E8CC4B3ED}" srcOrd="1" destOrd="0" presId="urn:microsoft.com/office/officeart/2005/8/layout/radial1"/>
    <dgm:cxn modelId="{BA99B56C-137D-4857-BEFB-5B18240CB6A9}" type="presParOf" srcId="{75932228-1A9C-4B1F-908C-5D2E8CC4B3ED}" destId="{B4E07F49-5E92-4C6C-8F3E-9E4FEE63FBE7}" srcOrd="0" destOrd="0" presId="urn:microsoft.com/office/officeart/2005/8/layout/radial1"/>
    <dgm:cxn modelId="{804E8A92-524C-4CEB-9D7C-7A3BCDEFA99A}" type="presParOf" srcId="{A081457D-7B29-4473-901A-F064E83EC86B}" destId="{FA80F0F3-B998-4910-92BE-91D365408DC1}" srcOrd="2" destOrd="0" presId="urn:microsoft.com/office/officeart/2005/8/layout/radial1"/>
    <dgm:cxn modelId="{36D4F4A2-782C-4D94-86A3-4F429508ECDA}" type="presParOf" srcId="{A081457D-7B29-4473-901A-F064E83EC86B}" destId="{92B681BD-D46A-42D8-8FB5-8BB5036E6FAC}" srcOrd="3" destOrd="0" presId="urn:microsoft.com/office/officeart/2005/8/layout/radial1"/>
    <dgm:cxn modelId="{A2A986AE-C72D-4D1B-9132-A36FB2EC5769}" type="presParOf" srcId="{92B681BD-D46A-42D8-8FB5-8BB5036E6FAC}" destId="{451B7E1C-E3CF-40F2-8A3B-5710E48B7C4C}" srcOrd="0" destOrd="0" presId="urn:microsoft.com/office/officeart/2005/8/layout/radial1"/>
    <dgm:cxn modelId="{9C36980C-3801-4158-A440-FA0EA6DAE482}" type="presParOf" srcId="{A081457D-7B29-4473-901A-F064E83EC86B}" destId="{15C156B0-89F2-42A2-894B-6DC51520AF72}" srcOrd="4" destOrd="0" presId="urn:microsoft.com/office/officeart/2005/8/layout/radial1"/>
    <dgm:cxn modelId="{46D7E877-12A2-41C3-8AE5-38DFD4B11601}" type="presParOf" srcId="{A081457D-7B29-4473-901A-F064E83EC86B}" destId="{4531FFBF-73A2-45E9-BA9F-4BABB98604C6}" srcOrd="5" destOrd="0" presId="urn:microsoft.com/office/officeart/2005/8/layout/radial1"/>
    <dgm:cxn modelId="{D564DE12-C181-4BEE-A32B-3F93D521379E}" type="presParOf" srcId="{4531FFBF-73A2-45E9-BA9F-4BABB98604C6}" destId="{052A96E5-698B-4520-A660-F87B94AE9159}" srcOrd="0" destOrd="0" presId="urn:microsoft.com/office/officeart/2005/8/layout/radial1"/>
    <dgm:cxn modelId="{80E088ED-F408-43CF-BD81-E6D6BFDB9B39}" type="presParOf" srcId="{A081457D-7B29-4473-901A-F064E83EC86B}" destId="{602AB34E-40BB-4CF5-935D-8571D27C5E6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312C-6950-4456-8A77-6643345CAAD3}">
      <dsp:nvSpPr>
        <dsp:cNvPr id="0" name=""/>
        <dsp:cNvSpPr/>
      </dsp:nvSpPr>
      <dsp:spPr>
        <a:xfrm>
          <a:off x="2911384" y="1020218"/>
          <a:ext cx="1321704" cy="58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81"/>
              </a:lnTo>
              <a:lnTo>
                <a:pt x="1321704" y="351381"/>
              </a:lnTo>
              <a:lnTo>
                <a:pt x="1321704" y="589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3DD9A-2334-4310-803E-13034DECEB3A}">
      <dsp:nvSpPr>
        <dsp:cNvPr id="0" name=""/>
        <dsp:cNvSpPr/>
      </dsp:nvSpPr>
      <dsp:spPr>
        <a:xfrm>
          <a:off x="1589680" y="1020218"/>
          <a:ext cx="1321704" cy="589414"/>
        </a:xfrm>
        <a:custGeom>
          <a:avLst/>
          <a:gdLst/>
          <a:ahLst/>
          <a:cxnLst/>
          <a:rect l="0" t="0" r="0" b="0"/>
          <a:pathLst>
            <a:path>
              <a:moveTo>
                <a:pt x="1321704" y="0"/>
              </a:moveTo>
              <a:lnTo>
                <a:pt x="1321704" y="351381"/>
              </a:lnTo>
              <a:lnTo>
                <a:pt x="0" y="351381"/>
              </a:lnTo>
              <a:lnTo>
                <a:pt x="0" y="589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FC569-D09E-4A1B-AE66-69FF3A572BBF}">
      <dsp:nvSpPr>
        <dsp:cNvPr id="0" name=""/>
        <dsp:cNvSpPr/>
      </dsp:nvSpPr>
      <dsp:spPr>
        <a:xfrm>
          <a:off x="1926228" y="78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3953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لَفْظٌ</a:t>
          </a:r>
          <a:endParaRPr lang="en-US" sz="4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26228" y="78"/>
        <a:ext cx="1970311" cy="1020140"/>
      </dsp:txXfrm>
    </dsp:sp>
    <dsp:sp modelId="{6AB903B3-503F-4F81-963B-DE27E50265D6}">
      <dsp:nvSpPr>
        <dsp:cNvPr id="0" name=""/>
        <dsp:cNvSpPr/>
      </dsp:nvSpPr>
      <dsp:spPr>
        <a:xfrm>
          <a:off x="2320290" y="793520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শব্দ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320290" y="793520"/>
        <a:ext cx="1773280" cy="340046"/>
      </dsp:txXfrm>
    </dsp:sp>
    <dsp:sp modelId="{DDFDE359-48E7-466F-8ACA-93574AD8E79F}">
      <dsp:nvSpPr>
        <dsp:cNvPr id="0" name=""/>
        <dsp:cNvSpPr/>
      </dsp:nvSpPr>
      <dsp:spPr>
        <a:xfrm>
          <a:off x="604524" y="1609632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3953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المفرد</a:t>
          </a:r>
          <a:endParaRPr lang="en-US" sz="4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04524" y="1609632"/>
        <a:ext cx="1970311" cy="1020140"/>
      </dsp:txXfrm>
    </dsp:sp>
    <dsp:sp modelId="{B564E488-9F2B-46D0-9F62-79B3397458CC}">
      <dsp:nvSpPr>
        <dsp:cNvPr id="0" name=""/>
        <dsp:cNvSpPr/>
      </dsp:nvSpPr>
      <dsp:spPr>
        <a:xfrm>
          <a:off x="998586" y="2403074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একক শব্দ</a:t>
          </a:r>
          <a:endParaRPr 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998586" y="2403074"/>
        <a:ext cx="1773280" cy="340046"/>
      </dsp:txXfrm>
    </dsp:sp>
    <dsp:sp modelId="{F05B24B4-6CB9-44DF-90C5-F26F6456888C}">
      <dsp:nvSpPr>
        <dsp:cNvPr id="0" name=""/>
        <dsp:cNvSpPr/>
      </dsp:nvSpPr>
      <dsp:spPr>
        <a:xfrm>
          <a:off x="3247932" y="1609632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43953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المركب</a:t>
          </a:r>
          <a:endParaRPr lang="en-US" sz="4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247932" y="1609632"/>
        <a:ext cx="1970311" cy="1020140"/>
      </dsp:txXfrm>
    </dsp:sp>
    <dsp:sp modelId="{9A705992-1DAA-4A42-825D-43A9E5F88E84}">
      <dsp:nvSpPr>
        <dsp:cNvPr id="0" name=""/>
        <dsp:cNvSpPr/>
      </dsp:nvSpPr>
      <dsp:spPr>
        <a:xfrm>
          <a:off x="3657599" y="2403153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যৌগিক শব্দ</a:t>
          </a:r>
          <a:r>
            <a:rPr lang="en-US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</a:t>
          </a:r>
          <a:r>
            <a:rPr lang="bn-BD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যুক্ত শব্দ</a:t>
          </a:r>
          <a:endParaRPr lang="en-US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57599" y="2403153"/>
        <a:ext cx="1773280" cy="340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A4C0-5476-4FC5-AC12-83B32F1773E1}">
      <dsp:nvSpPr>
        <dsp:cNvPr id="0" name=""/>
        <dsp:cNvSpPr/>
      </dsp:nvSpPr>
      <dsp:spPr>
        <a:xfrm>
          <a:off x="1848473" y="152402"/>
          <a:ext cx="1732926" cy="1111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اَلْمُفْرَدٌ/اَلْكَلِمَةٌ</a:t>
          </a:r>
          <a:endParaRPr lang="en-US" sz="1600" kern="1200" dirty="0"/>
        </a:p>
      </dsp:txBody>
      <dsp:txXfrm>
        <a:off x="2102254" y="315117"/>
        <a:ext cx="1225364" cy="785660"/>
      </dsp:txXfrm>
    </dsp:sp>
    <dsp:sp modelId="{75932228-1A9C-4B1F-908C-5D2E8CC4B3ED}">
      <dsp:nvSpPr>
        <dsp:cNvPr id="0" name=""/>
        <dsp:cNvSpPr/>
      </dsp:nvSpPr>
      <dsp:spPr>
        <a:xfrm rot="8747068">
          <a:off x="1177373" y="1390002"/>
          <a:ext cx="1032493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032493" y="12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67807" y="1376626"/>
        <a:ext cx="51624" cy="51624"/>
      </dsp:txXfrm>
    </dsp:sp>
    <dsp:sp modelId="{FA80F0F3-B998-4910-92BE-91D365408DC1}">
      <dsp:nvSpPr>
        <dsp:cNvPr id="0" name=""/>
        <dsp:cNvSpPr/>
      </dsp:nvSpPr>
      <dsp:spPr>
        <a:xfrm>
          <a:off x="497248" y="1508379"/>
          <a:ext cx="842367" cy="84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اَلْاِسْمٌ</a:t>
          </a:r>
          <a:endParaRPr lang="en-US" sz="1700" kern="1200" dirty="0"/>
        </a:p>
      </dsp:txBody>
      <dsp:txXfrm>
        <a:off x="620610" y="1631741"/>
        <a:ext cx="595643" cy="595643"/>
      </dsp:txXfrm>
    </dsp:sp>
    <dsp:sp modelId="{92B681BD-D46A-42D8-8FB5-8BB5036E6FAC}">
      <dsp:nvSpPr>
        <dsp:cNvPr id="0" name=""/>
        <dsp:cNvSpPr/>
      </dsp:nvSpPr>
      <dsp:spPr>
        <a:xfrm rot="1990698">
          <a:off x="3233042" y="1389406"/>
          <a:ext cx="1086306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086306" y="12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9038" y="1374685"/>
        <a:ext cx="54315" cy="54315"/>
      </dsp:txXfrm>
    </dsp:sp>
    <dsp:sp modelId="{15C156B0-89F2-42A2-894B-6DC51520AF72}">
      <dsp:nvSpPr>
        <dsp:cNvPr id="0" name=""/>
        <dsp:cNvSpPr/>
      </dsp:nvSpPr>
      <dsp:spPr>
        <a:xfrm>
          <a:off x="4162134" y="1508389"/>
          <a:ext cx="842367" cy="84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اَلْحَرْفٌ</a:t>
          </a:r>
          <a:endParaRPr lang="en-US" sz="1700" kern="1200" dirty="0"/>
        </a:p>
      </dsp:txBody>
      <dsp:txXfrm>
        <a:off x="4285496" y="1631751"/>
        <a:ext cx="595643" cy="595643"/>
      </dsp:txXfrm>
    </dsp:sp>
    <dsp:sp modelId="{4531FFBF-73A2-45E9-BA9F-4BABB98604C6}">
      <dsp:nvSpPr>
        <dsp:cNvPr id="0" name=""/>
        <dsp:cNvSpPr/>
      </dsp:nvSpPr>
      <dsp:spPr>
        <a:xfrm rot="5209200">
          <a:off x="2595487" y="1409581"/>
          <a:ext cx="318244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318244" y="12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46653" y="1414062"/>
        <a:ext cx="15912" cy="15912"/>
      </dsp:txXfrm>
    </dsp:sp>
    <dsp:sp modelId="{602AB34E-40BB-4CF5-935D-8571D27C5E6D}">
      <dsp:nvSpPr>
        <dsp:cNvPr id="0" name=""/>
        <dsp:cNvSpPr/>
      </dsp:nvSpPr>
      <dsp:spPr>
        <a:xfrm>
          <a:off x="2365617" y="1580246"/>
          <a:ext cx="842367" cy="84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اَلْفِعْلٌ</a:t>
          </a:r>
          <a:endParaRPr lang="en-US" sz="1700" kern="1200" dirty="0"/>
        </a:p>
      </dsp:txBody>
      <dsp:txXfrm>
        <a:off x="2488979" y="1703608"/>
        <a:ext cx="595643" cy="595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74E2591-8674-4B2A-86EB-1BAD17902A3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9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9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1608B3C-25DB-482C-8827-7570023EF4C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608B3C-25DB-482C-8827-7570023EF4C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3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4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algn="l" indent="0" marL="0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9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59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2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5" name="Content Placeholder 26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58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p>
            <a:endParaRPr lang="en-US"/>
          </a:p>
        </p:txBody>
      </p:sp>
      <p:sp>
        <p:nvSpPr>
          <p:cNvPr id="1048588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2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4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 indent="0" marL="0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7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anchor="t" rtlCol="0"/>
          <a:lstStyle>
            <a:lvl1pPr algn="r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1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2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3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0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0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indent="0" marL="0">
              <a:buNone/>
              <a:defRPr baseline="0" b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1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indent="0" marL="0">
              <a:buNone/>
              <a:defRPr baseline="0" b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2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3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55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32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9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0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1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2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93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algn="bl" blurRad="1000" dir="5400000" dist="900" endA="500" endPos="10000" rotWithShape="0" stA="49000" sy="-90000"/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66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7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indent="0" marL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8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/>
        </p:spPr>
        <p:txBody>
          <a:bodyPr vert="horz"/>
          <a:lstStyle>
            <a:lvl1pPr algn="l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4857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/>
        </p:spPr>
        <p:txBody>
          <a:bodyPr vert="horz"/>
          <a:lstStyle>
            <a:lvl1pPr algn="r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/>
        </p:spPr>
        <p:txBody>
          <a:bodyPr vert="horz"/>
          <a:lstStyle>
            <a:lvl1pPr algn="r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/>
        </p:spPr>
        <p:txBody>
          <a:bodyPr anchor="ctr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2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3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aseline="0" cap="all" sz="3600" kern="1200" kumimoji="0">
          <a:solidFill>
            <a:schemeClr val="tx2"/>
          </a:solidFill>
          <a:effectLst>
            <a:reflection algn="bl" blurRad="12700" dir="5400000" endA="300" endPos="55000" rotWithShape="0" stA="48000" sy="-90000"/>
          </a:effectLst>
          <a:latin typeface="+mj-lt"/>
          <a:ea typeface="+mj-ea"/>
          <a:cs typeface="+mj-cs"/>
        </a:defRPr>
      </a:lvl1pPr>
    </p:titleStyle>
    <p:bodyStyle>
      <a:lvl1pPr algn="l" eaLnBrk="1" hangingPunct="1" indent="-342900" latinLnBrk="0" marL="342900" rtl="0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 kumimoji="0">
          <a:solidFill>
            <a:schemeClr val="tx2"/>
          </a:solidFill>
          <a:latin typeface="+mn-lt"/>
          <a:ea typeface="+mn-ea"/>
          <a:cs typeface="+mn-cs"/>
        </a:defRPr>
      </a:lvl1pPr>
      <a:lvl2pPr algn="l" eaLnBrk="1" hangingPunct="1" indent="-285750" latinLnBrk="0" marL="742950" rtl="0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1143000" rtl="0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 kumimoji="0">
          <a:solidFill>
            <a:schemeClr val="tx2"/>
          </a:solidFill>
          <a:latin typeface="+mn-lt"/>
          <a:ea typeface="+mn-ea"/>
          <a:cs typeface="+mn-cs"/>
        </a:defRPr>
      </a:lvl3pPr>
      <a:lvl4pPr algn="l" eaLnBrk="1" hangingPunct="1" indent="-228600" latinLnBrk="0" marL="1600200" rtl="0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 kumimoji="0">
          <a:solidFill>
            <a:schemeClr val="tx2"/>
          </a:solidFill>
          <a:latin typeface="+mn-lt"/>
          <a:ea typeface="+mn-ea"/>
          <a:cs typeface="+mn-cs"/>
        </a:defRPr>
      </a:lvl4pPr>
      <a:lvl5pPr algn="l" eaLnBrk="1" hangingPunct="1" indent="-228600" latinLnBrk="0" marL="2057400" rtl="0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 kumimoji="0">
          <a:solidFill>
            <a:schemeClr val="tx2"/>
          </a:solidFill>
          <a:latin typeface="+mn-lt"/>
          <a:ea typeface="+mn-ea"/>
          <a:cs typeface="+mn-cs"/>
        </a:defRPr>
      </a:lvl5pPr>
      <a:lvl6pPr algn="l" eaLnBrk="1" hangingPunct="1" indent="-228600" latinLnBrk="0" marL="2514600" rtl="0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 kumimoji="0">
          <a:solidFill>
            <a:schemeClr val="tx2"/>
          </a:solidFill>
          <a:latin typeface="+mn-lt"/>
          <a:ea typeface="+mn-ea"/>
          <a:cs typeface="+mn-cs"/>
        </a:defRPr>
      </a:lvl6pPr>
      <a:lvl7pPr algn="l" eaLnBrk="1" hangingPunct="1" indent="-228600" latinLnBrk="0" marL="2971800" rtl="0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 kumimoji="0">
          <a:solidFill>
            <a:schemeClr val="tx2"/>
          </a:solidFill>
          <a:latin typeface="+mn-lt"/>
          <a:ea typeface="+mn-ea"/>
          <a:cs typeface="+mn-cs"/>
        </a:defRPr>
      </a:lvl7pPr>
      <a:lvl8pPr algn="l" eaLnBrk="1" hangingPunct="1" indent="-228600" latinLnBrk="0" marL="3429000" rtl="0">
        <a:spcBef>
          <a:spcPct val="20000"/>
        </a:spcBef>
        <a:buClr>
          <a:schemeClr val="accent1"/>
        </a:buClr>
        <a:buSzPct val="60000"/>
        <a:buFont typeface="Wingdings 2"/>
        <a:buChar char=""/>
        <a:defRPr baseline="0" sz="1600" kern="1200" kumimoji="0">
          <a:solidFill>
            <a:schemeClr val="tx2"/>
          </a:solidFill>
          <a:latin typeface="+mn-lt"/>
          <a:ea typeface="+mn-ea"/>
          <a:cs typeface="+mn-cs"/>
        </a:defRPr>
      </a:lvl8pPr>
      <a:lvl9pPr algn="l" eaLnBrk="1" hangingPunct="1" indent="-228600" latinLnBrk="0" marL="3886200" rtl="0">
        <a:spcBef>
          <a:spcPct val="20000"/>
        </a:spcBef>
        <a:buClr>
          <a:schemeClr val="accent1"/>
        </a:buClr>
        <a:buSzPct val="60000"/>
        <a:buFont typeface="Wingdings 2"/>
        <a:buChar char="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p>
            <a:r>
              <a:rPr dirty="0" sz="6000" lang="ar-SA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dirty="0" sz="6000"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097152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55385" y="3429000"/>
            <a:ext cx="6785629" cy="2651124"/>
          </a:xfrm>
          <a:prstGeom prst="rect"/>
          <a:ln>
            <a:noFill/>
          </a:ln>
          <a:effectLst>
            <a:outerShdw algn="ctr" blurRad="225425" dir="5220000" dist="50800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48590" name="Title 1"/>
          <p:cNvSpPr txBox="1"/>
          <p:nvPr/>
        </p:nvSpPr>
        <p:spPr>
          <a:xfrm>
            <a:off x="838200" y="1752600"/>
            <a:ext cx="7315200" cy="1137326"/>
          </a:xfrm>
          <a:prstGeom prst="rect"/>
          <a:solidFill>
            <a:schemeClr val="bg2">
              <a:lumMod val="25000"/>
            </a:schemeClr>
          </a:solidFill>
        </p:spPr>
        <p:txBody>
          <a:bodyPr anchor="b" anchorCtr="0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aseline="0" cap="all" sz="36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b="1" dirty="0" sz="6000" i="1" lang="bn-BD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b="1" dirty="0" sz="6000" i="1" lang="ar-SA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b="1" dirty="0" sz="6000" i="1"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48591" name="Subtitle 2"/>
          <p:cNvSpPr txBox="1"/>
          <p:nvPr/>
        </p:nvSpPr>
        <p:spPr>
          <a:xfrm>
            <a:off x="0" y="6366753"/>
            <a:ext cx="1905000" cy="457200"/>
          </a:xfrm>
          <a:prstGeom prst="rect"/>
        </p:spPr>
        <p:txBody>
          <a:bodyPr vert="horz">
            <a:noAutofit/>
          </a:bodyPr>
          <a:lstStyle>
            <a:lvl1pPr algn="l" eaLnBrk="1" hangingPunct="1" indent="-342900" latinLnBrk="0" marL="3429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1" hangingPunct="1" indent="-285750" latinLnBrk="0" marL="74295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1" hangingPunct="1" indent="-228600" latinLnBrk="0" marL="11430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1" hangingPunct="1" indent="-228600" latinLnBrk="0" marL="16002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1" hangingPunct="1" indent="-228600" latinLnBrk="0" marL="20574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25146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29718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34290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baseline="0"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38862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baseline="0" sz="1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dirty="0" sz="9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dirty="0" sz="900"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 flipH="1">
            <a:off x="7463565" y="4443260"/>
            <a:ext cx="1989270" cy="192349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7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457199"/>
          </a:xfrm>
        </p:spPr>
        <p:txBody>
          <a:bodyPr>
            <a:normAutofit fontScale="93750" lnSpcReduction="20000"/>
          </a:bodyPr>
          <a:p>
            <a:pPr indent="0">
              <a:buNone/>
            </a:pPr>
            <a:r>
              <a:rPr dirty="0" lang="ar-SA" smtClean="0"/>
              <a:t>اَلْفْرَدٌ/اَلْكَلِمَةٌ</a:t>
            </a:r>
            <a:r>
              <a:rPr dirty="0" lang="bn-BD" smtClean="0"/>
              <a:t>৩ প্রকার যথাঃ </a:t>
            </a:r>
            <a:endParaRPr dirty="0" lang="en-US"/>
          </a:p>
        </p:txBody>
      </p:sp>
      <p:graphicFrame>
        <p:nvGraphicFramePr>
          <p:cNvPr id="4194305" name="Diagram 3"/>
          <p:cNvGraphicFramePr>
            <a:graphicFrameLocks/>
          </p:cNvGraphicFramePr>
          <p:nvPr/>
        </p:nvGraphicFramePr>
        <p:xfrm>
          <a:off x="1524000" y="2971800"/>
          <a:ext cx="60960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28" name="Title 5"/>
          <p:cNvSpPr>
            <a:spLocks noGrp="1"/>
          </p:cNvSpPr>
          <p:nvPr>
            <p:ph type="title"/>
          </p:nvPr>
        </p:nvSpPr>
        <p:spPr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ar-SA" smtClean="0"/>
              <a:t>اقسام الكلمة </a:t>
            </a:r>
            <a:endParaRPr dirty="0" sz="4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ar-SA" smtClean="0"/>
              <a:t> الاسم \ تعريف الاسم</a:t>
            </a:r>
            <a:r>
              <a:rPr dirty="0" lang="bn-BD" smtClean="0"/>
              <a:t>এর পরিচিতি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pPr indent="0" marL="0">
              <a:buNone/>
            </a:pPr>
            <a:r>
              <a:rPr dirty="0" lang="ar-SA" smtClean="0"/>
              <a:t>:</a:t>
            </a:r>
            <a:r>
              <a:rPr dirty="0" lang="ar-SA" u="sng" smtClean="0"/>
              <a:t>معنى الاسم لغة</a:t>
            </a:r>
          </a:p>
          <a:p>
            <a:r>
              <a:rPr dirty="0" lang="ar-SA" smtClean="0"/>
              <a:t>اسم </a:t>
            </a:r>
            <a:r>
              <a:rPr dirty="0" lang="bn-BD" smtClean="0"/>
              <a:t>শব্দটি একবচন বহুবচনে</a:t>
            </a:r>
            <a:r>
              <a:rPr dirty="0" lang="ar-SA" smtClean="0"/>
              <a:t>اسماء </a:t>
            </a:r>
            <a:r>
              <a:rPr dirty="0" lang="bn-BD" smtClean="0"/>
              <a:t>আভিধানিক অর্থঃ বিশেষ্য বা নাম।</a:t>
            </a:r>
            <a:endParaRPr dirty="0" lang="ar-SA" smtClean="0"/>
          </a:p>
          <a:p>
            <a:pPr indent="0" marL="0">
              <a:buNone/>
            </a:pPr>
            <a:r>
              <a:rPr dirty="0" lang="ar-SA" u="sng" smtClean="0"/>
              <a:t>:معنى الاسم اصطلاحا</a:t>
            </a:r>
          </a:p>
          <a:p>
            <a:r>
              <a:rPr dirty="0" lang="ar-SA">
                <a:solidFill>
                  <a:schemeClr val="tx1">
                    <a:lumMod val="95000"/>
                    <a:lumOff val="5000"/>
                  </a:schemeClr>
                </a:solidFill>
              </a:rPr>
              <a:t>الاسم كلمة تدل على معنى فى نفسها غير مقترن باحد الازمنة الثلاثة اعنى الماضى و الحال و </a:t>
            </a:r>
            <a:r>
              <a:rPr dirty="0" lang="ar-S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الاستقبال</a:t>
            </a:r>
            <a:endParaRPr dirty="0" lang="bn-BD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dirty="0" lang="ar-SA"/>
              <a:t>الاسم </a:t>
            </a:r>
            <a:r>
              <a:rPr dirty="0" lang="bn-BD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এমন শব্দ যা অতীত, বর্তমান, ভবিষ্যত তিন কালের কোন এক কালের সহিত মিলিত না হয়ে নিজের অর্থ নিজে প্রকাশ করতে পারে তাকে বলে।</a:t>
            </a:r>
            <a:endParaRPr dirty="0" lang="ar-SA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dirty="0" lang="en-US" u="sng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"/>
          <p:cNvSpPr/>
          <p:nvPr/>
        </p:nvSpPr>
        <p:spPr>
          <a:xfrm>
            <a:off x="2590800" y="1219200"/>
            <a:ext cx="3347113" cy="831376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ar-S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امثال الاسم</a:t>
            </a:r>
            <a:r>
              <a:rPr dirty="0" lang="ar-S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83122" y="2557462"/>
            <a:ext cx="1964531" cy="1743075"/>
          </a:xfrm>
          <a:prstGeom prst="rect"/>
        </p:spPr>
      </p:pic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46239" y="2476499"/>
            <a:ext cx="2035969" cy="1905000"/>
          </a:xfrm>
          <a:prstGeom prst="rect"/>
        </p:spPr>
      </p:pic>
      <p:pic>
        <p:nvPicPr>
          <p:cNvPr id="2097169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39609" t="16993" r="27890"/>
          <a:stretch>
            <a:fillRect/>
          </a:stretch>
        </p:blipFill>
        <p:spPr>
          <a:xfrm>
            <a:off x="6448568" y="2538485"/>
            <a:ext cx="962167" cy="1843015"/>
          </a:xfrm>
          <a:prstGeom prst="rect"/>
        </p:spPr>
      </p:pic>
      <p:sp>
        <p:nvSpPr>
          <p:cNvPr id="1048635" name="Rectangle 5"/>
          <p:cNvSpPr/>
          <p:nvPr/>
        </p:nvSpPr>
        <p:spPr>
          <a:xfrm>
            <a:off x="6448568" y="4517409"/>
            <a:ext cx="1013347" cy="450376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ar-SA" smtClean="0"/>
              <a:t>الكتاب </a:t>
            </a:r>
            <a:endParaRPr dirty="0" sz="2400" lang="en-US"/>
          </a:p>
        </p:txBody>
      </p:sp>
      <p:sp>
        <p:nvSpPr>
          <p:cNvPr id="1048636" name="Rectangle 6"/>
          <p:cNvSpPr/>
          <p:nvPr/>
        </p:nvSpPr>
        <p:spPr>
          <a:xfrm>
            <a:off x="3864633" y="4456563"/>
            <a:ext cx="1883019" cy="708548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ar-SA" smtClean="0"/>
              <a:t>المدينة </a:t>
            </a:r>
            <a:endParaRPr dirty="0" sz="4400" lang="en-US"/>
          </a:p>
        </p:txBody>
      </p:sp>
      <p:sp>
        <p:nvSpPr>
          <p:cNvPr id="1048637" name="Rectangle 7"/>
          <p:cNvSpPr/>
          <p:nvPr/>
        </p:nvSpPr>
        <p:spPr>
          <a:xfrm>
            <a:off x="1228296" y="4517410"/>
            <a:ext cx="1649192" cy="64770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ar-SA" smtClean="0"/>
              <a:t>الزهرة</a:t>
            </a:r>
            <a:r>
              <a:rPr dirty="0" lang="ar-SA" smtClean="0"/>
              <a:t>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4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9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4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9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  <p:bldP spid="1048636" grpId="0" animBg="1"/>
      <p:bldP spid="10486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1"/>
          <p:cNvSpPr/>
          <p:nvPr/>
        </p:nvSpPr>
        <p:spPr>
          <a:xfrm>
            <a:off x="3084394" y="150126"/>
            <a:ext cx="4258102" cy="1146412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ar-SA" smtClean="0"/>
              <a:t>تعريف الفعل</a:t>
            </a:r>
            <a:r>
              <a:rPr dirty="0" lang="ar-SA" smtClean="0"/>
              <a:t> </a:t>
            </a:r>
            <a:endParaRPr dirty="0"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228600" y="1676400"/>
            <a:ext cx="8763000" cy="3215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r-SA"/>
              <a:t>:</a:t>
            </a:r>
            <a:r>
              <a:rPr dirty="0" sz="2800" lang="ar-SA" u="sng" smtClean="0"/>
              <a:t>معنى الفعل </a:t>
            </a:r>
            <a:r>
              <a:rPr dirty="0" sz="2800" lang="ar-SA" u="sng"/>
              <a:t>لغة</a:t>
            </a:r>
          </a:p>
          <a:p>
            <a:pPr algn="ctr"/>
            <a:r>
              <a:rPr dirty="0" sz="2800" lang="ar-SA" smtClean="0"/>
              <a:t>الفعل</a:t>
            </a:r>
            <a:r>
              <a:rPr dirty="0" sz="2800" lang="bn-BD" smtClean="0"/>
              <a:t>শব্দটি </a:t>
            </a:r>
            <a:r>
              <a:rPr dirty="0" sz="2800" lang="bn-BD"/>
              <a:t>একবচন </a:t>
            </a:r>
            <a:r>
              <a:rPr dirty="0" sz="2800" lang="bn-BD" smtClean="0"/>
              <a:t>বহুবচনে</a:t>
            </a:r>
            <a:r>
              <a:rPr dirty="0" sz="2800" lang="ar-SA" smtClean="0"/>
              <a:t>افعال\فعال\افاعيل </a:t>
            </a:r>
            <a:r>
              <a:rPr dirty="0" sz="2800" lang="bn-BD"/>
              <a:t>আভিধানিক </a:t>
            </a:r>
            <a:r>
              <a:rPr dirty="0" sz="2800" lang="bn-BD" smtClean="0"/>
              <a:t>অর্থঃ কর্মসম্ম্পাদন করা</a:t>
            </a:r>
            <a:r>
              <a:rPr dirty="0" sz="2800" lang="en-US" smtClean="0"/>
              <a:t>.</a:t>
            </a:r>
            <a:endParaRPr dirty="0" sz="2800" lang="bn-BD" smtClean="0"/>
          </a:p>
          <a:p>
            <a:r>
              <a:rPr dirty="0" sz="2800" lang="ar-SA" u="sng"/>
              <a:t>:معنى </a:t>
            </a:r>
            <a:r>
              <a:rPr dirty="0" sz="2800" lang="ar-SA" u="sng" smtClean="0"/>
              <a:t>الفعل اصطلاحا</a:t>
            </a:r>
            <a:endParaRPr dirty="0" sz="2800" lang="bn-BD"/>
          </a:p>
          <a:p>
            <a:pPr algn="ctr"/>
            <a:r>
              <a:rPr dirty="0" sz="2800" lang="ar-SA" smtClean="0"/>
              <a:t>الفعل كلمة تدل على معنى فى نفسها دلالة مقترنة باحد الازمنة الثلاثة</a:t>
            </a:r>
            <a:endParaRPr dirty="0" sz="2800" lang="bn-BD" smtClean="0"/>
          </a:p>
          <a:p>
            <a:pPr algn="ctr"/>
            <a:r>
              <a:rPr dirty="0" sz="2000" lang="bn-BD">
                <a:solidFill>
                  <a:schemeClr val="tx1">
                    <a:lumMod val="95000"/>
                    <a:lumOff val="5000"/>
                  </a:schemeClr>
                </a:solidFill>
              </a:rPr>
              <a:t>এমন শব্দ যা অতীত, বর্তমান, ভবিষ্যত তিন কালের কোন এক কালের সহিত মিলিত না হয়ে নিজের অর্থ নিজে প্রকাশ করতে পারে তাকে বলে।</a:t>
            </a:r>
            <a:r>
              <a:rPr dirty="0" sz="2000" lang="ar-SA" smtClean="0"/>
              <a:t> </a:t>
            </a:r>
            <a:endParaRPr dirty="0" sz="2000" lang="en-US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1"/>
          <p:cNvSpPr/>
          <p:nvPr/>
        </p:nvSpPr>
        <p:spPr>
          <a:xfrm>
            <a:off x="3019567" y="838200"/>
            <a:ext cx="4135272" cy="1073569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ar-SA" smtClean="0"/>
              <a:t>امثال الفعل</a:t>
            </a:r>
            <a:r>
              <a:rPr dirty="0" lang="ar-SA" smtClean="0"/>
              <a:t> </a:t>
            </a:r>
            <a:endParaRPr dirty="0" lang="en-US"/>
          </a:p>
        </p:txBody>
      </p:sp>
      <p:pic>
        <p:nvPicPr>
          <p:cNvPr id="209717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1" y="2514601"/>
            <a:ext cx="2057400" cy="1371600"/>
          </a:xfrm>
          <a:prstGeom prst="rect"/>
        </p:spPr>
      </p:pic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003354" y="2514601"/>
            <a:ext cx="2590800" cy="1407268"/>
          </a:xfrm>
          <a:prstGeom prst="rect"/>
        </p:spPr>
      </p:pic>
      <p:sp>
        <p:nvSpPr>
          <p:cNvPr id="1048641" name="Rectangle 4"/>
          <p:cNvSpPr/>
          <p:nvPr/>
        </p:nvSpPr>
        <p:spPr>
          <a:xfrm>
            <a:off x="6476999" y="4267200"/>
            <a:ext cx="2238375" cy="490687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r-SA" smtClean="0">
                <a:solidFill>
                  <a:srgbClr val="FF0000"/>
                </a:solidFill>
              </a:rPr>
              <a:t>يلعب</a:t>
            </a:r>
            <a:r>
              <a:rPr dirty="0" sz="3600" lang="ar-SA" smtClean="0"/>
              <a:t> الولد</a:t>
            </a:r>
            <a:r>
              <a:rPr dirty="0" lang="ar-SA" smtClean="0"/>
              <a:t> </a:t>
            </a:r>
            <a:endParaRPr dirty="0" lang="en-US"/>
          </a:p>
        </p:txBody>
      </p:sp>
      <p:sp>
        <p:nvSpPr>
          <p:cNvPr id="1048642" name="Rectangle 5"/>
          <p:cNvSpPr/>
          <p:nvPr/>
        </p:nvSpPr>
        <p:spPr>
          <a:xfrm>
            <a:off x="3352800" y="4152900"/>
            <a:ext cx="2362200" cy="573206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ar-SA" smtClean="0">
                <a:solidFill>
                  <a:srgbClr val="C00000"/>
                </a:solidFill>
              </a:rPr>
              <a:t>علم</a:t>
            </a:r>
            <a:r>
              <a:rPr dirty="0" sz="2800" lang="ar-SA" smtClean="0"/>
              <a:t> المعلم </a:t>
            </a:r>
            <a:endParaRPr dirty="0" sz="2800" lang="en-US"/>
          </a:p>
        </p:txBody>
      </p:sp>
      <p:sp>
        <p:nvSpPr>
          <p:cNvPr id="1048643" name="Rectangle 6"/>
          <p:cNvSpPr/>
          <p:nvPr/>
        </p:nvSpPr>
        <p:spPr>
          <a:xfrm>
            <a:off x="50261" y="4152900"/>
            <a:ext cx="2590800" cy="6477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r-SA" smtClean="0">
                <a:solidFill>
                  <a:srgbClr val="FF0000"/>
                </a:solidFill>
              </a:rPr>
              <a:t>يتكالم</a:t>
            </a:r>
            <a:r>
              <a:rPr dirty="0" sz="3200" lang="ar-SA" smtClean="0"/>
              <a:t> الرجالان</a:t>
            </a:r>
            <a:endParaRPr dirty="0" sz="3200" lang="en-US"/>
          </a:p>
        </p:txBody>
      </p:sp>
      <p:pic>
        <p:nvPicPr>
          <p:cNvPr id="209717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248400" y="2514600"/>
            <a:ext cx="2466975" cy="1407269"/>
          </a:xfrm>
          <a:prstGeom prst="rect"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1"/>
          <p:cNvSpPr/>
          <p:nvPr/>
        </p:nvSpPr>
        <p:spPr>
          <a:xfrm>
            <a:off x="2467408" y="443474"/>
            <a:ext cx="3861230" cy="998209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ar-SA" smtClean="0"/>
              <a:t>تعريف الحرف</a:t>
            </a:r>
            <a:r>
              <a:rPr dirty="0" lang="ar-SA" smtClean="0"/>
              <a:t> </a:t>
            </a:r>
            <a:endParaRPr dirty="0" lang="en-US"/>
          </a:p>
        </p:txBody>
      </p:sp>
      <p:sp>
        <p:nvSpPr>
          <p:cNvPr id="1048645" name="TextBox 2"/>
          <p:cNvSpPr txBox="1"/>
          <p:nvPr/>
        </p:nvSpPr>
        <p:spPr>
          <a:xfrm>
            <a:off x="304800" y="1287482"/>
            <a:ext cx="8991600" cy="369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ar-SA"/>
              <a:t>:</a:t>
            </a:r>
            <a:r>
              <a:rPr dirty="0" sz="3200" lang="ar-SA" u="sng"/>
              <a:t>معنى </a:t>
            </a:r>
            <a:r>
              <a:rPr dirty="0" sz="3200" lang="ar-SA" u="sng" smtClean="0"/>
              <a:t>الحرف </a:t>
            </a:r>
            <a:r>
              <a:rPr dirty="0" sz="3200" lang="ar-SA" u="sng"/>
              <a:t>لغة</a:t>
            </a:r>
          </a:p>
          <a:p>
            <a:pPr algn="ctr"/>
            <a:r>
              <a:rPr dirty="0" sz="3200" lang="ar-SA" smtClean="0"/>
              <a:t>الحرف</a:t>
            </a:r>
            <a:r>
              <a:rPr dirty="0" sz="3200" lang="bn-BD" smtClean="0"/>
              <a:t>শব্দটি </a:t>
            </a:r>
            <a:r>
              <a:rPr dirty="0" sz="3200" lang="bn-BD"/>
              <a:t>একবচন বহুবচনে</a:t>
            </a:r>
            <a:r>
              <a:rPr dirty="0" sz="3200" lang="ar-SA" smtClean="0"/>
              <a:t>احرف\حروف </a:t>
            </a:r>
            <a:r>
              <a:rPr dirty="0" sz="3200" lang="bn-BD"/>
              <a:t>আভিধানিক অর্থঃ </a:t>
            </a:r>
            <a:r>
              <a:rPr dirty="0" sz="3200" lang="bn-BD" smtClean="0"/>
              <a:t>অব্যয়।</a:t>
            </a:r>
            <a:endParaRPr dirty="0" sz="3200" lang="bn-BD"/>
          </a:p>
          <a:p>
            <a:r>
              <a:rPr dirty="0" sz="3200" lang="ar-SA" u="sng"/>
              <a:t>:معنى الفعل اصطلاحا</a:t>
            </a:r>
            <a:endParaRPr dirty="0" sz="3200" lang="ar-SA" smtClean="0"/>
          </a:p>
          <a:p>
            <a:r>
              <a:rPr dirty="0" sz="3200" lang="ar-SA" smtClean="0"/>
              <a:t>الحرف كلمةلا تدل على معنى فى نفسها بل تدل على معنى فى غيرها</a:t>
            </a:r>
          </a:p>
          <a:p>
            <a:r>
              <a:rPr dirty="0" sz="2400" lang="ar-SA" smtClean="0"/>
              <a:t> الحرف</a:t>
            </a:r>
            <a:r>
              <a:rPr dirty="0" sz="2400" lang="bn-BD" smtClean="0"/>
              <a:t> এমন শব্দ যা নিজের অর্থ নিজে প্রকাশ করতে পারে না, বরং অন্য শব্দের সাথে মিলিত হয়ে অর্থ প্রকাশ করে তাকে </a:t>
            </a:r>
            <a:r>
              <a:rPr dirty="0" sz="2400" lang="ar-SA" smtClean="0"/>
              <a:t>الحرف</a:t>
            </a:r>
            <a:r>
              <a:rPr dirty="0" sz="2400" lang="bn-BD" smtClean="0"/>
              <a:t>বলে।</a:t>
            </a:r>
            <a:endParaRPr dirty="0" lang="en-US"/>
          </a:p>
        </p:txBody>
      </p:sp>
      <p:sp>
        <p:nvSpPr>
          <p:cNvPr id="1048646" name="Rectangle 3"/>
          <p:cNvSpPr/>
          <p:nvPr/>
        </p:nvSpPr>
        <p:spPr>
          <a:xfrm>
            <a:off x="3617068" y="5257800"/>
            <a:ext cx="1752600" cy="410147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ar-SA" smtClean="0"/>
              <a:t>امثال الحرف </a:t>
            </a:r>
            <a:endParaRPr dirty="0" sz="2000" lang="en-US"/>
          </a:p>
        </p:txBody>
      </p:sp>
      <p:sp>
        <p:nvSpPr>
          <p:cNvPr id="1048647" name="Subtitle 5"/>
          <p:cNvSpPr>
            <a:spLocks noGrp="1"/>
          </p:cNvSpPr>
          <p:nvPr>
            <p:ph type="subTitle" idx="1"/>
          </p:nvPr>
        </p:nvSpPr>
        <p:spPr>
          <a:xfrm>
            <a:off x="659860" y="5791200"/>
            <a:ext cx="8458200" cy="533400"/>
          </a:xfrm>
        </p:spPr>
        <p:txBody>
          <a:bodyPr/>
          <a:p>
            <a:r>
              <a:rPr dirty="0" lang="ar-SA" smtClean="0"/>
              <a:t>من</a:t>
            </a:r>
            <a:r>
              <a:rPr dirty="0" lang="bn-BD" smtClean="0"/>
              <a:t>=হতে</a:t>
            </a:r>
            <a:r>
              <a:rPr dirty="0" lang="ar-SA" smtClean="0"/>
              <a:t> , الى</a:t>
            </a:r>
            <a:r>
              <a:rPr dirty="0" lang="bn-BD" smtClean="0"/>
              <a:t>=দিকে</a:t>
            </a:r>
            <a:r>
              <a:rPr dirty="0" lang="ar-SA" smtClean="0"/>
              <a:t>, فى</a:t>
            </a:r>
            <a:r>
              <a:rPr dirty="0" lang="bn-BD" smtClean="0"/>
              <a:t>=মধ্যে</a:t>
            </a:r>
            <a:r>
              <a:rPr dirty="0" lang="ar-SA" smtClean="0"/>
              <a:t>                            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104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104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1"/>
          <p:cNvSpPr/>
          <p:nvPr/>
        </p:nvSpPr>
        <p:spPr>
          <a:xfrm>
            <a:off x="2209800" y="1600200"/>
            <a:ext cx="5791200" cy="2555240"/>
          </a:xfrm>
          <a:prstGeom prst="rect"/>
        </p:spPr>
        <p:txBody>
          <a:bodyPr wrap="square">
            <a:spAutoFit/>
          </a:bodyPr>
          <a:p>
            <a:pPr algn="ctr" indent="-571500" marL="571500">
              <a:buFont typeface="Wingdings" panose="05000000000000000000" pitchFamily="2" charset="2"/>
              <a:buChar char="v"/>
            </a:pPr>
            <a:r>
              <a:rPr dirty="0" lang="en-US" err="1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চিহ্নিত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আরবি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শব্দাবলী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কোন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ধরণের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কলমা</a:t>
            </a:r>
            <a:r>
              <a:rPr dirty="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lang="en-US" err="1">
                <a:latin typeface="SutonnyMJ" pitchFamily="2" charset="0"/>
                <a:cs typeface="SutonnyMJ" pitchFamily="2" charset="0"/>
              </a:rPr>
              <a:t>লেখ</a:t>
            </a:r>
            <a:r>
              <a:rPr dirty="0" lang="en-US" smtClean="0">
                <a:latin typeface="SutonnyMJ" pitchFamily="2" charset="0"/>
                <a:cs typeface="SutonnyMJ" pitchFamily="2" charset="0"/>
              </a:rPr>
              <a:t>।</a:t>
            </a:r>
            <a:endParaRPr dirty="0" lang="ar-SA" smtClean="0">
              <a:latin typeface="SutonnyMJ" pitchFamily="2" charset="0"/>
              <a:cs typeface="SutonnyMJ" pitchFamily="2" charset="0"/>
            </a:endParaRPr>
          </a:p>
          <a:p>
            <a:pPr algn="ctr" indent="-342900" marL="342900">
              <a:buAutoNum type="arabicParenR"/>
            </a:pPr>
            <a:r>
              <a:rPr dirty="0" sz="3200" lang="ar-SA" smtClean="0">
                <a:latin typeface="SutonnyMJ" pitchFamily="2" charset="0"/>
                <a:cs typeface="SutonnyMJ" pitchFamily="2" charset="0"/>
              </a:rPr>
              <a:t>خالدٌ طالبُ المدرسةِ</a:t>
            </a:r>
          </a:p>
          <a:p>
            <a:pPr algn="ctr" indent="-342900" marL="342900">
              <a:buAutoNum type="arabicParenR"/>
            </a:pPr>
            <a:r>
              <a:rPr dirty="0" sz="3200" lang="ar-SA" smtClean="0">
                <a:latin typeface="SutonnyMJ" pitchFamily="2" charset="0"/>
                <a:cs typeface="SutonnyMJ" pitchFamily="2" charset="0"/>
              </a:rPr>
              <a:t>جَاءَ بَكْرٌ مِنَ الْبَيْتِ اِلَى الْمَدْرَسَةِ</a:t>
            </a:r>
          </a:p>
          <a:p>
            <a:pPr algn="ctr" indent="-342900" marL="342900">
              <a:buAutoNum type="arabicParenR"/>
            </a:pPr>
            <a:r>
              <a:rPr dirty="0" sz="3200" lang="ar-SA" smtClean="0">
                <a:latin typeface="SutonnyMJ" pitchFamily="2" charset="0"/>
                <a:cs typeface="SutonnyMJ" pitchFamily="2" charset="0"/>
              </a:rPr>
              <a:t>ذَهّبّ زَيْدٌ اِلَى السُوقِ</a:t>
            </a:r>
          </a:p>
          <a:p>
            <a:pPr algn="ctr" indent="-342900" marL="342900">
              <a:buAutoNum type="arabicParenR"/>
            </a:pPr>
            <a:r>
              <a:rPr dirty="0" sz="3200" lang="ar-SA" smtClean="0">
                <a:latin typeface="SutonnyMJ" pitchFamily="2" charset="0"/>
                <a:cs typeface="SutonnyMJ" pitchFamily="2" charset="0"/>
              </a:rPr>
              <a:t>ذَهَبْتُ اِلَى المَدْرَسَةِ</a:t>
            </a:r>
            <a:endParaRPr dirty="0" sz="3200" lang="en-US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87643"/>
            <a:ext cx="1619250" cy="1114425"/>
          </a:xfrm>
          <a:prstGeom prst="rect"/>
        </p:spPr>
      </p:pic>
      <p:sp>
        <p:nvSpPr>
          <p:cNvPr id="1048649" name="Rectangle 2"/>
          <p:cNvSpPr/>
          <p:nvPr/>
        </p:nvSpPr>
        <p:spPr>
          <a:xfrm>
            <a:off x="1828800" y="335324"/>
            <a:ext cx="3125339" cy="955343"/>
          </a:xfrm>
          <a:prstGeom prst="rect"/>
          <a:scene3d>
            <a:camera prst="perspectiveHeroicExtremeLeftFacing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dirty="0" sz="48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dirty="0" sz="4800" lang="en-US" smtClean="0">
                <a:latin typeface="SutonnyMJ" pitchFamily="2" charset="0"/>
                <a:cs typeface="SutonnyMJ" pitchFamily="2" charset="0"/>
              </a:rPr>
              <a:t> </a:t>
            </a:r>
            <a:endParaRPr dirty="0" sz="48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50" name="TextBox 3"/>
          <p:cNvSpPr txBox="1"/>
          <p:nvPr/>
        </p:nvSpPr>
        <p:spPr>
          <a:xfrm>
            <a:off x="1760207" y="2024104"/>
            <a:ext cx="6578363" cy="4028441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2400" lang="ar-SA" smtClean="0">
                <a:latin typeface="SutonnyMJ" pitchFamily="2" charset="0"/>
                <a:cs typeface="SutonnyMJ" pitchFamily="2" charset="0"/>
              </a:rPr>
              <a:t>معنى الكلمة لغة واصطلاحا؟ كم قسما لها؟ بين بممثلا </a:t>
            </a:r>
          </a:p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কালিমা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?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উহা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ও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?</a:t>
            </a:r>
            <a:endParaRPr dirty="0" sz="2000" lang="bn-BD" smtClean="0">
              <a:latin typeface="SutonnyMJ" pitchFamily="2" charset="0"/>
              <a:cs typeface="SutonnyMJ" pitchFamily="2" charset="0"/>
            </a:endParaRPr>
          </a:p>
          <a:p>
            <a:r>
              <a:rPr dirty="0" sz="2000" lang="bn-BD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bn-BD" smtClean="0">
                <a:latin typeface="SutonnyMJ" pitchFamily="2" charset="0"/>
                <a:cs typeface="SutonnyMJ" pitchFamily="2" charset="0"/>
              </a:rPr>
              <a:t>     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বর্ণনা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000" lang="en-US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dirty="0" sz="2000" lang="en-US" smtClean="0">
                <a:latin typeface="SutonnyMJ" pitchFamily="2" charset="0"/>
                <a:cs typeface="SutonnyMJ" pitchFamily="2" charset="0"/>
              </a:rPr>
              <a:t>। </a:t>
            </a:r>
          </a:p>
          <a:p>
            <a:pPr algn="ctr"/>
            <a:r>
              <a:rPr sz="2400" lang="bn-BD" smtClean="0">
                <a:latin typeface="SutonnyMJ" pitchFamily="2" charset="0"/>
                <a:cs typeface="SutonnyMJ" pitchFamily="2" charset="0"/>
              </a:rPr>
              <a:t> </a:t>
            </a:r>
            <a:r>
              <a:rPr sz="2400" lang="en-US" smtClean="0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dirty="0" sz="24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>
                <a:latin typeface="SutonnyMJ" pitchFamily="2" charset="0"/>
                <a:cs typeface="SutonnyMJ" pitchFamily="2" charset="0"/>
              </a:rPr>
              <a:t>চিহ্নিত</a:t>
            </a:r>
            <a:r>
              <a:rPr dirty="0" sz="2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>
                <a:latin typeface="SutonnyMJ" pitchFamily="2" charset="0"/>
                <a:cs typeface="SutonnyMJ" pitchFamily="2" charset="0"/>
              </a:rPr>
              <a:t>আরবি</a:t>
            </a:r>
            <a:r>
              <a:rPr dirty="0" sz="2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>
                <a:latin typeface="SutonnyMJ" pitchFamily="2" charset="0"/>
                <a:cs typeface="SutonnyMJ" pitchFamily="2" charset="0"/>
              </a:rPr>
              <a:t>শব্দাবলী</a:t>
            </a:r>
            <a:r>
              <a:rPr dirty="0" sz="2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>
                <a:latin typeface="SutonnyMJ" pitchFamily="2" charset="0"/>
                <a:cs typeface="SutonnyMJ" pitchFamily="2" charset="0"/>
              </a:rPr>
              <a:t>কোন</a:t>
            </a:r>
            <a:r>
              <a:rPr dirty="0" sz="2400" lang="en-US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 smtClean="0">
                <a:latin typeface="SutonnyMJ" pitchFamily="2" charset="0"/>
                <a:cs typeface="SutonnyMJ" pitchFamily="2" charset="0"/>
              </a:rPr>
              <a:t>ধরণের</a:t>
            </a:r>
            <a:r>
              <a:rPr dirty="0" sz="2400" lang="bn-BD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bn-BD" smtClean="0">
                <a:latin typeface="SutonnyMJ" pitchFamily="2" charset="0"/>
                <a:cs typeface="SutonnyMJ" pitchFamily="2" charset="0"/>
              </a:rPr>
              <a:t>কা</a:t>
            </a:r>
            <a:r>
              <a:rPr dirty="0" sz="2400" lang="bn-BD" smtClean="0">
                <a:latin typeface="SutonnyMJ" pitchFamily="2" charset="0"/>
                <a:cs typeface="SutonnyMJ" pitchFamily="2" charset="0"/>
              </a:rPr>
              <a:t>লে</a:t>
            </a:r>
            <a:r>
              <a:rPr dirty="0" sz="2400" lang="en-US" err="1" smtClean="0">
                <a:latin typeface="SutonnyMJ" pitchFamily="2" charset="0"/>
                <a:cs typeface="SutonnyMJ" pitchFamily="2" charset="0"/>
              </a:rPr>
              <a:t>মা</a:t>
            </a:r>
            <a:r>
              <a:rPr dirty="0" sz="2400" lang="en-US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2400" lang="en-US" err="1">
                <a:latin typeface="SutonnyMJ" pitchFamily="2" charset="0"/>
                <a:cs typeface="SutonnyMJ" pitchFamily="2" charset="0"/>
              </a:rPr>
              <a:t>লেখ</a:t>
            </a:r>
            <a:r>
              <a:rPr dirty="0" sz="2400" lang="en-US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r>
              <a:rPr dirty="0" sz="2400" lang="ar-SA"/>
              <a:t>و</a:t>
            </a:r>
            <a:r>
              <a:rPr dirty="0" sz="2400" lang="ar-SA">
                <a:solidFill>
                  <a:srgbClr val="FF0000"/>
                </a:solidFill>
              </a:rPr>
              <a:t>الله</a:t>
            </a:r>
            <a:r>
              <a:rPr dirty="0" sz="2400" lang="ar-SA"/>
              <a:t> على كل شيء قدير –</a:t>
            </a:r>
          </a:p>
          <a:p>
            <a:pPr algn="ctr"/>
            <a:r>
              <a:rPr dirty="0" sz="2400" lang="ar-SA"/>
              <a:t> </a:t>
            </a:r>
            <a:r>
              <a:rPr dirty="0" sz="2400" lang="ar-SA">
                <a:solidFill>
                  <a:srgbClr val="FF0000"/>
                </a:solidFill>
              </a:rPr>
              <a:t>جاء</a:t>
            </a:r>
            <a:r>
              <a:rPr dirty="0" sz="2400" lang="ar-SA"/>
              <a:t> المدير</a:t>
            </a:r>
            <a:r>
              <a:rPr dirty="0" sz="2400" lang="ar-SA">
                <a:solidFill>
                  <a:srgbClr val="FF0000"/>
                </a:solidFill>
              </a:rPr>
              <a:t> فى </a:t>
            </a:r>
            <a:r>
              <a:rPr dirty="0" sz="2400" lang="ar-SA"/>
              <a:t>الصف –</a:t>
            </a:r>
          </a:p>
          <a:p>
            <a:pPr algn="ctr"/>
            <a:r>
              <a:rPr dirty="0" sz="2400" lang="ar-SA"/>
              <a:t> السلام عليكم و </a:t>
            </a:r>
            <a:r>
              <a:rPr dirty="0" sz="2400" lang="ar-SA">
                <a:solidFill>
                  <a:srgbClr val="FF0000"/>
                </a:solidFill>
              </a:rPr>
              <a:t>رحمة</a:t>
            </a:r>
            <a:r>
              <a:rPr dirty="0" sz="2400" lang="ar-SA"/>
              <a:t> الله –</a:t>
            </a:r>
          </a:p>
          <a:p>
            <a:pPr algn="ctr"/>
            <a:r>
              <a:rPr dirty="0" sz="2400" lang="ar-SA"/>
              <a:t>داكا عاصمة </a:t>
            </a:r>
            <a:r>
              <a:rPr dirty="0" sz="2400" lang="ar-SA">
                <a:solidFill>
                  <a:srgbClr val="FF0000"/>
                </a:solidFill>
              </a:rPr>
              <a:t>بنغلاديش</a:t>
            </a:r>
            <a:r>
              <a:rPr dirty="0" sz="2400" lang="ar-SA"/>
              <a:t> </a:t>
            </a:r>
          </a:p>
          <a:p>
            <a:pPr algn="ctr"/>
            <a:r>
              <a:rPr dirty="0" sz="2400" lang="ar-SA">
                <a:solidFill>
                  <a:srgbClr val="FF0000"/>
                </a:solidFill>
              </a:rPr>
              <a:t>ذهبت</a:t>
            </a:r>
            <a:r>
              <a:rPr dirty="0" sz="2400" lang="ar-SA"/>
              <a:t> الى </a:t>
            </a:r>
            <a:r>
              <a:rPr dirty="0" sz="2400" lang="ar-SA">
                <a:solidFill>
                  <a:srgbClr val="FF0000"/>
                </a:solidFill>
              </a:rPr>
              <a:t>المدرسة   </a:t>
            </a:r>
            <a:endParaRPr dirty="0" sz="2400" lang="en-US">
              <a:solidFill>
                <a:srgbClr val="FF0000"/>
              </a:solidFill>
            </a:endParaRPr>
          </a:p>
          <a:p>
            <a:pPr indent="-457200" marL="457200">
              <a:buFont typeface="Wingdings" panose="05000000000000000000" pitchFamily="2" charset="2"/>
              <a:buChar char="v"/>
            </a:pPr>
            <a:endParaRPr dirty="0" sz="32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51" name="Left Arrow 8"/>
          <p:cNvSpPr/>
          <p:nvPr/>
        </p:nvSpPr>
        <p:spPr>
          <a:xfrm>
            <a:off x="1760206" y="717498"/>
            <a:ext cx="525793" cy="190996"/>
          </a:xfrm>
          <a:prstGeom prst="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9183" y="457200"/>
            <a:ext cx="9144000" cy="57912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52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dir="t" rig="threePt"/>
          </a:scene3d>
        </p:spPr>
        <p:txBody>
          <a:bodyPr>
            <a:noAutofit/>
          </a:bodyPr>
          <a:p>
            <a:r>
              <a:rPr dirty="0" sz="11500" lang="ar-SA" smtClean="0">
                <a:solidFill>
                  <a:srgbClr val="0070C0"/>
                </a:solidFill>
              </a:rPr>
              <a:t>الله حافظ</a:t>
            </a:r>
            <a:r>
              <a:rPr dirty="0" sz="19900" lang="ar-SA" smtClean="0">
                <a:solidFill>
                  <a:srgbClr val="0070C0"/>
                </a:solidFill>
              </a:rPr>
              <a:t> </a:t>
            </a:r>
            <a:r>
              <a:rPr dirty="0" sz="19900" lang="bn-BD" smtClean="0">
                <a:solidFill>
                  <a:srgbClr val="0070C0"/>
                </a:solidFill>
              </a:rPr>
              <a:t/>
            </a:r>
            <a:br>
              <a:rPr dirty="0" sz="19900" lang="bn-BD" smtClean="0">
                <a:solidFill>
                  <a:srgbClr val="0070C0"/>
                </a:solidFill>
              </a:rPr>
            </a:br>
            <a:r>
              <a:rPr dirty="0" sz="19900" lang="ar-SA" smtClean="0">
                <a:solidFill>
                  <a:srgbClr val="0070C0"/>
                </a:solidFill>
              </a:rPr>
              <a:t>  </a:t>
            </a:r>
            <a:r>
              <a:rPr dirty="0" sz="11500" lang="bn-BD" smtClean="0">
                <a:solidFill>
                  <a:srgbClr val="0070C0"/>
                </a:solidFill>
              </a:rPr>
              <a:t>ধন্যবাদ</a:t>
            </a:r>
            <a:endParaRPr dirty="0" sz="1150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p>
            <a:r>
              <a:rPr b="1" dirty="0" sz="6000" i="1" lang="ar-SA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b="1" dirty="0" sz="6000" i="1"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48599" name="Subtitle 2"/>
          <p:cNvSpPr txBox="1"/>
          <p:nvPr/>
        </p:nvSpPr>
        <p:spPr>
          <a:xfrm>
            <a:off x="0" y="6366753"/>
            <a:ext cx="1905000" cy="457200"/>
          </a:xfrm>
          <a:prstGeom prst="rect"/>
        </p:spPr>
        <p:txBody>
          <a:bodyPr vert="horz">
            <a:noAutofit/>
          </a:bodyPr>
          <a:lstStyle>
            <a:lvl1pPr algn="l" eaLnBrk="1" hangingPunct="1" indent="-342900" latinLnBrk="0" marL="3429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1" hangingPunct="1" indent="-285750" latinLnBrk="0" marL="74295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1" hangingPunct="1" indent="-228600" latinLnBrk="0" marL="11430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1" hangingPunct="1" indent="-228600" latinLnBrk="0" marL="16002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1" hangingPunct="1" indent="-228600" latinLnBrk="0" marL="20574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25146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29718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34290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baseline="0"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38862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baseline="0" sz="1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dirty="0" sz="9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dirty="0" sz="900"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2785353"/>
            <a:ext cx="7162800" cy="3276600"/>
          </a:xfrm>
          <a:prstGeom prst="ellipse"/>
          <a:noFill/>
          <a:ln w="190500" cap="rnd">
            <a:noFill/>
            <a:prstDash val="solid"/>
          </a:ln>
          <a:effectLst>
            <a:outerShdw algn="bl" blurRad="127000" rotWithShape="0">
              <a:srgbClr val="000000"/>
            </a:outerShdw>
            <a:softEdge rad="635000"/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p>
            <a:pPr algn="ctr"/>
            <a:r>
              <a:rPr dirty="0" lang="bn-BD" smtClean="0"/>
              <a:t>শিক্ষক পরিচিতি</a:t>
            </a:r>
            <a:endParaRPr dirty="0" lang="en-US"/>
          </a:p>
        </p:txBody>
      </p:sp>
      <p:sp>
        <p:nvSpPr>
          <p:cNvPr id="1048607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951051"/>
            <a:ext cx="8305800" cy="266700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 w="38100">
            <a:noFill/>
          </a:ln>
          <a:scene3d>
            <a:camera prst="orthographicFront"/>
            <a:lightRig dir="t" rig="threePt"/>
          </a:scene3d>
          <a:sp3d>
            <a:bevelT w="114300" prst="artDeco"/>
          </a:sp3d>
        </p:spPr>
        <p:txBody>
          <a:bodyPr>
            <a:noAutofit/>
          </a:bodyPr>
          <a:p>
            <a:r>
              <a:rPr dirty="0" sz="24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মুন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ছ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ু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র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রহমান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altLang="en-US" lang="zh-CN"/>
          </a:p>
          <a:p>
            <a:r>
              <a:rPr dirty="0" sz="24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হ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ক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া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র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ি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া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ও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লানা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শি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ক্ষ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ক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altLang="en-US" lang="zh-CN"/>
          </a:p>
          <a:p>
            <a:r>
              <a:rPr dirty="0" sz="16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dirty="0" sz="24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া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্ত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া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হ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ার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ইসলামিয়া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দাখিল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মাদ্রাসা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sz="24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dirty="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		</a:t>
            </a:r>
            <a:r>
              <a:rPr altLang="en-US" dirty="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আ</a:t>
            </a:r>
            <a:r>
              <a:rPr altLang="en-US" dirty="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দ</a:t>
            </a:r>
            <a:r>
              <a:rPr altLang="en-US" dirty="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</a:t>
            </a:r>
            <a:r>
              <a:rPr altLang="en-US" dirty="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দিক্ষ</a:t>
            </a:r>
            <a:r>
              <a:rPr altLang="en-US" dirty="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ি</a:t>
            </a:r>
            <a:r>
              <a:rPr altLang="en-US" dirty="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altLang="en-US" dirty="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dirty="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বগুড়া।</a:t>
            </a:r>
            <a:endParaRPr altLang="en-US" lang="zh-CN"/>
          </a:p>
          <a:p>
            <a:pPr indent="-285750" marL="285750"/>
            <a:r>
              <a:rPr dirty="0" sz="20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dirty="0" sz="2400" lang="bn-BD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২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১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৫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৪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৫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৪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৩</a:t>
            </a:r>
            <a:r>
              <a:rPr altLang="en-US" dirty="0" sz="2400" lang="en-IN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৬</a:t>
            </a:r>
            <a:endParaRPr dirty="0" sz="2400"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48608" name="Subtitle 2"/>
          <p:cNvSpPr txBox="1"/>
          <p:nvPr/>
        </p:nvSpPr>
        <p:spPr>
          <a:xfrm>
            <a:off x="0" y="6366753"/>
            <a:ext cx="1905000" cy="457200"/>
          </a:xfrm>
          <a:prstGeom prst="rect"/>
        </p:spPr>
        <p:txBody>
          <a:bodyPr vert="horz">
            <a:noAutofit/>
          </a:bodyPr>
          <a:lstStyle>
            <a:lvl1pPr algn="l" eaLnBrk="1" hangingPunct="1" indent="-342900" latinLnBrk="0" marL="3429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1" hangingPunct="1" indent="-285750" latinLnBrk="0" marL="74295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1" hangingPunct="1" indent="-228600" latinLnBrk="0" marL="11430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1" hangingPunct="1" indent="-228600" latinLnBrk="0" marL="16002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1" hangingPunct="1" indent="-228600" latinLnBrk="0" marL="20574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25146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29718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34290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baseline="0"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38862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baseline="0" sz="1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dirty="0" sz="9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dirty="0" sz="900"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5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26787" y="1204106"/>
            <a:ext cx="6934200" cy="2777344"/>
          </a:xfrm>
          <a:prstGeom prst="ellipse"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rgbClr val="FFFF00"/>
                </a:solidFill>
              </a:rPr>
              <a:t>পাঠ পরিচিতি</a:t>
            </a:r>
            <a:r>
              <a:rPr dirty="0" sz="6600" lang="bn-BD" smtClean="0">
                <a:solidFill>
                  <a:srgbClr val="FFFF00"/>
                </a:solidFill>
              </a:rPr>
              <a:t>    </a:t>
            </a:r>
            <a:endParaRPr dirty="0" sz="6600" lang="en-AU">
              <a:solidFill>
                <a:srgbClr val="FFFF00"/>
              </a:solidFill>
            </a:endParaRPr>
          </a:p>
        </p:txBody>
      </p:sp>
      <p:sp>
        <p:nvSpPr>
          <p:cNvPr id="1048610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48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48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800" lang="e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altLang="en-US" dirty="0" sz="48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8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800" lang="en-US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48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dirty="0" sz="48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</a:t>
            </a:r>
            <a:r>
              <a:rPr dirty="0" sz="4800" lang="en-AU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dirty="0" sz="48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 </a:t>
            </a:r>
            <a:endParaRPr dirty="0" sz="4800" lang="en-AU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Subtitle 2"/>
          <p:cNvSpPr txBox="1"/>
          <p:nvPr/>
        </p:nvSpPr>
        <p:spPr>
          <a:xfrm>
            <a:off x="0" y="6366753"/>
            <a:ext cx="1905000" cy="457200"/>
          </a:xfrm>
          <a:prstGeom prst="rect"/>
        </p:spPr>
        <p:txBody>
          <a:bodyPr vert="horz">
            <a:noAutofit/>
          </a:bodyPr>
          <a:lstStyle>
            <a:lvl1pPr algn="l" eaLnBrk="1" hangingPunct="1" indent="-342900" latinLnBrk="0" marL="3429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1" hangingPunct="1" indent="-285750" latinLnBrk="0" marL="74295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1" hangingPunct="1" indent="-228600" latinLnBrk="0" marL="11430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1" hangingPunct="1" indent="-228600" latinLnBrk="0" marL="1600200" rtl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1" hangingPunct="1" indent="-228600" latinLnBrk="0" marL="20574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25146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29718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34290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baseline="0" sz="16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3886200" rtl="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baseline="0" sz="1400" kern="1200" kumimoj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indent="0" marL="0">
              <a:buNone/>
            </a:pPr>
            <a:r>
              <a:rPr dirty="0" sz="6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dirty="0" sz="900" lang="bn-BD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dirty="0" sz="900"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dirty="0" sz="6000" lang="en-A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8613" name="Rounded Rectangle 5"/>
          <p:cNvSpPr/>
          <p:nvPr/>
        </p:nvSpPr>
        <p:spPr>
          <a:xfrm>
            <a:off x="1524000" y="3276600"/>
            <a:ext cx="6446196" cy="2514600"/>
          </a:xfrm>
          <a:prstGeom prst="round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7200" lang="en-AU">
              <a:solidFill>
                <a:srgbClr val="FF0000"/>
              </a:solidFill>
            </a:endParaRPr>
          </a:p>
        </p:txBody>
      </p:sp>
      <p:sp>
        <p:nvSpPr>
          <p:cNvPr id="1048614" name="TextBox 3"/>
          <p:cNvSpPr txBox="1"/>
          <p:nvPr/>
        </p:nvSpPr>
        <p:spPr>
          <a:xfrm>
            <a:off x="2057400" y="4533900"/>
            <a:ext cx="5523932" cy="1056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bn-BD" smtClean="0">
                <a:latin typeface="SutonnyMJ" pitchFamily="2" charset="0"/>
                <a:cs typeface="SutonnyMJ" pitchFamily="2" charset="0"/>
              </a:rPr>
              <a:t>কালিমা/ শব্দের পরিচয় এবং উহার প্রকারভেদ</a:t>
            </a:r>
            <a:endParaRPr dirty="0" sz="32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15" name="TextBox 6"/>
          <p:cNvSpPr txBox="1"/>
          <p:nvPr/>
        </p:nvSpPr>
        <p:spPr>
          <a:xfrm>
            <a:off x="1524000" y="3545664"/>
            <a:ext cx="70104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ar-SA" smtClean="0"/>
              <a:t>تعريف الكلمة و اقسامها </a:t>
            </a:r>
            <a:endParaRPr dirty="0" sz="48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dirty="0" sz="6000" lang="en-A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8617" name="Rounded Rectangle 5"/>
          <p:cNvSpPr/>
          <p:nvPr/>
        </p:nvSpPr>
        <p:spPr>
          <a:xfrm>
            <a:off x="1524000" y="3276600"/>
            <a:ext cx="6446196" cy="2514600"/>
          </a:xfrm>
          <a:prstGeom prst="round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BD" smtClean="0">
                <a:solidFill>
                  <a:srgbClr val="FF0000"/>
                </a:solidFill>
              </a:rPr>
              <a:t>১। </a:t>
            </a:r>
            <a:r>
              <a:rPr dirty="0" sz="2800" lang="ar-SA" smtClean="0">
                <a:solidFill>
                  <a:srgbClr val="FF0000"/>
                </a:solidFill>
              </a:rPr>
              <a:t>كلمة</a:t>
            </a:r>
            <a:r>
              <a:rPr dirty="0" sz="2800" lang="bn-BD" smtClean="0">
                <a:solidFill>
                  <a:srgbClr val="FF0000"/>
                </a:solidFill>
              </a:rPr>
              <a:t>কত প্রকার কি কি বলতে পাড়বে।</a:t>
            </a:r>
          </a:p>
          <a:p>
            <a:pPr algn="ctr"/>
            <a:r>
              <a:rPr dirty="0" sz="2800" lang="bn-BD" smtClean="0">
                <a:solidFill>
                  <a:srgbClr val="FF0000"/>
                </a:solidFill>
              </a:rPr>
              <a:t>২।</a:t>
            </a:r>
            <a:r>
              <a:rPr dirty="0" sz="2800" lang="ar-SA" smtClean="0">
                <a:solidFill>
                  <a:srgbClr val="FF0000"/>
                </a:solidFill>
              </a:rPr>
              <a:t>اسم \فعل \ حرف </a:t>
            </a:r>
            <a:r>
              <a:rPr dirty="0" sz="2800" lang="bn-BD">
                <a:solidFill>
                  <a:srgbClr val="FF0000"/>
                </a:solidFill>
              </a:rPr>
              <a:t> </a:t>
            </a:r>
            <a:r>
              <a:rPr dirty="0" sz="2800" lang="bn-BD" smtClean="0">
                <a:solidFill>
                  <a:srgbClr val="FF0000"/>
                </a:solidFill>
              </a:rPr>
              <a:t>নির্ণয় করতে পাড়বে।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400800" cy="685800"/>
          </a:xfrm>
        </p:spPr>
        <p:txBody>
          <a:bodyPr>
            <a:normAutofit/>
          </a:bodyPr>
          <a:p>
            <a:pPr algn="ctr"/>
            <a:r>
              <a:rPr dirty="0" lang="bn-BD" smtClean="0"/>
              <a:t>  </a:t>
            </a:r>
            <a:r>
              <a:rPr dirty="0" lang="ar-SA" smtClean="0"/>
              <a:t> لَفْظٌ </a:t>
            </a:r>
            <a:r>
              <a:rPr dirty="0" lang="bn-BD" smtClean="0"/>
              <a:t>/শব্দ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p>
            <a:pPr indent="0">
              <a:buNone/>
            </a:pPr>
            <a:r>
              <a:rPr dirty="0" lang="ar-SA" smtClean="0"/>
              <a:t>      </a:t>
            </a:r>
            <a:r>
              <a:rPr dirty="0" lang="bn-BD" smtClean="0"/>
              <a:t>মানুষ যাহা উচ্চারন করে আরবী ব্যাকরণ অনুসারে তাহাকে শব্দ  বলে।</a:t>
            </a:r>
            <a:endParaRPr dirty="0" lang="en-US" smtClean="0"/>
          </a:p>
          <a:p>
            <a:pPr indent="0">
              <a:buNone/>
            </a:pPr>
            <a:r>
              <a:rPr dirty="0" lang="ar-SA" smtClean="0"/>
              <a:t>/مِثَال</a:t>
            </a:r>
            <a:r>
              <a:rPr dirty="0" lang="bn-BD" smtClean="0"/>
              <a:t>যেমনঃ</a:t>
            </a:r>
            <a:endParaRPr dirty="0" lang="ar-SA" smtClean="0"/>
          </a:p>
          <a:p>
            <a:pPr indent="0">
              <a:buNone/>
            </a:pPr>
            <a:endParaRPr dirty="0" lang="ar-SA"/>
          </a:p>
          <a:p>
            <a:pPr indent="0">
              <a:buNone/>
            </a:pPr>
            <a:endParaRPr dirty="0" lang="ar-SA" smtClean="0"/>
          </a:p>
          <a:p>
            <a:pPr indent="0">
              <a:buNone/>
            </a:pPr>
            <a:r>
              <a:rPr dirty="0" lang="ar-SA" smtClean="0"/>
              <a:t> خَالِدٌ </a:t>
            </a:r>
            <a:r>
              <a:rPr dirty="0" lang="bn-BD"/>
              <a:t>=খালেদ</a:t>
            </a:r>
            <a:r>
              <a:rPr dirty="0" lang="ar-SA"/>
              <a:t> = اَلْمَدْرَسَةٌ </a:t>
            </a:r>
            <a:r>
              <a:rPr dirty="0" lang="bn-BD"/>
              <a:t>মাদ্রাসা </a:t>
            </a:r>
            <a:r>
              <a:rPr dirty="0" lang="ar-SA"/>
              <a:t>= طَالِبٌ </a:t>
            </a:r>
            <a:r>
              <a:rPr dirty="0" lang="bn-BD"/>
              <a:t>ছাত্র</a:t>
            </a:r>
            <a:endParaRPr dirty="0" lang="ar-SA"/>
          </a:p>
          <a:p>
            <a:pPr indent="0">
              <a:buNone/>
            </a:pPr>
            <a:r>
              <a:rPr dirty="0" lang="ar-SA"/>
              <a:t>=زَيْد </a:t>
            </a:r>
            <a:r>
              <a:rPr dirty="0" lang="bn-BD"/>
              <a:t>যায়েদ</a:t>
            </a:r>
            <a:r>
              <a:rPr dirty="0" lang="ar-SA"/>
              <a:t>=اِلَ </a:t>
            </a:r>
            <a:r>
              <a:rPr dirty="0" lang="bn-BD"/>
              <a:t>দিকে </a:t>
            </a:r>
            <a:r>
              <a:rPr dirty="0" lang="ar-SA"/>
              <a:t>= ذَهَبَ </a:t>
            </a:r>
            <a:r>
              <a:rPr dirty="0" lang="bn-BD"/>
              <a:t>গেল </a:t>
            </a:r>
            <a:r>
              <a:rPr dirty="0" lang="ar-SA"/>
              <a:t>=اَلْسُوقٌ</a:t>
            </a:r>
            <a:r>
              <a:rPr dirty="0" lang="bn-BD"/>
              <a:t>বাজার</a:t>
            </a:r>
            <a:endParaRPr dirty="0" lang="ar-SA"/>
          </a:p>
          <a:p>
            <a:pPr indent="0">
              <a:buNone/>
            </a:pPr>
            <a:r>
              <a:rPr dirty="0" lang="ar-SA"/>
              <a:t>=اِضْرِبْ </a:t>
            </a:r>
            <a:r>
              <a:rPr dirty="0" lang="bn-BD"/>
              <a:t>তুমি প্রহার কর </a:t>
            </a:r>
            <a:r>
              <a:rPr dirty="0" lang="ar-SA"/>
              <a:t>= جَاءَ </a:t>
            </a:r>
            <a:r>
              <a:rPr dirty="0" lang="bn-BD"/>
              <a:t>সে আসল </a:t>
            </a:r>
            <a:r>
              <a:rPr dirty="0" lang="ar-SA"/>
              <a:t> = قَامَ</a:t>
            </a:r>
            <a:r>
              <a:rPr dirty="0" lang="bn-BD"/>
              <a:t>সে দাড়াল </a:t>
            </a:r>
            <a:r>
              <a:rPr dirty="0" lang="ar-SA"/>
              <a:t>= ضَرَب</a:t>
            </a:r>
            <a:r>
              <a:rPr dirty="0" lang="bn-BD"/>
              <a:t>সে প্রহার করল</a:t>
            </a:r>
            <a:endParaRPr dirty="0" lang="ar-SA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ar-SA" smtClean="0"/>
              <a:t>لفظ </a:t>
            </a:r>
            <a:r>
              <a:rPr dirty="0" lang="bn-BD" smtClean="0"/>
              <a:t>দুই প্রকার </a:t>
            </a:r>
            <a:endParaRPr dirty="0" lang="en-US"/>
          </a:p>
        </p:txBody>
      </p:sp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1319719" y="2057400"/>
          <a:ext cx="6019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3"/>
          <p:cNvSpPr/>
          <p:nvPr/>
        </p:nvSpPr>
        <p:spPr>
          <a:xfrm>
            <a:off x="2133600" y="1219200"/>
            <a:ext cx="4677177" cy="6858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ar-SA" smtClean="0"/>
              <a:t>تعريف الكلمة</a:t>
            </a:r>
            <a:r>
              <a:rPr dirty="0" lang="ar-SA" smtClean="0"/>
              <a:t> </a:t>
            </a:r>
            <a:endParaRPr dirty="0" lang="en-US"/>
          </a:p>
        </p:txBody>
      </p:sp>
      <p:sp>
        <p:nvSpPr>
          <p:cNvPr id="1048625" name="TextBox 4"/>
          <p:cNvSpPr txBox="1"/>
          <p:nvPr/>
        </p:nvSpPr>
        <p:spPr>
          <a:xfrm>
            <a:off x="838201" y="2008870"/>
            <a:ext cx="7467600" cy="34442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 </a:t>
            </a:r>
            <a:r>
              <a:rPr dirty="0" sz="4000" lang="ar-SA" smtClean="0"/>
              <a:t>:</a:t>
            </a:r>
            <a:r>
              <a:rPr dirty="0" sz="4000" lang="ar-SA" u="sng" smtClean="0"/>
              <a:t>معنى الكلمة لغة</a:t>
            </a:r>
            <a:r>
              <a:rPr dirty="0" sz="4000" lang="bn-BD" u="sng" smtClean="0"/>
              <a:t> </a:t>
            </a:r>
            <a:r>
              <a:rPr dirty="0" sz="4000" lang="bn-BD" smtClean="0"/>
              <a:t> </a:t>
            </a:r>
            <a:r>
              <a:rPr dirty="0" sz="4000" lang="ar-SA" smtClean="0"/>
              <a:t>الكلمة</a:t>
            </a:r>
            <a:r>
              <a:rPr dirty="0" sz="4000" lang="bn-BD" smtClean="0"/>
              <a:t>শব্দটি </a:t>
            </a:r>
            <a:r>
              <a:rPr dirty="0" sz="4000" lang="ar-SA" smtClean="0"/>
              <a:t>كِلَمٌ</a:t>
            </a:r>
            <a:r>
              <a:rPr dirty="0" sz="4000" lang="bn-BD" smtClean="0"/>
              <a:t>হতে নির্গত,যার অর্থ অর্থপূর্ণ শব্দ।</a:t>
            </a:r>
          </a:p>
          <a:p>
            <a:r>
              <a:rPr dirty="0" sz="4000" lang="ar-SA" u="sng"/>
              <a:t>:</a:t>
            </a:r>
            <a:r>
              <a:rPr dirty="0" sz="4000" lang="ar-SA" u="sng" smtClean="0"/>
              <a:t>معنى الكلمة اصطلاحا</a:t>
            </a:r>
            <a:endParaRPr dirty="0" sz="4000" lang="ar-SA" u="sng"/>
          </a:p>
          <a:p>
            <a:r>
              <a:rPr dirty="0" sz="4000" lang="ar-SA" smtClean="0"/>
              <a:t>الكلمة لفظ وضع لمعنى مفرد</a:t>
            </a:r>
            <a:r>
              <a:rPr dirty="0" lang="ar-SA" smtClean="0"/>
              <a:t>   </a:t>
            </a:r>
            <a:r>
              <a:rPr dirty="0" sz="800" lang="ar-SA" smtClean="0"/>
              <a:t> </a:t>
            </a:r>
            <a:r>
              <a:rPr dirty="0" sz="3200" lang="ar-SA"/>
              <a:t>الكلمة</a:t>
            </a:r>
            <a:r>
              <a:rPr dirty="0" sz="3200" lang="bn-BD"/>
              <a:t>এমন শব্দ যাকে একক অর্থের জন্য গঠন করা হয়েছে</a:t>
            </a:r>
            <a:r>
              <a:rPr dirty="0" sz="1000" lang="bn-BD" smtClean="0"/>
              <a:t>।</a:t>
            </a:r>
            <a:endParaRPr dirty="0" lang="en-US"/>
          </a:p>
        </p:txBody>
      </p:sp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1386088" y="152400"/>
            <a:ext cx="6477000" cy="838200"/>
          </a:xfrm>
          <a:solidFill>
            <a:srgbClr val="00B050"/>
          </a:solidFill>
        </p:spPr>
        <p:txBody>
          <a:bodyPr>
            <a:normAutofit/>
          </a:bodyPr>
          <a:p>
            <a:pPr algn="just"/>
            <a:r>
              <a:rPr dirty="0" sz="2000" lang="ar-SA" smtClean="0"/>
              <a:t>اَلْمُفْرَدٌ</a:t>
            </a:r>
            <a:r>
              <a:rPr dirty="0" sz="2000" lang="bn-BD" smtClean="0"/>
              <a:t>এর অর্থ একক শব্দ এর অপর নাম </a:t>
            </a:r>
            <a:r>
              <a:rPr dirty="0" sz="2000" lang="ar-SA" smtClean="0"/>
              <a:t>اَلْكَلِمَةٌ</a:t>
            </a:r>
            <a:endParaRPr dirty="0" sz="2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lastClr="000000" val="windowText"/>
      </a:dk1>
      <a:lt1>
        <a:sysClr lastClr="FFFFFF" val="window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dir="t" rig="balanced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algn="t" flip="none" sx="95000" sy="95000" tx="0" ty="0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স্বাগতম/اهلا و سهلا</dc:title>
  <dc:creator>HASAN</dc:creator>
  <cp:lastModifiedBy>HASAN</cp:lastModifiedBy>
  <dcterms:created xsi:type="dcterms:W3CDTF">2006-08-15T12:00:00Z</dcterms:created>
  <dcterms:modified xsi:type="dcterms:W3CDTF">2020-09-09T15:45:40Z</dcterms:modified>
</cp:coreProperties>
</file>