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mf" ContentType="image/x-wmf"/>
  <Default Extension="bin" ContentType="application/vnd.openxmlformats-officedocument.oleObject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drawings/vmlDrawing2.vml" ContentType="application/vnd.openxmlformats-officedocument.vmlDrawi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tableStyles" Target="tableStyles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/Relationships>
</file>

<file path=ppt/drawings/_rels/vmlDrawing2.vml.rels><?xml version="1.0" encoding="UTF-8" standalone="yes"?>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71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8C24E675-1387-412B-8F02-8C642388BC6D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72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673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7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1C57741E-5DBF-49B7-A16D-02F2909CEF90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0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r>
              <a:rPr lang="bn-IN" smtClean="0"/>
              <a:t> </a:t>
            </a:r>
            <a:endParaRPr dirty="0" lang="en-US"/>
          </a:p>
        </p:txBody>
      </p:sp>
      <p:sp>
        <p:nvSpPr>
          <p:cNvPr id="104860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1C57741E-5DBF-49B7-A16D-02F2909CEF9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6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2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5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6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3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file:///C:\Users\PTI%20Sunamganj\Pictures\ful_fol%20Image\Golap.jpg" TargetMode="External"/><Relationship Id="rId3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oleObject" Target="../embeddings/oleObject0.bin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7.xml"/><Relationship Id="rId4" Type="http://schemas.openxmlformats.org/officeDocument/2006/relationships/vmlDrawing" Target="../drawings/vmlDrawing2.v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Golap.jpg" descr="C:\Users\PTI Sunamganj\Pictures\ful_fol Image\Golap.jpg"/>
          <p:cNvPicPr>
            <a:picLocks noChangeAspect="1"/>
          </p:cNvPicPr>
          <p:nvPr/>
        </p:nvPicPr>
        <p:blipFill>
          <a:blip xmlns:r="http://schemas.openxmlformats.org/officeDocument/2006/relationships" r:link="rId2"/>
          <a:stretch>
            <a:fillRect/>
          </a:stretch>
        </p:blipFill>
        <p:spPr>
          <a:xfrm>
            <a:off x="0" y="0"/>
            <a:ext cx="9144000" cy="6858000"/>
          </a:xfrm>
          <a:prstGeom prst="rect"/>
          <a:ln w="19050">
            <a:solidFill>
              <a:srgbClr val="FFFF00"/>
            </a:solidFill>
          </a:ln>
        </p:spPr>
      </p:pic>
      <p:sp>
        <p:nvSpPr>
          <p:cNvPr id="1048584" name="TextBox 4"/>
          <p:cNvSpPr txBox="1"/>
          <p:nvPr/>
        </p:nvSpPr>
        <p:spPr>
          <a:xfrm>
            <a:off x="2955811" y="2843530"/>
            <a:ext cx="9448800" cy="11709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7200" lang="en-US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dirty="0" sz="54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7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1"/>
          <p:cNvSpPr txBox="1"/>
          <p:nvPr/>
        </p:nvSpPr>
        <p:spPr>
          <a:xfrm>
            <a:off x="685800" y="0"/>
            <a:ext cx="8229600" cy="1170940"/>
          </a:xfrm>
          <a:prstGeom prst="rect"/>
          <a:noFill/>
          <a:ln w="28575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7200" lang="bn-IN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 গঠন করি</a:t>
            </a:r>
            <a:endParaRPr dirty="0" sz="7200" lang="en-US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3" name="TextBox 2"/>
          <p:cNvSpPr txBox="1"/>
          <p:nvPr/>
        </p:nvSpPr>
        <p:spPr>
          <a:xfrm>
            <a:off x="609600" y="1828800"/>
            <a:ext cx="8153400" cy="4980940"/>
          </a:xfrm>
          <a:prstGeom prst="rect"/>
          <a:noFill/>
          <a:ln w="57150">
            <a:solidFill>
              <a:schemeClr val="tx1"/>
            </a:solidFill>
          </a:ln>
        </p:spPr>
        <p:txBody>
          <a:bodyPr rtlCol="0" wrap="square">
            <a:spAutoFit/>
          </a:bodyPr>
          <a:p>
            <a:r>
              <a:rPr dirty="0" sz="6600" lang="bn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আদর---আমি তাকে আদর করি ।</a:t>
            </a:r>
          </a:p>
          <a:p>
            <a:r>
              <a:rPr dirty="0" sz="6600" lang="bn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সোনালি---সকালের সোনালি রোদ আমার ভাল লাগে।</a:t>
            </a:r>
            <a:endParaRPr dirty="0" sz="66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3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10486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extBox 1"/>
          <p:cNvSpPr txBox="1"/>
          <p:nvPr/>
        </p:nvSpPr>
        <p:spPr>
          <a:xfrm>
            <a:off x="1219200" y="0"/>
            <a:ext cx="7239000" cy="2707640"/>
          </a:xfrm>
          <a:prstGeom prst="rect"/>
          <a:noFill/>
          <a:ln w="19050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8800" lang="en-US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dirty="0" sz="88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8800" lang="en-US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পূরন</a:t>
            </a:r>
            <a:r>
              <a:rPr dirty="0" sz="88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8800" lang="en-US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dirty="0" sz="8800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5" name="TextBox 2"/>
          <p:cNvSpPr txBox="1"/>
          <p:nvPr/>
        </p:nvSpPr>
        <p:spPr>
          <a:xfrm>
            <a:off x="609600" y="1981200"/>
            <a:ext cx="8001000" cy="2733039"/>
          </a:xfrm>
          <a:prstGeom prst="rect"/>
          <a:noFill/>
          <a:ln w="38100">
            <a:solidFill>
              <a:schemeClr val="tx1"/>
            </a:solidFill>
          </a:ln>
        </p:spPr>
        <p:txBody>
          <a:bodyPr rtlCol="0" wrap="square">
            <a:spAutoFit/>
          </a:bodyPr>
          <a:p>
            <a:r>
              <a:rPr dirty="0" sz="4000" lang="bn-IN" smtClean="0">
                <a:latin typeface="NikoshBAN" pitchFamily="2" charset="0"/>
                <a:cs typeface="NikoshBAN" pitchFamily="2" charset="0"/>
              </a:rPr>
              <a:t>(ক)   আদরকরে-------নাম রাখলেন খোকা।</a:t>
            </a:r>
          </a:p>
          <a:p>
            <a:r>
              <a:rPr dirty="0" sz="4800" lang="bn-IN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(খ)মা হাসিমুখে ছেলের ----পূরন করেন।</a:t>
            </a:r>
            <a:endParaRPr dirty="0" sz="4800" lang="en-US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6" name="TextBox 3"/>
          <p:cNvSpPr txBox="1"/>
          <p:nvPr/>
        </p:nvSpPr>
        <p:spPr>
          <a:xfrm>
            <a:off x="685800" y="3886200"/>
            <a:ext cx="777240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IN" smtClean="0">
                <a:latin typeface="NikoshBAN" pitchFamily="2" charset="0"/>
                <a:cs typeface="NikoshBAN" pitchFamily="2" charset="0"/>
              </a:rPr>
              <a:t>(ক) ছেলেটির  (খ) আবদার 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104860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2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7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 animBg="1"/>
      <p:bldP spid="1048605" grpId="0" animBg="1"/>
      <p:bldP spid="10486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extBox 1"/>
          <p:cNvSpPr txBox="1"/>
          <p:nvPr/>
        </p:nvSpPr>
        <p:spPr>
          <a:xfrm>
            <a:off x="228600" y="0"/>
            <a:ext cx="8610600" cy="16916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5400" lang="bn-IN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বিপরীত শব্দ বলি ও খাতায় লিখি</a:t>
            </a:r>
            <a:r>
              <a:rPr dirty="0" sz="5400" lang="bn-IN" smtClean="0">
                <a:latin typeface="NikoshBAN" pitchFamily="2" charset="0"/>
                <a:cs typeface="NikoshBAN" pitchFamily="2" charset="0"/>
              </a:rPr>
              <a:t>।</a:t>
            </a:r>
            <a:endParaRPr dirty="0" sz="5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8" name="TextBox 2"/>
          <p:cNvSpPr txBox="1"/>
          <p:nvPr/>
        </p:nvSpPr>
        <p:spPr>
          <a:xfrm>
            <a:off x="304800" y="1600200"/>
            <a:ext cx="8458200" cy="5234940"/>
          </a:xfrm>
          <a:prstGeom prst="rect"/>
          <a:noFill/>
          <a:ln w="38100">
            <a:solidFill>
              <a:srgbClr val="FF0000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11500" lang="bn-IN" smtClean="0">
                <a:latin typeface="NikoshBAN" pitchFamily="2" charset="0"/>
                <a:cs typeface="NikoshBAN" pitchFamily="2" charset="0"/>
              </a:rPr>
              <a:t>আদর--অনাদর।</a:t>
            </a:r>
          </a:p>
          <a:p>
            <a:pPr algn="ctr"/>
            <a:r>
              <a:rPr dirty="0" sz="11500" lang="bn-IN" smtClean="0">
                <a:latin typeface="NikoshBAN" pitchFamily="2" charset="0"/>
                <a:cs typeface="NikoshBAN" pitchFamily="2" charset="0"/>
              </a:rPr>
              <a:t>বন্ধু---শত্রু।</a:t>
            </a:r>
            <a:endParaRPr dirty="0" sz="115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2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7" grpId="0"/>
      <p:bldP spid="10486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extBox 1"/>
          <p:cNvSpPr txBox="1"/>
          <p:nvPr/>
        </p:nvSpPr>
        <p:spPr>
          <a:xfrm>
            <a:off x="533400" y="457200"/>
            <a:ext cx="8305800" cy="6568440"/>
          </a:xfrm>
          <a:prstGeom prst="rect"/>
          <a:noFill/>
          <a:ln w="57150">
            <a:solidFill>
              <a:schemeClr val="tx1"/>
            </a:solidFill>
          </a:ln>
        </p:spPr>
        <p:txBody>
          <a:bodyPr rtlCol="0" wrap="square">
            <a:spAutoFit/>
          </a:bodyPr>
          <a:p>
            <a:r>
              <a:rPr dirty="0" sz="7200" i="1" lang="bn-IN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প্রশ্নগুলোর উত্তর লিখ।</a:t>
            </a:r>
          </a:p>
          <a:p>
            <a:r>
              <a:rPr dirty="0" sz="7200" i="1" lang="bn-IN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(ক) কোথায় এবংকত সালে খোকার জন্ম হয়েছিল?</a:t>
            </a:r>
          </a:p>
          <a:p>
            <a:r>
              <a:rPr dirty="0" sz="7200" i="1" lang="bn-IN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(খ)বাংলার খোকার নাম কী লিখ?</a:t>
            </a:r>
            <a:endParaRPr dirty="0" sz="7200" i="1" lang="en-US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extBox 1"/>
          <p:cNvSpPr txBox="1"/>
          <p:nvPr/>
        </p:nvSpPr>
        <p:spPr>
          <a:xfrm>
            <a:off x="381000" y="533400"/>
            <a:ext cx="8153400" cy="1513840"/>
          </a:xfrm>
          <a:prstGeom prst="rect"/>
          <a:noFill/>
          <a:ln w="57150">
            <a:noFill/>
          </a:ln>
        </p:spPr>
        <p:txBody>
          <a:bodyPr rtlCol="0" wrap="square">
            <a:spAutoFit/>
          </a:bodyPr>
          <a:p>
            <a:r>
              <a:rPr dirty="0" sz="9600" lang="bn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sz="96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1" name="TextBox 3"/>
          <p:cNvSpPr txBox="1"/>
          <p:nvPr/>
        </p:nvSpPr>
        <p:spPr>
          <a:xfrm>
            <a:off x="838200" y="304800"/>
            <a:ext cx="7924800" cy="12852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8000" lang="bn-IN" smtClean="0">
                <a:latin typeface="NikoshBAN" pitchFamily="2" charset="0"/>
                <a:cs typeface="NikoshBAN" pitchFamily="2" charset="0"/>
              </a:rPr>
              <a:t>কর্ম-অনুশীলন </a:t>
            </a:r>
            <a:endParaRPr dirty="0" sz="8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2" name="TextBox 4"/>
          <p:cNvSpPr txBox="1"/>
          <p:nvPr/>
        </p:nvSpPr>
        <p:spPr>
          <a:xfrm>
            <a:off x="533400" y="1676400"/>
            <a:ext cx="8382000" cy="4866640"/>
          </a:xfrm>
          <a:prstGeom prst="rect"/>
          <a:noFill/>
          <a:ln w="19050">
            <a:solidFill>
              <a:srgbClr val="FF0000"/>
            </a:solidFill>
          </a:ln>
        </p:spPr>
        <p:txBody>
          <a:bodyPr rtlCol="0" wrap="square">
            <a:spAutoFit/>
          </a:bodyPr>
          <a:p>
            <a:r>
              <a:rPr dirty="0" sz="8000" lang="bn-IN" smtClean="0">
                <a:latin typeface="NikoshBAN" pitchFamily="2" charset="0"/>
                <a:cs typeface="NikoshBAN" pitchFamily="2" charset="0"/>
              </a:rPr>
              <a:t>তোমরা নিজে বন্ধুদের জন্য কী করতে পার বাড়ী  থেকে লিখে আনবে। </a:t>
            </a:r>
            <a:endParaRPr dirty="0" sz="80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extBox 2"/>
          <p:cNvSpPr txBox="1"/>
          <p:nvPr/>
        </p:nvSpPr>
        <p:spPr>
          <a:xfrm>
            <a:off x="381000" y="457200"/>
            <a:ext cx="3352800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en-US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dirty="0" sz="6000" lang="en-US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9" name="Picture 3" descr="lichu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019800"/>
          </a:xfrm>
          <a:prstGeom prst="rect"/>
        </p:spPr>
      </p:pic>
      <p:sp>
        <p:nvSpPr>
          <p:cNvPr id="1048614" name="TextBox 5"/>
          <p:cNvSpPr txBox="1"/>
          <p:nvPr/>
        </p:nvSpPr>
        <p:spPr>
          <a:xfrm>
            <a:off x="2438400" y="6019801"/>
            <a:ext cx="2667000" cy="10693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600" lang="bn-IN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dirty="0" sz="6600" lang="en-US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7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2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/>
      <p:bldP spid="10486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"/>
          <p:cNvSpPr txBox="1"/>
          <p:nvPr/>
        </p:nvSpPr>
        <p:spPr>
          <a:xfrm>
            <a:off x="2572000" y="3219450"/>
            <a:ext cx="4000000" cy="2542540"/>
          </a:xfrm>
          <a:prstGeom prst="rect"/>
        </p:spPr>
        <p:txBody>
          <a:bodyPr rtlCol="0" wrap="square">
            <a:spAutoFit/>
          </a:bodyPr>
          <a:p>
            <a:r>
              <a:rPr sz="4400" lang="en-US">
                <a:solidFill>
                  <a:srgbClr val="F46D43"/>
                </a:solidFill>
              </a:rPr>
              <a:t>শিক্ষক</a:t>
            </a:r>
            <a:r>
              <a:rPr sz="4400" lang="en-US">
                <a:solidFill>
                  <a:srgbClr val="F46D43"/>
                </a:solidFill>
              </a:rPr>
              <a:t> </a:t>
            </a:r>
            <a:r>
              <a:rPr sz="4400" lang="en-US">
                <a:solidFill>
                  <a:srgbClr val="F46D43"/>
                </a:solidFill>
              </a:rPr>
              <a:t>পরিচিতি</a:t>
            </a:r>
            <a:endParaRPr sz="4400" lang="en-US">
              <a:solidFill>
                <a:srgbClr val="F46D43"/>
              </a:solidFill>
            </a:endParaRPr>
          </a:p>
          <a:p>
            <a:r>
              <a:rPr sz="3600" lang="en-US">
                <a:solidFill>
                  <a:srgbClr val="92D04F"/>
                </a:solidFill>
              </a:rPr>
              <a:t>র</a:t>
            </a:r>
            <a:r>
              <a:rPr sz="3600" lang="en-US">
                <a:solidFill>
                  <a:srgbClr val="92D04F"/>
                </a:solidFill>
              </a:rPr>
              <a:t>াহেলা</a:t>
            </a:r>
            <a:r>
              <a:rPr sz="3600" lang="en-US">
                <a:solidFill>
                  <a:srgbClr val="92D04F"/>
                </a:solidFill>
              </a:rPr>
              <a:t> </a:t>
            </a:r>
            <a:r>
              <a:rPr sz="3600" lang="en-US">
                <a:solidFill>
                  <a:srgbClr val="92D04F"/>
                </a:solidFill>
              </a:rPr>
              <a:t>বেগম</a:t>
            </a:r>
            <a:r>
              <a:rPr sz="3600" lang="en-US">
                <a:solidFill>
                  <a:srgbClr val="92D04F"/>
                </a:solidFill>
              </a:rPr>
              <a:t> </a:t>
            </a:r>
            <a:r>
              <a:rPr sz="3600" lang="en-US">
                <a:solidFill>
                  <a:srgbClr val="92D04F"/>
                </a:solidFill>
              </a:rPr>
              <a:t>সেবী</a:t>
            </a:r>
            <a:endParaRPr sz="3600" lang="en-US">
              <a:solidFill>
                <a:srgbClr val="92D04F"/>
              </a:solidFill>
            </a:endParaRPr>
          </a:p>
          <a:p>
            <a:r>
              <a:rPr sz="2800" lang="en-US">
                <a:solidFill>
                  <a:srgbClr val="FFC000"/>
                </a:solidFill>
              </a:rPr>
              <a:t>স</a:t>
            </a:r>
            <a:r>
              <a:rPr sz="2800" lang="en-US">
                <a:solidFill>
                  <a:srgbClr val="000000"/>
                </a:solidFill>
              </a:rPr>
              <a:t>হকারী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শিক্ষক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ম</a:t>
            </a:r>
            <a:r>
              <a:rPr sz="2800" lang="en-US">
                <a:solidFill>
                  <a:srgbClr val="000000"/>
                </a:solidFill>
              </a:rPr>
              <a:t>ি</a:t>
            </a:r>
            <a:r>
              <a:rPr sz="2800" lang="en-US">
                <a:solidFill>
                  <a:srgbClr val="000000"/>
                </a:solidFill>
              </a:rPr>
              <a:t>ঠাভরাং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সপ্রাবি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জ</a:t>
            </a:r>
            <a:r>
              <a:rPr sz="2800" lang="en-US">
                <a:solidFill>
                  <a:srgbClr val="000000"/>
                </a:solidFill>
              </a:rPr>
              <a:t>গন্নাথপুর</a:t>
            </a:r>
            <a:r>
              <a:rPr sz="2800" lang="en-US">
                <a:solidFill>
                  <a:srgbClr val="000000"/>
                </a:solidFill>
              </a:rPr>
              <a:t>, </a:t>
            </a:r>
            <a:r>
              <a:rPr sz="2800" lang="en-US">
                <a:solidFill>
                  <a:srgbClr val="000000"/>
                </a:solidFill>
              </a:rPr>
              <a:t>স</a:t>
            </a:r>
            <a:r>
              <a:rPr sz="2800" lang="en-US">
                <a:solidFill>
                  <a:srgbClr val="000000"/>
                </a:solidFill>
              </a:rPr>
              <a:t>ু</a:t>
            </a:r>
            <a:r>
              <a:rPr sz="2800" lang="en-US">
                <a:solidFill>
                  <a:srgbClr val="000000"/>
                </a:solidFill>
              </a:rPr>
              <a:t>ন</a:t>
            </a:r>
            <a:r>
              <a:rPr sz="2800" lang="en-US">
                <a:solidFill>
                  <a:srgbClr val="000000"/>
                </a:solidFill>
              </a:rPr>
              <a:t>া</a:t>
            </a:r>
            <a:r>
              <a:rPr sz="2800" lang="en-US">
                <a:solidFill>
                  <a:srgbClr val="000000"/>
                </a:solidFill>
              </a:rPr>
              <a:t>মগঞ্জ</a:t>
            </a:r>
            <a:r>
              <a:rPr sz="2800" lang="en-US">
                <a:solidFill>
                  <a:srgbClr val="000000"/>
                </a:solidFill>
              </a:rPr>
              <a:t>।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Box 2"/>
          <p:cNvSpPr txBox="1"/>
          <p:nvPr/>
        </p:nvSpPr>
        <p:spPr>
          <a:xfrm>
            <a:off x="838200" y="457200"/>
            <a:ext cx="7924800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i="1" lang="bn-IN" smtClean="0"/>
              <a:t>এসো আমরা একটি ভিডিও দেখি</a:t>
            </a:r>
            <a:endParaRPr dirty="0" sz="4400" i="1" lang="en-US"/>
          </a:p>
        </p:txBody>
      </p:sp>
      <p:graphicFrame>
        <p:nvGraphicFramePr>
          <p:cNvPr id="419430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91000" y="2819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r:id="rId1" spid="_x0000_s1026" imgH="771480" imgW="914400" showAsIcon="1" progId="Package">
                  <p:embed/>
                </p:oleObj>
              </mc:Choice>
              <mc:Fallback>
                <p:oleObj name="Packager Shell Object" r:id="rId1" imgH="771480" imgW="914400" showAsIcon="1" progId="Package">
                  <p:embed/>
                  <p:pic>
                    <p:nvPicPr>
                      <p:cNvPr id="2097153" name="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tretch>
                        <a:fillRect/>
                      </a:stretch>
                    </p:blipFill>
                    <p:spPr>
                      <a:xfrm>
                        <a:off x="4191000" y="2819400"/>
                        <a:ext cx="914400" cy="771525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extBox 1"/>
          <p:cNvSpPr txBox="1"/>
          <p:nvPr/>
        </p:nvSpPr>
        <p:spPr>
          <a:xfrm>
            <a:off x="914400" y="609600"/>
            <a:ext cx="7620000" cy="6492240"/>
          </a:xfrm>
          <a:prstGeom prst="rect"/>
          <a:noFill/>
          <a:ln w="57150">
            <a:solidFill>
              <a:srgbClr val="FF0000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5400" lang="en-US" err="1" smtClean="0">
                <a:latin typeface="NikoshBAN" pitchFamily="2" charset="0"/>
                <a:cs typeface="NikoshBAN" pitchFamily="2" charset="0"/>
              </a:rPr>
              <a:t>শ্রেনিঃচতুর্থ</a:t>
            </a:r>
            <a:endParaRPr dirty="0" sz="5400" lang="en-US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5400" lang="en-US" err="1" smtClean="0">
                <a:latin typeface="NikoshBAN" pitchFamily="2" charset="0"/>
                <a:cs typeface="NikoshBAN" pitchFamily="2" charset="0"/>
              </a:rPr>
              <a:t>বিষয়ঃবাংলা</a:t>
            </a:r>
            <a:endParaRPr dirty="0" sz="5400" lang="en-US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5400" lang="en-US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dirty="0" sz="5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5400" lang="en-US" err="1" smtClean="0">
                <a:latin typeface="NikoshBAN" pitchFamily="2" charset="0"/>
                <a:cs typeface="NikoshBAN" pitchFamily="2" charset="0"/>
              </a:rPr>
              <a:t>শিরোনামঃবাংলার</a:t>
            </a:r>
            <a:r>
              <a:rPr dirty="0" sz="5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5400" lang="en-US" err="1" smtClean="0">
                <a:latin typeface="NikoshBAN" pitchFamily="2" charset="0"/>
                <a:cs typeface="NikoshBAN" pitchFamily="2" charset="0"/>
              </a:rPr>
              <a:t>খোকা</a:t>
            </a:r>
            <a:endParaRPr dirty="0" sz="5400" lang="en-US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5400" lang="en-US" smtClean="0">
                <a:latin typeface="NikoshBAN" pitchFamily="2" charset="0"/>
                <a:cs typeface="NikoshBAN" pitchFamily="2" charset="0"/>
              </a:rPr>
              <a:t>পাঠ্যাংশঃ১৯২০সালের--------</a:t>
            </a:r>
            <a:r>
              <a:rPr dirty="0" sz="5400" lang="en-US" err="1" smtClean="0">
                <a:latin typeface="NikoshBAN" pitchFamily="2" charset="0"/>
                <a:cs typeface="NikoshBAN" pitchFamily="2" charset="0"/>
              </a:rPr>
              <a:t>পূরণকরেন</a:t>
            </a:r>
            <a:r>
              <a:rPr dirty="0" sz="5400" lang="en-US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dirty="0" sz="5400" lang="en-US" smtClean="0">
              <a:latin typeface="NikoshBAN" pitchFamily="2" charset="0"/>
              <a:cs typeface="NikoshBAN" pitchFamily="2" charset="0"/>
            </a:endParaRPr>
          </a:p>
          <a:p>
            <a:endParaRPr dirty="0" sz="54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extBox 1"/>
          <p:cNvSpPr txBox="1"/>
          <p:nvPr/>
        </p:nvSpPr>
        <p:spPr>
          <a:xfrm>
            <a:off x="0" y="533400"/>
            <a:ext cx="8763000" cy="4574540"/>
          </a:xfrm>
          <a:prstGeom prst="rect"/>
          <a:noFill/>
          <a:ln w="38100">
            <a:solidFill>
              <a:srgbClr val="00B050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7200" i="1" lang="bn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r>
              <a:rPr dirty="0" sz="6000" i="1" lang="bn-IN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১।পাঠের অংশ টুকু প্রমিত উচ্চারণে পড়তে পারবে ।</a:t>
            </a:r>
          </a:p>
          <a:p>
            <a:r>
              <a:rPr dirty="0" sz="5400" i="1" lang="bn-IN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২।বাংলার খোকা কে তা বলতে ও লিখতে পারবে।</a:t>
            </a:r>
            <a:endParaRPr dirty="0" sz="5400" i="1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7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8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extBox 1"/>
          <p:cNvSpPr txBox="1"/>
          <p:nvPr/>
        </p:nvSpPr>
        <p:spPr>
          <a:xfrm>
            <a:off x="0" y="0"/>
            <a:ext cx="9144000" cy="646331"/>
          </a:xfrm>
          <a:prstGeom prst="rect"/>
          <a:noFill/>
          <a:ln w="19050">
            <a:solidFill>
              <a:srgbClr val="7030A0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3600" lang="bn-IN" smtClean="0">
                <a:latin typeface="NikoshBAN" pitchFamily="2" charset="0"/>
                <a:cs typeface="NikoshBAN" pitchFamily="2" charset="0"/>
              </a:rPr>
              <a:t>এসো একটি ছবি দেখি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5" name="Picture 7" descr="mujib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" y="685800"/>
            <a:ext cx="9144000" cy="6172200"/>
          </a:xfrm>
          <a:prstGeom prst="rect"/>
          <a:ln w="38100">
            <a:solidFill>
              <a:srgbClr val="92D050"/>
            </a:solidFill>
          </a:ln>
        </p:spPr>
      </p:pic>
      <p:sp>
        <p:nvSpPr>
          <p:cNvPr id="1048590" name="TextBox 3"/>
          <p:cNvSpPr txBox="1"/>
          <p:nvPr/>
        </p:nvSpPr>
        <p:spPr>
          <a:xfrm>
            <a:off x="685800" y="6400800"/>
            <a:ext cx="7620000" cy="369332"/>
          </a:xfrm>
          <a:prstGeom prst="rect"/>
          <a:noFill/>
        </p:spPr>
        <p:txBody>
          <a:bodyPr rtlCol="0" wrap="square">
            <a:spAutoFit/>
          </a:bodyPr>
          <a:p>
            <a:endParaRPr dirty="0" lang="en-US"/>
          </a:p>
        </p:txBody>
      </p:sp>
      <p:sp>
        <p:nvSpPr>
          <p:cNvPr id="1048591" name="TextBox 4"/>
          <p:cNvSpPr txBox="1"/>
          <p:nvPr/>
        </p:nvSpPr>
        <p:spPr>
          <a:xfrm>
            <a:off x="914400" y="6096000"/>
            <a:ext cx="800100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IN" smtClean="0">
                <a:latin typeface="NikoshBAN" pitchFamily="2" charset="0"/>
                <a:cs typeface="NikoshBAN" pitchFamily="2" charset="0"/>
              </a:rPr>
              <a:t>বঙ্গু বন্দু শেখ মুজিবুর রহমান 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2" name="TextBox 5"/>
          <p:cNvSpPr txBox="1"/>
          <p:nvPr/>
        </p:nvSpPr>
        <p:spPr>
          <a:xfrm>
            <a:off x="0" y="2438400"/>
            <a:ext cx="236220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bn-IN" smtClean="0">
                <a:solidFill>
                  <a:srgbClr val="FF0000"/>
                </a:solidFill>
              </a:rPr>
              <a:t>বঙ্গবন্ধু শেখ মুজিবুর</a:t>
            </a:r>
          </a:p>
          <a:p>
            <a:r>
              <a:rPr dirty="0" lang="bn-IN" smtClean="0"/>
              <a:t>রহমান   </a:t>
            </a:r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7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3" descr="fileLLPOF8PG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28600" y="152400"/>
            <a:ext cx="8686800" cy="6172200"/>
          </a:xfrm>
          <a:prstGeom prst="rect"/>
          <a:ln w="38100">
            <a:solidFill>
              <a:schemeClr val="tx1"/>
            </a:solidFill>
          </a:ln>
        </p:spPr>
      </p:pic>
      <p:sp>
        <p:nvSpPr>
          <p:cNvPr id="1048593" name="TextBox 4"/>
          <p:cNvSpPr txBox="1"/>
          <p:nvPr/>
        </p:nvSpPr>
        <p:spPr>
          <a:xfrm>
            <a:off x="457200" y="6400800"/>
            <a:ext cx="8305800" cy="52322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800" lang="en-US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এসো</a:t>
            </a:r>
            <a:r>
              <a:rPr dirty="0" sz="2800" lang="en-US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dirty="0" sz="2800" lang="en-US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আমরা</a:t>
            </a:r>
            <a:r>
              <a:rPr dirty="0" sz="2800" lang="en-US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dirty="0" sz="2800" lang="en-US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পাঠ্যাংশটুকুপড়ি</a:t>
            </a:r>
            <a:endParaRPr dirty="0" sz="2800" lang="en-US">
              <a:solidFill>
                <a:srgbClr val="FF0000"/>
              </a:solidFill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2097157" name="Picture 5" descr="fileLLPOF8PG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28600" y="0"/>
            <a:ext cx="8686800" cy="6172200"/>
          </a:xfrm>
          <a:prstGeom prst="rect"/>
          <a:ln w="38100">
            <a:noFill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8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" descr="B97307400Z_120140419063023000GVB5BLN7_11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52400" y="152400"/>
            <a:ext cx="8763000" cy="5638800"/>
          </a:xfrm>
          <a:prstGeom prst="rect"/>
          <a:ln>
            <a:solidFill>
              <a:srgbClr val="7030A0"/>
            </a:solidFill>
          </a:ln>
        </p:spPr>
      </p:pic>
      <p:sp>
        <p:nvSpPr>
          <p:cNvPr id="1048594" name="TextBox 3"/>
          <p:cNvSpPr txBox="1"/>
          <p:nvPr/>
        </p:nvSpPr>
        <p:spPr>
          <a:xfrm>
            <a:off x="609600" y="6096000"/>
            <a:ext cx="7315200" cy="646331"/>
          </a:xfrm>
          <a:prstGeom prst="rect"/>
          <a:noFill/>
          <a:ln w="38100">
            <a:solidFill>
              <a:schemeClr val="tx1"/>
            </a:solidFill>
          </a:ln>
        </p:spPr>
        <p:txBody>
          <a:bodyPr rtlCol="0" wrap="square">
            <a:spAutoFit/>
          </a:bodyPr>
          <a:p>
            <a:r>
              <a:rPr dirty="0" sz="3600" lang="bn-IN" smtClean="0">
                <a:latin typeface="NikoshLightBAN" pitchFamily="2" charset="0"/>
                <a:cs typeface="NikoshLightBAN" pitchFamily="2" charset="0"/>
              </a:rPr>
              <a:t>এবার তোমরা পাঠাংশটি পড়।</a:t>
            </a:r>
            <a:endParaRPr dirty="0" sz="3600" lang="en-US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7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2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3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extBox 1"/>
          <p:cNvSpPr txBox="1"/>
          <p:nvPr/>
        </p:nvSpPr>
        <p:spPr>
          <a:xfrm>
            <a:off x="533400" y="457200"/>
            <a:ext cx="8229600" cy="891540"/>
          </a:xfrm>
          <a:prstGeom prst="rect"/>
          <a:noFill/>
          <a:ln w="28575">
            <a:solidFill>
              <a:srgbClr val="00B0F0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54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শব্দের অর্থ জেনে নেই</a:t>
            </a:r>
            <a:endParaRPr dirty="0" sz="5400" lang="en-US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6" name="TextBox 2"/>
          <p:cNvSpPr txBox="1"/>
          <p:nvPr/>
        </p:nvSpPr>
        <p:spPr>
          <a:xfrm>
            <a:off x="838200" y="2743200"/>
            <a:ext cx="8305800" cy="1399540"/>
          </a:xfrm>
          <a:prstGeom prst="rect"/>
          <a:noFill/>
          <a:ln w="57150">
            <a:noFill/>
          </a:ln>
        </p:spPr>
        <p:txBody>
          <a:bodyPr rtlCol="0" wrap="square">
            <a:spAutoFit/>
          </a:bodyPr>
          <a:p>
            <a:pPr algn="ctr"/>
            <a:r>
              <a:rPr dirty="0" sz="4800" lang="bn-IN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নিবিড়</a:t>
            </a:r>
            <a:r>
              <a:rPr dirty="0" sz="8800" lang="bn-IN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—</a:t>
            </a:r>
            <a:r>
              <a:rPr dirty="0" sz="5400" lang="bn-IN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গভীর</a:t>
            </a:r>
            <a:r>
              <a:rPr dirty="0" sz="8800" lang="bn-IN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  <a:endParaRPr dirty="0" sz="11500" lang="en-US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7" name="TextBox 5"/>
          <p:cNvSpPr txBox="1"/>
          <p:nvPr/>
        </p:nvSpPr>
        <p:spPr>
          <a:xfrm>
            <a:off x="2895600" y="4572000"/>
            <a:ext cx="2362200" cy="1691639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5400" lang="en-US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আবদার</a:t>
            </a:r>
            <a:r>
              <a:rPr dirty="0" sz="5400" lang="en-US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5400" lang="bn-IN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dirty="0" sz="5400" lang="en-US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8" name="TextBox 10"/>
          <p:cNvSpPr txBox="1"/>
          <p:nvPr/>
        </p:nvSpPr>
        <p:spPr>
          <a:xfrm>
            <a:off x="4648200" y="4724400"/>
            <a:ext cx="3657600" cy="83099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800" lang="bn-IN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---- বায়না</a:t>
            </a:r>
            <a:endParaRPr dirty="0" sz="4800" lang="en-US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2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7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 animBg="1"/>
      <p:bldP spid="1048596" grpId="0"/>
      <p:bldP spid="104859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PTI Sunamganj</dc:creator>
  <cp:lastModifiedBy>PTI Sunamganj</cp:lastModifiedBy>
  <dcterms:created xsi:type="dcterms:W3CDTF">2006-08-15T00:00:00Z</dcterms:created>
  <dcterms:modified xsi:type="dcterms:W3CDTF">2020-09-10T02:07:36Z</dcterms:modified>
</cp:coreProperties>
</file>