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316" r:id="rId2"/>
    <p:sldId id="293" r:id="rId3"/>
    <p:sldId id="298" r:id="rId4"/>
    <p:sldId id="299" r:id="rId5"/>
    <p:sldId id="294" r:id="rId6"/>
    <p:sldId id="300" r:id="rId7"/>
    <p:sldId id="301" r:id="rId8"/>
    <p:sldId id="302" r:id="rId9"/>
    <p:sldId id="317" r:id="rId10"/>
    <p:sldId id="318" r:id="rId11"/>
    <p:sldId id="305" r:id="rId12"/>
    <p:sldId id="306" r:id="rId13"/>
    <p:sldId id="320" r:id="rId14"/>
    <p:sldId id="321" r:id="rId15"/>
    <p:sldId id="319" r:id="rId16"/>
    <p:sldId id="308" r:id="rId17"/>
    <p:sldId id="310" r:id="rId18"/>
    <p:sldId id="31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24" autoAdjust="0"/>
  </p:normalViewPr>
  <p:slideViewPr>
    <p:cSldViewPr snapToGrid="0">
      <p:cViewPr>
        <p:scale>
          <a:sx n="51" d="100"/>
          <a:sy n="51" d="100"/>
        </p:scale>
        <p:origin x="-12" y="-43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EE60A2-77BA-4ABC-A9C3-C033B686E967}" type="datetimeFigureOut">
              <a:rPr lang="en-US" smtClean="0"/>
              <a:pPr/>
              <a:t>9/11/2020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9951DA-8A83-4E4D-9B74-1C83B88760F4}" type="slidenum">
              <a:rPr lang="en-US" smtClean="0"/>
              <a:pPr/>
              <a:t>‹#›</a:t>
            </a:fld>
            <a:endParaRPr lang="en-US"/>
          </a:p>
        </p:txBody>
      </p:sp>
    </p:spTree>
    <p:extLst>
      <p:ext uri="{BB962C8B-B14F-4D97-AF65-F5344CB8AC3E}">
        <p14:creationId xmlns="" xmlns:p14="http://schemas.microsoft.com/office/powerpoint/2010/main" val="1205741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p>
        </p:txBody>
      </p:sp>
      <p:sp>
        <p:nvSpPr>
          <p:cNvPr id="2355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Arial" charset="0"/>
                <a:cs typeface="Arial" charset="0"/>
              </a:defRPr>
            </a:lvl1pPr>
            <a:lvl2pPr marL="734852" indent="-282635" eaLnBrk="0" hangingPunct="0">
              <a:defRPr>
                <a:solidFill>
                  <a:schemeClr val="tx1"/>
                </a:solidFill>
                <a:latin typeface="Arial" charset="0"/>
                <a:ea typeface="Arial" charset="0"/>
                <a:cs typeface="Arial" charset="0"/>
              </a:defRPr>
            </a:lvl2pPr>
            <a:lvl3pPr marL="1130541" indent="-226108" eaLnBrk="0" hangingPunct="0">
              <a:defRPr>
                <a:solidFill>
                  <a:schemeClr val="tx1"/>
                </a:solidFill>
                <a:latin typeface="Arial" charset="0"/>
                <a:ea typeface="Arial" charset="0"/>
                <a:cs typeface="Arial" charset="0"/>
              </a:defRPr>
            </a:lvl3pPr>
            <a:lvl4pPr marL="1582758" indent="-226108" eaLnBrk="0" hangingPunct="0">
              <a:defRPr>
                <a:solidFill>
                  <a:schemeClr val="tx1"/>
                </a:solidFill>
                <a:latin typeface="Arial" charset="0"/>
                <a:ea typeface="Arial" charset="0"/>
                <a:cs typeface="Arial" charset="0"/>
              </a:defRPr>
            </a:lvl4pPr>
            <a:lvl5pPr marL="2034974" indent="-226108" eaLnBrk="0" hangingPunct="0">
              <a:defRPr>
                <a:solidFill>
                  <a:schemeClr val="tx1"/>
                </a:solidFill>
                <a:latin typeface="Arial" charset="0"/>
                <a:ea typeface="Arial" charset="0"/>
                <a:cs typeface="Arial" charset="0"/>
              </a:defRPr>
            </a:lvl5pPr>
            <a:lvl6pPr marL="2487191" indent="-226108" eaLnBrk="0" fontAlgn="base" hangingPunct="0">
              <a:spcBef>
                <a:spcPct val="0"/>
              </a:spcBef>
              <a:spcAft>
                <a:spcPct val="0"/>
              </a:spcAft>
              <a:defRPr>
                <a:solidFill>
                  <a:schemeClr val="tx1"/>
                </a:solidFill>
                <a:latin typeface="Arial" charset="0"/>
                <a:ea typeface="Arial" charset="0"/>
                <a:cs typeface="Arial" charset="0"/>
              </a:defRPr>
            </a:lvl6pPr>
            <a:lvl7pPr marL="2939407" indent="-226108" eaLnBrk="0" fontAlgn="base" hangingPunct="0">
              <a:spcBef>
                <a:spcPct val="0"/>
              </a:spcBef>
              <a:spcAft>
                <a:spcPct val="0"/>
              </a:spcAft>
              <a:defRPr>
                <a:solidFill>
                  <a:schemeClr val="tx1"/>
                </a:solidFill>
                <a:latin typeface="Arial" charset="0"/>
                <a:ea typeface="Arial" charset="0"/>
                <a:cs typeface="Arial" charset="0"/>
              </a:defRPr>
            </a:lvl7pPr>
            <a:lvl8pPr marL="3391624" indent="-226108" eaLnBrk="0" fontAlgn="base" hangingPunct="0">
              <a:spcBef>
                <a:spcPct val="0"/>
              </a:spcBef>
              <a:spcAft>
                <a:spcPct val="0"/>
              </a:spcAft>
              <a:defRPr>
                <a:solidFill>
                  <a:schemeClr val="tx1"/>
                </a:solidFill>
                <a:latin typeface="Arial" charset="0"/>
                <a:ea typeface="Arial" charset="0"/>
                <a:cs typeface="Arial" charset="0"/>
              </a:defRPr>
            </a:lvl8pPr>
            <a:lvl9pPr marL="3843840" indent="-226108"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ABEFA4D8-3891-4205-AA58-C1CC727D9857}" type="slidenum">
              <a:rPr lang="en-GB" smtClean="0"/>
              <a:pPr eaLnBrk="1" hangingPunct="1"/>
              <a:t>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609600" y="3699804"/>
            <a:ext cx="110744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609600" y="1433732"/>
            <a:ext cx="110744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951501"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278099"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6053797" y="3526302"/>
            <a:ext cx="6096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463766D-64CF-4A2B-B5B9-2A5A1EB7374F}" type="datetimeFigureOut">
              <a:rPr lang="en-US" smtClean="0"/>
              <a:pPr/>
              <a:t>9/11/2020</a:t>
            </a:fld>
            <a:endParaRPr lang="en-US"/>
          </a:p>
        </p:txBody>
      </p:sp>
      <p:sp>
        <p:nvSpPr>
          <p:cNvPr id="16" name="Slide Number Placeholder 15"/>
          <p:cNvSpPr>
            <a:spLocks noGrp="1"/>
          </p:cNvSpPr>
          <p:nvPr>
            <p:ph type="sldNum" sz="quarter" idx="11"/>
          </p:nvPr>
        </p:nvSpPr>
        <p:spPr/>
        <p:txBody>
          <a:bodyPr/>
          <a:lstStyle/>
          <a:p>
            <a:fld id="{A9FC5535-654E-451C-9409-1FC5F33D5FEA}"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63766D-64CF-4A2B-B5B9-2A5A1EB7374F}"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C5535-654E-451C-9409-1FC5F33D5F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63766D-64CF-4A2B-B5B9-2A5A1EB7374F}"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C5535-654E-451C-9409-1FC5F33D5F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609600" y="1524000"/>
            <a:ext cx="10972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463766D-64CF-4A2B-B5B9-2A5A1EB7374F}" type="datetimeFigureOut">
              <a:rPr lang="en-US" smtClean="0"/>
              <a:pPr/>
              <a:t>9/11/2020</a:t>
            </a:fld>
            <a:endParaRPr lang="en-US"/>
          </a:p>
        </p:txBody>
      </p:sp>
      <p:sp>
        <p:nvSpPr>
          <p:cNvPr id="15" name="Slide Number Placeholder 14"/>
          <p:cNvSpPr>
            <a:spLocks noGrp="1"/>
          </p:cNvSpPr>
          <p:nvPr>
            <p:ph type="sldNum" sz="quarter" idx="15"/>
          </p:nvPr>
        </p:nvSpPr>
        <p:spPr/>
        <p:txBody>
          <a:bodyPr/>
          <a:lstStyle>
            <a:lvl1pPr algn="ctr">
              <a:defRPr/>
            </a:lvl1pPr>
          </a:lstStyle>
          <a:p>
            <a:fld id="{A9FC5535-654E-451C-9409-1FC5F33D5FEA}"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463766D-64CF-4A2B-B5B9-2A5A1EB7374F}"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C5535-654E-451C-9409-1FC5F33D5FEA}" type="slidenum">
              <a:rPr lang="en-US" smtClean="0"/>
              <a:pPr/>
              <a:t>‹#›</a:t>
            </a:fld>
            <a:endParaRPr lang="en-US"/>
          </a:p>
        </p:txBody>
      </p:sp>
      <p:sp>
        <p:nvSpPr>
          <p:cNvPr id="2" name="Title 1"/>
          <p:cNvSpPr>
            <a:spLocks noGrp="1"/>
          </p:cNvSpPr>
          <p:nvPr>
            <p:ph type="title"/>
          </p:nvPr>
        </p:nvSpPr>
        <p:spPr>
          <a:xfrm>
            <a:off x="914400" y="3505200"/>
            <a:ext cx="105664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4958864"/>
            <a:ext cx="105664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914400" y="4916993"/>
            <a:ext cx="105664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463766D-64CF-4A2B-B5B9-2A5A1EB7374F}" type="datetimeFigureOut">
              <a:rPr lang="en-US" smtClean="0"/>
              <a:pPr/>
              <a:t>9/11/2020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C5535-654E-451C-9409-1FC5F33D5FEA}"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609600" y="1524000"/>
            <a:ext cx="5413248"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6197600" y="1524000"/>
            <a:ext cx="5413248"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A9FC5535-654E-451C-9409-1FC5F33D5FEA}"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D463766D-64CF-4A2B-B5B9-2A5A1EB7374F}" type="datetimeFigureOut">
              <a:rPr lang="en-US" smtClean="0"/>
              <a:pPr/>
              <a:t>9/11/2020</a:t>
            </a:fld>
            <a:endParaRPr lang="en-US"/>
          </a:p>
        </p:txBody>
      </p:sp>
      <p:sp>
        <p:nvSpPr>
          <p:cNvPr id="3" name="Text Placeholder 2"/>
          <p:cNvSpPr>
            <a:spLocks noGrp="1"/>
          </p:cNvSpPr>
          <p:nvPr>
            <p:ph type="body" idx="1"/>
          </p:nvPr>
        </p:nvSpPr>
        <p:spPr>
          <a:xfrm>
            <a:off x="609600" y="1399593"/>
            <a:ext cx="5386917"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609600" y="2201896"/>
            <a:ext cx="53848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6199717" y="2201896"/>
            <a:ext cx="53848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609600" y="155448"/>
            <a:ext cx="109728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6197600" y="1399593"/>
            <a:ext cx="5386917"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750593"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339840"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463766D-64CF-4A2B-B5B9-2A5A1EB7374F}" type="datetimeFigureOut">
              <a:rPr lang="en-US" smtClean="0"/>
              <a:pPr/>
              <a:t>9/11/2020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FC5535-654E-451C-9409-1FC5F33D5FEA}"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63766D-64CF-4A2B-B5B9-2A5A1EB7374F}" type="datetimeFigureOut">
              <a:rPr lang="en-US" smtClean="0"/>
              <a:pPr/>
              <a:t>9/11/2020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FC5535-654E-451C-9409-1FC5F33D5F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609600" y="457200"/>
            <a:ext cx="83312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9042400" y="1600200"/>
            <a:ext cx="2645664"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9042400" y="457200"/>
            <a:ext cx="26416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463766D-64CF-4A2B-B5B9-2A5A1EB7374F}" type="datetimeFigureOut">
              <a:rPr lang="en-US" smtClean="0"/>
              <a:pPr/>
              <a:t>9/11/2020</a:t>
            </a:fld>
            <a:endParaRPr lang="en-US"/>
          </a:p>
        </p:txBody>
      </p:sp>
      <p:sp>
        <p:nvSpPr>
          <p:cNvPr id="9" name="Slide Number Placeholder 8"/>
          <p:cNvSpPr>
            <a:spLocks noGrp="1"/>
          </p:cNvSpPr>
          <p:nvPr>
            <p:ph type="sldNum" sz="quarter" idx="15"/>
          </p:nvPr>
        </p:nvSpPr>
        <p:spPr/>
        <p:txBody>
          <a:bodyPr/>
          <a:lstStyle/>
          <a:p>
            <a:fld id="{A9FC5535-654E-451C-9409-1FC5F33D5FEA}"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9200" y="457200"/>
            <a:ext cx="2743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609600" y="457200"/>
            <a:ext cx="80264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8839200" y="1600200"/>
            <a:ext cx="27432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463766D-64CF-4A2B-B5B9-2A5A1EB7374F}" type="datetimeFigureOut">
              <a:rPr lang="en-US" smtClean="0"/>
              <a:pPr/>
              <a:t>9/11/2020</a:t>
            </a:fld>
            <a:endParaRPr lang="en-US"/>
          </a:p>
        </p:txBody>
      </p:sp>
      <p:sp>
        <p:nvSpPr>
          <p:cNvPr id="9" name="Slide Number Placeholder 8"/>
          <p:cNvSpPr>
            <a:spLocks noGrp="1"/>
          </p:cNvSpPr>
          <p:nvPr>
            <p:ph type="sldNum" sz="quarter" idx="11"/>
          </p:nvPr>
        </p:nvSpPr>
        <p:spPr/>
        <p:txBody>
          <a:bodyPr/>
          <a:lstStyle/>
          <a:p>
            <a:fld id="{A9FC5535-654E-451C-9409-1FC5F33D5FEA}"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609600" y="1447800"/>
            <a:ext cx="109728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7721600" y="6203667"/>
            <a:ext cx="3454400" cy="384048"/>
          </a:xfrm>
          <a:prstGeom prst="rect">
            <a:avLst/>
          </a:prstGeom>
        </p:spPr>
        <p:txBody>
          <a:bodyPr vert="horz" anchor="ctr" anchorCtr="0"/>
          <a:lstStyle>
            <a:lvl1pPr algn="l" eaLnBrk="1" latinLnBrk="0" hangingPunct="1">
              <a:defRPr kumimoji="0" sz="1200">
                <a:solidFill>
                  <a:schemeClr val="tx2"/>
                </a:solidFill>
              </a:defRPr>
            </a:lvl1pPr>
          </a:lstStyle>
          <a:p>
            <a:fld id="{D463766D-64CF-4A2B-B5B9-2A5A1EB7374F}" type="datetimeFigureOut">
              <a:rPr lang="en-US" smtClean="0"/>
              <a:pPr/>
              <a:t>9/11/2020</a:t>
            </a:fld>
            <a:endParaRPr lang="en-US"/>
          </a:p>
        </p:txBody>
      </p:sp>
      <p:sp>
        <p:nvSpPr>
          <p:cNvPr id="10" name="Footer Placeholder 9"/>
          <p:cNvSpPr>
            <a:spLocks noGrp="1"/>
          </p:cNvSpPr>
          <p:nvPr>
            <p:ph type="ftr" sz="quarter" idx="3"/>
          </p:nvPr>
        </p:nvSpPr>
        <p:spPr>
          <a:xfrm>
            <a:off x="2844800" y="6203667"/>
            <a:ext cx="47752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11214100" y="6181531"/>
            <a:ext cx="8128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9FC5535-654E-451C-9409-1FC5F33D5FEA}" type="slidenum">
              <a:rPr lang="en-US" smtClean="0"/>
              <a:pPr/>
              <a:t>‹#›</a:t>
            </a:fld>
            <a:endParaRPr lang="en-US"/>
          </a:p>
        </p:txBody>
      </p:sp>
      <p:sp>
        <p:nvSpPr>
          <p:cNvPr id="5" name="Title Placeholder 4"/>
          <p:cNvSpPr>
            <a:spLocks noGrp="1"/>
          </p:cNvSpPr>
          <p:nvPr>
            <p:ph type="title"/>
          </p:nvPr>
        </p:nvSpPr>
        <p:spPr>
          <a:xfrm>
            <a:off x="609600" y="152400"/>
            <a:ext cx="109728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evel 1"/>
          <p:cNvSpPr/>
          <p:nvPr/>
        </p:nvSpPr>
        <p:spPr>
          <a:xfrm>
            <a:off x="2220686" y="765110"/>
            <a:ext cx="7781731" cy="5094513"/>
          </a:xfrm>
          <a:prstGeom prst="bevel">
            <a:avLst/>
          </a:prstGeom>
          <a:solidFill>
            <a:srgbClr val="002060"/>
          </a:solidFill>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NikoshBAN" pitchFamily="2" charset="0"/>
                <a:cs typeface="NikoshBAN" pitchFamily="2" charset="0"/>
              </a:rPr>
              <a:t>Welcome</a:t>
            </a:r>
          </a:p>
          <a:p>
            <a:pPr algn="ctr"/>
            <a:r>
              <a:rPr lang="en-US" sz="4000" dirty="0" smtClean="0">
                <a:latin typeface="NikoshBAN" pitchFamily="2" charset="0"/>
                <a:cs typeface="NikoshBAN" pitchFamily="2" charset="0"/>
              </a:rPr>
              <a:t>To</a:t>
            </a:r>
          </a:p>
          <a:p>
            <a:pPr algn="ctr"/>
            <a:r>
              <a:rPr lang="en-US" sz="4000" dirty="0" smtClean="0">
                <a:latin typeface="NikoshBAN" pitchFamily="2" charset="0"/>
                <a:cs typeface="NikoshBAN" pitchFamily="2" charset="0"/>
              </a:rPr>
              <a:t>ICT Class</a:t>
            </a:r>
          </a:p>
          <a:p>
            <a:pPr algn="ctr"/>
            <a:r>
              <a:rPr lang="en-US" sz="4000" dirty="0" smtClean="0">
                <a:latin typeface="NikoshBAN" pitchFamily="2" charset="0"/>
                <a:cs typeface="NikoshBAN" pitchFamily="2" charset="0"/>
              </a:rPr>
              <a:t>For</a:t>
            </a:r>
          </a:p>
          <a:p>
            <a:pPr algn="ctr"/>
            <a:r>
              <a:rPr lang="en-US" sz="4000" dirty="0" smtClean="0">
                <a:latin typeface="NikoshBAN" pitchFamily="2" charset="0"/>
                <a:cs typeface="NikoshBAN" pitchFamily="2" charset="0"/>
              </a:rPr>
              <a:t>HSC</a:t>
            </a:r>
            <a:endParaRPr lang="en-US" sz="4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565" y="731289"/>
            <a:ext cx="7352521" cy="2185214"/>
          </a:xfrm>
          <a:prstGeom prst="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a:spAutoFit/>
          </a:bodyPr>
          <a:lstStyle/>
          <a:p>
            <a:r>
              <a:rPr lang="bn-IN" sz="4000" b="1" u="sng" dirty="0" smtClean="0">
                <a:solidFill>
                  <a:schemeClr val="bg1"/>
                </a:solidFill>
                <a:latin typeface="NikoshBAN" pitchFamily="2" charset="0"/>
                <a:cs typeface="NikoshBAN" pitchFamily="2" charset="0"/>
              </a:rPr>
              <a:t>সক্রিয় ডিভাইসঃ </a:t>
            </a:r>
            <a:r>
              <a:rPr lang="en-US" sz="3200" dirty="0" smtClean="0">
                <a:solidFill>
                  <a:schemeClr val="bg1"/>
                </a:solidFill>
                <a:latin typeface="NikoshBAN" pitchFamily="2" charset="0"/>
                <a:cs typeface="NikoshBAN" pitchFamily="2" charset="0"/>
              </a:rPr>
              <a:t>NFC Reader/Writer </a:t>
            </a:r>
            <a:r>
              <a:rPr lang="bn-IN" sz="3200" dirty="0" smtClean="0">
                <a:solidFill>
                  <a:schemeClr val="bg1"/>
                </a:solidFill>
                <a:latin typeface="NikoshBAN" pitchFamily="2" charset="0"/>
                <a:cs typeface="NikoshBAN" pitchFamily="2" charset="0"/>
              </a:rPr>
              <a:t>সমৃদ্ধ হয়ে থাকে।তথ্য নিজের মধ্যে সংরক্ষন, অন্য ডিভাইসের তথ্য পঠন এবং প্রয়োজনে অন্য ডিভাইসে তথ্য ট্রান্সমিট করতে সক্ষম। </a:t>
            </a:r>
            <a:endParaRPr lang="en-US" sz="3200" dirty="0">
              <a:solidFill>
                <a:schemeClr val="bg1"/>
              </a:solidFill>
            </a:endParaRPr>
          </a:p>
        </p:txBody>
      </p:sp>
      <p:sp>
        <p:nvSpPr>
          <p:cNvPr id="5" name="Rectangle 4"/>
          <p:cNvSpPr/>
          <p:nvPr/>
        </p:nvSpPr>
        <p:spPr>
          <a:xfrm>
            <a:off x="279918" y="4053608"/>
            <a:ext cx="7725746" cy="2000548"/>
          </a:xfrm>
          <a:prstGeom prst="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a:spAutoFit/>
          </a:bodyPr>
          <a:lstStyle/>
          <a:p>
            <a:r>
              <a:rPr lang="bn-IN" sz="4000" b="1" u="sng" dirty="0" smtClean="0">
                <a:solidFill>
                  <a:schemeClr val="bg1"/>
                </a:solidFill>
                <a:latin typeface="NikoshBAN" pitchFamily="2" charset="0"/>
                <a:cs typeface="NikoshBAN" pitchFamily="2" charset="0"/>
              </a:rPr>
              <a:t>নিষ্ক্রিয় ডিভাইসঃ </a:t>
            </a:r>
            <a:r>
              <a:rPr lang="bn-IN" sz="4000" dirty="0" smtClean="0">
                <a:solidFill>
                  <a:schemeClr val="bg1"/>
                </a:solidFill>
                <a:latin typeface="NikoshBAN" pitchFamily="2" charset="0"/>
                <a:cs typeface="NikoshBAN" pitchFamily="2" charset="0"/>
              </a:rPr>
              <a:t> </a:t>
            </a:r>
            <a:r>
              <a:rPr lang="en-US" sz="2800" dirty="0" smtClean="0">
                <a:solidFill>
                  <a:schemeClr val="bg1"/>
                </a:solidFill>
                <a:latin typeface="NikoshBAN" pitchFamily="2" charset="0"/>
                <a:cs typeface="NikoshBAN" pitchFamily="2" charset="0"/>
              </a:rPr>
              <a:t>NFC</a:t>
            </a:r>
            <a:r>
              <a:rPr lang="bn-IN" sz="2800" dirty="0" smtClean="0">
                <a:solidFill>
                  <a:schemeClr val="bg1"/>
                </a:solidFill>
                <a:latin typeface="NikoshBAN" pitchFamily="2" charset="0"/>
                <a:cs typeface="NikoshBAN" pitchFamily="2" charset="0"/>
              </a:rPr>
              <a:t> নিষ্ক্রিয় ডিভাইস কেবলমাত্র তথ্য সংরক্ষণ করতে পারে। এই তথ্য ঐ ডিভাইস হতে অন্য কোন সক্রিয় </a:t>
            </a:r>
            <a:r>
              <a:rPr lang="en-US" sz="2800" dirty="0" smtClean="0">
                <a:solidFill>
                  <a:schemeClr val="bg1"/>
                </a:solidFill>
                <a:latin typeface="NikoshBAN" pitchFamily="2" charset="0"/>
                <a:cs typeface="NikoshBAN" pitchFamily="2" charset="0"/>
              </a:rPr>
              <a:t>NFC Read/Write</a:t>
            </a:r>
            <a:r>
              <a:rPr lang="bn-IN" sz="2800" dirty="0" smtClean="0">
                <a:solidFill>
                  <a:schemeClr val="bg1"/>
                </a:solidFill>
                <a:latin typeface="NikoshBAN" pitchFamily="2" charset="0"/>
                <a:cs typeface="NikoshBAN" pitchFamily="2" charset="0"/>
              </a:rPr>
              <a:t> পড়তে সক্ষম হলেও প্যাসিভ ডিভাইস নিজে তার মধ্যে থাকা এই তথ্য পড়তে পারে না।</a:t>
            </a:r>
            <a:endParaRPr lang="en-US" sz="2800" dirty="0" smtClean="0">
              <a:solidFill>
                <a:schemeClr val="bg1"/>
              </a:solidFill>
              <a:latin typeface="NikoshBAN" pitchFamily="2" charset="0"/>
              <a:cs typeface="NikoshBAN" pitchFamily="2" charset="0"/>
            </a:endParaRPr>
          </a:p>
        </p:txBody>
      </p:sp>
      <p:sp>
        <p:nvSpPr>
          <p:cNvPr id="9218" name="AutoShape 2" descr="NFC technology and its advantages |smart-TE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6" descr="NFC-TagWriter-App-by-NXP-screenshot4.png"/>
          <p:cNvPicPr>
            <a:picLocks noChangeAspect="1"/>
          </p:cNvPicPr>
          <p:nvPr/>
        </p:nvPicPr>
        <p:blipFill>
          <a:blip r:embed="rId2"/>
          <a:stretch>
            <a:fillRect/>
          </a:stretch>
        </p:blipFill>
        <p:spPr>
          <a:xfrm>
            <a:off x="8490856" y="3228392"/>
            <a:ext cx="2967135" cy="3396343"/>
          </a:xfrm>
          <a:prstGeom prst="rect">
            <a:avLst/>
          </a:prstGeom>
        </p:spPr>
      </p:pic>
      <p:pic>
        <p:nvPicPr>
          <p:cNvPr id="8" name="Picture 7" descr="images.png"/>
          <p:cNvPicPr>
            <a:picLocks noChangeAspect="1"/>
          </p:cNvPicPr>
          <p:nvPr/>
        </p:nvPicPr>
        <p:blipFill>
          <a:blip r:embed="rId3"/>
          <a:stretch>
            <a:fillRect/>
          </a:stretch>
        </p:blipFill>
        <p:spPr>
          <a:xfrm>
            <a:off x="8429235" y="634482"/>
            <a:ext cx="3047418" cy="194407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animEffect transition="in" filter="fade">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02479" y="729734"/>
            <a:ext cx="1911101" cy="584775"/>
          </a:xfrm>
          <a:prstGeom prst="rect">
            <a:avLst/>
          </a:prstGeom>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lnRef>
          <a:fillRef idx="1">
            <a:schemeClr val="lt1"/>
          </a:fillRef>
          <a:effectRef idx="0">
            <a:schemeClr val="accent1"/>
          </a:effectRef>
          <a:fontRef idx="minor">
            <a:schemeClr val="dk1"/>
          </a:fontRef>
        </p:style>
        <p:txBody>
          <a:bodyPr wrap="none">
            <a:spAutoFit/>
          </a:bodyPr>
          <a:lstStyle/>
          <a:p>
            <a:pPr algn="ctr"/>
            <a:r>
              <a:rPr lang="bn-BD" sz="3200" dirty="0" smtClean="0">
                <a:solidFill>
                  <a:schemeClr val="bg1"/>
                </a:solidFill>
                <a:ea typeface="Calibri"/>
                <a:cs typeface="NikoshBAN"/>
              </a:rPr>
              <a:t>জোড়ায় কাজ </a:t>
            </a:r>
            <a:endParaRPr lang="en-US" sz="3200" dirty="0">
              <a:solidFill>
                <a:schemeClr val="bg1"/>
              </a:solidFill>
              <a:ea typeface="Calibri"/>
              <a:cs typeface="Vrinda"/>
            </a:endParaRPr>
          </a:p>
        </p:txBody>
      </p:sp>
      <p:sp>
        <p:nvSpPr>
          <p:cNvPr id="3" name="Rectangle 2"/>
          <p:cNvSpPr/>
          <p:nvPr/>
        </p:nvSpPr>
        <p:spPr>
          <a:xfrm>
            <a:off x="4981339" y="4509254"/>
            <a:ext cx="1657826" cy="523220"/>
          </a:xfrm>
          <a:prstGeom prst="rect">
            <a:avLst/>
          </a:prstGeom>
          <a:solidFill>
            <a:srgbClr val="0070C0"/>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lnRef>
          <a:fillRef idx="1">
            <a:schemeClr val="lt1"/>
          </a:fillRef>
          <a:effectRef idx="0">
            <a:schemeClr val="accent1"/>
          </a:effectRef>
          <a:fontRef idx="minor">
            <a:schemeClr val="dk1"/>
          </a:fontRef>
        </p:style>
        <p:txBody>
          <a:bodyPr wrap="none">
            <a:spAutoFit/>
          </a:bodyPr>
          <a:lstStyle/>
          <a:p>
            <a:pPr algn="ctr"/>
            <a:r>
              <a:rPr lang="bn-IN" sz="2800" dirty="0" smtClean="0">
                <a:solidFill>
                  <a:schemeClr val="bg1"/>
                </a:solidFill>
                <a:latin typeface="NikoshBAN" pitchFamily="2" charset="0"/>
                <a:cs typeface="NikoshBAN" pitchFamily="2" charset="0"/>
              </a:rPr>
              <a:t>সময়-৫মিনিট</a:t>
            </a:r>
            <a:endParaRPr lang="en-US" sz="2800" dirty="0" smtClean="0">
              <a:solidFill>
                <a:schemeClr val="bg1"/>
              </a:solidFill>
              <a:latin typeface="NikoshBAN" pitchFamily="2" charset="0"/>
              <a:cs typeface="NikoshBAN" pitchFamily="2" charset="0"/>
            </a:endParaRPr>
          </a:p>
        </p:txBody>
      </p:sp>
      <p:sp>
        <p:nvSpPr>
          <p:cNvPr id="4" name="Rectangle 3"/>
          <p:cNvSpPr/>
          <p:nvPr/>
        </p:nvSpPr>
        <p:spPr>
          <a:xfrm>
            <a:off x="3344844" y="2641874"/>
            <a:ext cx="5743171" cy="646331"/>
          </a:xfrm>
          <a:prstGeom prst="rect">
            <a:avLst/>
          </a:prstGeom>
          <a:solidFill>
            <a:schemeClr val="accent4">
              <a:lumMod val="75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lnRef>
          <a:fillRef idx="1">
            <a:schemeClr val="lt1"/>
          </a:fillRef>
          <a:effectRef idx="0">
            <a:schemeClr val="accent1"/>
          </a:effectRef>
          <a:fontRef idx="minor">
            <a:schemeClr val="dk1"/>
          </a:fontRef>
        </p:style>
        <p:txBody>
          <a:bodyPr wrap="square">
            <a:spAutoFit/>
          </a:bodyPr>
          <a:lstStyle/>
          <a:p>
            <a:r>
              <a:rPr lang="en-US" sz="3600" dirty="0" smtClean="0">
                <a:solidFill>
                  <a:schemeClr val="bg1"/>
                </a:solidFill>
                <a:latin typeface="Times New Roman" pitchFamily="18" charset="0"/>
                <a:cs typeface="NikoshBAN" pitchFamily="2" charset="0"/>
              </a:rPr>
              <a:t>NFC</a:t>
            </a:r>
            <a:r>
              <a:rPr lang="bn-IN" sz="3600" dirty="0" smtClean="0">
                <a:solidFill>
                  <a:schemeClr val="bg1"/>
                </a:solidFill>
                <a:latin typeface="NikoshBAN" pitchFamily="2" charset="0"/>
                <a:cs typeface="NikoshBAN" pitchFamily="2" charset="0"/>
              </a:rPr>
              <a:t> এর প্রকারভেদ ব্যাখ্যা</a:t>
            </a:r>
            <a:r>
              <a:rPr lang="en-US" sz="3600" dirty="0" smtClean="0">
                <a:solidFill>
                  <a:schemeClr val="bg1"/>
                </a:solidFill>
                <a:latin typeface="NikoshBAN" pitchFamily="2" charset="0"/>
                <a:cs typeface="NikoshBAN" pitchFamily="2" charset="0"/>
              </a:rPr>
              <a:t> </a:t>
            </a:r>
            <a:r>
              <a:rPr lang="bn-IN" sz="3600" dirty="0" smtClean="0">
                <a:solidFill>
                  <a:schemeClr val="bg1"/>
                </a:solidFill>
                <a:latin typeface="NikoshBAN" pitchFamily="2" charset="0"/>
                <a:cs typeface="NikoshBAN" pitchFamily="2" charset="0"/>
              </a:rPr>
              <a:t>কর। </a:t>
            </a:r>
            <a:endParaRPr lang="en-US" sz="36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6380" y="463812"/>
            <a:ext cx="2587568" cy="584775"/>
          </a:xfrm>
          <a:prstGeom prst="rect">
            <a:avLst/>
          </a:prstGeom>
          <a:solidFill>
            <a:srgbClr val="00B0F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r>
              <a:rPr lang="en-US" sz="3200" dirty="0" smtClean="0">
                <a:solidFill>
                  <a:schemeClr val="bg1"/>
                </a:solidFill>
                <a:latin typeface="Times New Roman" pitchFamily="18" charset="0"/>
                <a:cs typeface="NikoshBAN" pitchFamily="2" charset="0"/>
              </a:rPr>
              <a:t>NFC</a:t>
            </a:r>
            <a:r>
              <a:rPr lang="bn-IN" sz="3200" dirty="0" smtClean="0">
                <a:solidFill>
                  <a:schemeClr val="bg1"/>
                </a:solidFill>
                <a:latin typeface="NikoshBAN" pitchFamily="2" charset="0"/>
                <a:cs typeface="NikoshBAN" pitchFamily="2" charset="0"/>
              </a:rPr>
              <a:t> এর ব্যবহার </a:t>
            </a:r>
            <a:endParaRPr lang="en-US" sz="3200" dirty="0"/>
          </a:p>
        </p:txBody>
      </p:sp>
      <p:sp>
        <p:nvSpPr>
          <p:cNvPr id="3" name="Rectangle 2"/>
          <p:cNvSpPr/>
          <p:nvPr/>
        </p:nvSpPr>
        <p:spPr>
          <a:xfrm>
            <a:off x="1455576" y="5803640"/>
            <a:ext cx="9573208" cy="578498"/>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600" dirty="0" smtClean="0">
                <a:solidFill>
                  <a:schemeClr val="bg1"/>
                </a:solidFill>
                <a:latin typeface="NikoshBAN" pitchFamily="2" charset="0"/>
                <a:cs typeface="NikoshBAN" pitchFamily="2" charset="0"/>
              </a:rPr>
              <a:t>ইলেক্ট্রনিক হেলথ কার্ডে স্বাস্থ্য সংশ্লিষ্ট বিভিন্ন তথ্য সংরক্ষনে </a:t>
            </a:r>
            <a:endParaRPr lang="en-US" sz="3600" dirty="0">
              <a:solidFill>
                <a:schemeClr val="bg1"/>
              </a:solidFill>
              <a:latin typeface="NikoshBAN" pitchFamily="2" charset="0"/>
              <a:cs typeface="NikoshBAN" pitchFamily="2" charset="0"/>
            </a:endParaRPr>
          </a:p>
        </p:txBody>
      </p:sp>
      <p:pic>
        <p:nvPicPr>
          <p:cNvPr id="4" name="Picture 3" descr="uses-of-NFC-technology.jpg"/>
          <p:cNvPicPr>
            <a:picLocks noChangeAspect="1"/>
          </p:cNvPicPr>
          <p:nvPr/>
        </p:nvPicPr>
        <p:blipFill>
          <a:blip r:embed="rId2"/>
          <a:stretch>
            <a:fillRect/>
          </a:stretch>
        </p:blipFill>
        <p:spPr>
          <a:xfrm>
            <a:off x="1418252" y="2000249"/>
            <a:ext cx="9647853" cy="369142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6380" y="463812"/>
            <a:ext cx="2587568" cy="584775"/>
          </a:xfrm>
          <a:prstGeom prst="rect">
            <a:avLst/>
          </a:prstGeom>
          <a:solidFill>
            <a:srgbClr val="00B0F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spAutoFit/>
          </a:bodyPr>
          <a:lstStyle/>
          <a:p>
            <a:r>
              <a:rPr lang="en-US" sz="3200" dirty="0" smtClean="0">
                <a:solidFill>
                  <a:schemeClr val="bg1"/>
                </a:solidFill>
                <a:latin typeface="Times New Roman" pitchFamily="18" charset="0"/>
                <a:cs typeface="NikoshBAN" pitchFamily="2" charset="0"/>
              </a:rPr>
              <a:t>NFC</a:t>
            </a:r>
            <a:r>
              <a:rPr lang="bn-IN" sz="3200" dirty="0" smtClean="0">
                <a:solidFill>
                  <a:schemeClr val="bg1"/>
                </a:solidFill>
                <a:latin typeface="NikoshBAN" pitchFamily="2" charset="0"/>
                <a:cs typeface="NikoshBAN" pitchFamily="2" charset="0"/>
              </a:rPr>
              <a:t> এর ব্যবহার </a:t>
            </a:r>
            <a:endParaRPr lang="en-US" sz="3200" dirty="0"/>
          </a:p>
        </p:txBody>
      </p:sp>
      <p:sp>
        <p:nvSpPr>
          <p:cNvPr id="3" name="Rectangle 2"/>
          <p:cNvSpPr/>
          <p:nvPr/>
        </p:nvSpPr>
        <p:spPr>
          <a:xfrm>
            <a:off x="3844213" y="5990253"/>
            <a:ext cx="4385387" cy="578498"/>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4000" dirty="0" smtClean="0">
                <a:solidFill>
                  <a:schemeClr val="bg1"/>
                </a:solidFill>
                <a:latin typeface="NikoshBAN" pitchFamily="2" charset="0"/>
                <a:cs typeface="NikoshBAN" pitchFamily="2" charset="0"/>
              </a:rPr>
              <a:t>ডেবিট/ক্রেডিট কার্ডে</a:t>
            </a:r>
            <a:endParaRPr lang="en-US" sz="4000" dirty="0">
              <a:solidFill>
                <a:schemeClr val="bg1"/>
              </a:solidFill>
              <a:latin typeface="NikoshBAN" pitchFamily="2" charset="0"/>
              <a:cs typeface="NikoshBAN" pitchFamily="2" charset="0"/>
            </a:endParaRPr>
          </a:p>
        </p:txBody>
      </p:sp>
      <p:pic>
        <p:nvPicPr>
          <p:cNvPr id="4" name="Picture 3" descr="Credit-Card1.jpg"/>
          <p:cNvPicPr>
            <a:picLocks noChangeAspect="1"/>
          </p:cNvPicPr>
          <p:nvPr/>
        </p:nvPicPr>
        <p:blipFill>
          <a:blip r:embed="rId2"/>
          <a:stretch>
            <a:fillRect/>
          </a:stretch>
        </p:blipFill>
        <p:spPr>
          <a:xfrm>
            <a:off x="2276670" y="1716833"/>
            <a:ext cx="7377404" cy="41497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6380" y="463812"/>
            <a:ext cx="2587568" cy="584775"/>
          </a:xfrm>
          <a:prstGeom prst="rect">
            <a:avLst/>
          </a:prstGeom>
          <a:solidFill>
            <a:srgbClr val="00B0F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spAutoFit/>
          </a:bodyPr>
          <a:lstStyle/>
          <a:p>
            <a:r>
              <a:rPr lang="en-US" sz="3200" dirty="0" smtClean="0">
                <a:solidFill>
                  <a:schemeClr val="bg1"/>
                </a:solidFill>
                <a:latin typeface="Times New Roman" pitchFamily="18" charset="0"/>
                <a:cs typeface="NikoshBAN" pitchFamily="2" charset="0"/>
              </a:rPr>
              <a:t>NFC</a:t>
            </a:r>
            <a:r>
              <a:rPr lang="bn-IN" sz="3200" dirty="0" smtClean="0">
                <a:solidFill>
                  <a:schemeClr val="bg1"/>
                </a:solidFill>
                <a:latin typeface="NikoshBAN" pitchFamily="2" charset="0"/>
                <a:cs typeface="NikoshBAN" pitchFamily="2" charset="0"/>
              </a:rPr>
              <a:t> এর ব্যবহার </a:t>
            </a:r>
            <a:endParaRPr lang="en-US" sz="3200" dirty="0"/>
          </a:p>
        </p:txBody>
      </p:sp>
      <p:sp>
        <p:nvSpPr>
          <p:cNvPr id="3" name="Rectangle 2"/>
          <p:cNvSpPr/>
          <p:nvPr/>
        </p:nvSpPr>
        <p:spPr>
          <a:xfrm>
            <a:off x="485192" y="5430416"/>
            <a:ext cx="11084768" cy="1119673"/>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solidFill>
                  <a:schemeClr val="bg1"/>
                </a:solidFill>
                <a:latin typeface="NikoshBAN" pitchFamily="2" charset="0"/>
                <a:cs typeface="NikoshBAN" pitchFamily="2" charset="0"/>
              </a:rPr>
              <a:t>টোল প্লাজায় টোল পরিশোধ, বাস/ট্রেনের পরিশোধ প্রভৃতিতে সক্ষম ইলেকট্রনিক কার্ডে</a:t>
            </a:r>
            <a:endParaRPr lang="en-US" sz="3200" dirty="0">
              <a:solidFill>
                <a:schemeClr val="bg1"/>
              </a:solidFill>
              <a:latin typeface="NikoshBAN" pitchFamily="2" charset="0"/>
              <a:cs typeface="NikoshBAN" pitchFamily="2" charset="0"/>
            </a:endParaRPr>
          </a:p>
        </p:txBody>
      </p:sp>
      <p:pic>
        <p:nvPicPr>
          <p:cNvPr id="4" name="Picture 3" descr="toll-tag-trip-security-iot-260nw-1023250237.jpg"/>
          <p:cNvPicPr>
            <a:picLocks noChangeAspect="1"/>
          </p:cNvPicPr>
          <p:nvPr/>
        </p:nvPicPr>
        <p:blipFill>
          <a:blip r:embed="rId2"/>
          <a:stretch>
            <a:fillRect/>
          </a:stretch>
        </p:blipFill>
        <p:spPr>
          <a:xfrm>
            <a:off x="1026367" y="1548882"/>
            <a:ext cx="10077062" cy="363893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6380" y="463812"/>
            <a:ext cx="2587568" cy="584775"/>
          </a:xfrm>
          <a:prstGeom prst="rect">
            <a:avLst/>
          </a:prstGeom>
          <a:solidFill>
            <a:srgbClr val="00B0F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spAutoFit/>
          </a:bodyPr>
          <a:lstStyle/>
          <a:p>
            <a:r>
              <a:rPr lang="en-US" sz="3200" dirty="0" smtClean="0">
                <a:solidFill>
                  <a:schemeClr val="bg1"/>
                </a:solidFill>
                <a:latin typeface="Times New Roman" pitchFamily="18" charset="0"/>
                <a:cs typeface="NikoshBAN" pitchFamily="2" charset="0"/>
              </a:rPr>
              <a:t>NFC</a:t>
            </a:r>
            <a:r>
              <a:rPr lang="bn-IN" sz="3200" dirty="0" smtClean="0">
                <a:solidFill>
                  <a:schemeClr val="bg1"/>
                </a:solidFill>
                <a:latin typeface="NikoshBAN" pitchFamily="2" charset="0"/>
                <a:cs typeface="NikoshBAN" pitchFamily="2" charset="0"/>
              </a:rPr>
              <a:t> এর ব্যবহার </a:t>
            </a:r>
            <a:endParaRPr lang="en-US" sz="3200" dirty="0"/>
          </a:p>
        </p:txBody>
      </p:sp>
      <p:sp>
        <p:nvSpPr>
          <p:cNvPr id="3" name="Rectangle 2"/>
          <p:cNvSpPr/>
          <p:nvPr/>
        </p:nvSpPr>
        <p:spPr>
          <a:xfrm>
            <a:off x="1212981" y="5318449"/>
            <a:ext cx="9834464" cy="1156996"/>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600" dirty="0" smtClean="0">
                <a:solidFill>
                  <a:schemeClr val="bg1"/>
                </a:solidFill>
                <a:latin typeface="NikoshBAN" pitchFamily="2" charset="0"/>
                <a:cs typeface="NikoshBAN" pitchFamily="2" charset="0"/>
              </a:rPr>
              <a:t>বিভিন্ন অফিসে কর্মচারীদের অ্যাকসেস কন্টোলে সক্ষম আইডি কার্ডে</a:t>
            </a:r>
            <a:endParaRPr lang="en-US" sz="3600" dirty="0">
              <a:solidFill>
                <a:schemeClr val="bg1"/>
              </a:solidFill>
              <a:latin typeface="NikoshBAN" pitchFamily="2" charset="0"/>
              <a:cs typeface="NikoshBAN" pitchFamily="2" charset="0"/>
            </a:endParaRPr>
          </a:p>
        </p:txBody>
      </p:sp>
      <p:pic>
        <p:nvPicPr>
          <p:cNvPr id="4" name="Picture 3" descr="download.jpg"/>
          <p:cNvPicPr>
            <a:picLocks noChangeAspect="1"/>
          </p:cNvPicPr>
          <p:nvPr/>
        </p:nvPicPr>
        <p:blipFill>
          <a:blip r:embed="rId2"/>
          <a:stretch>
            <a:fillRect/>
          </a:stretch>
        </p:blipFill>
        <p:spPr>
          <a:xfrm>
            <a:off x="1642187" y="2146042"/>
            <a:ext cx="8826760" cy="309776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99739" y="836414"/>
            <a:ext cx="1643399" cy="584775"/>
          </a:xfrm>
          <a:prstGeom prst="rect">
            <a:avLst/>
          </a:prstGeom>
          <a:solidFill>
            <a:schemeClr val="accent5">
              <a:lumMod val="75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wrap="none">
            <a:spAutoFit/>
          </a:bodyPr>
          <a:lstStyle/>
          <a:p>
            <a:pPr algn="ctr"/>
            <a:r>
              <a:rPr lang="bn-IN" sz="3200" dirty="0" smtClean="0">
                <a:solidFill>
                  <a:schemeClr val="bg1"/>
                </a:solidFill>
                <a:ea typeface="Calibri"/>
                <a:cs typeface="NikoshBAN"/>
              </a:rPr>
              <a:t>দলীয়</a:t>
            </a:r>
            <a:r>
              <a:rPr lang="bn-BD" sz="3200" dirty="0" smtClean="0">
                <a:solidFill>
                  <a:schemeClr val="bg1"/>
                </a:solidFill>
                <a:ea typeface="Calibri"/>
                <a:cs typeface="NikoshBAN"/>
              </a:rPr>
              <a:t> কাজ </a:t>
            </a:r>
            <a:endParaRPr lang="en-US" sz="3200" dirty="0">
              <a:solidFill>
                <a:schemeClr val="bg1"/>
              </a:solidFill>
              <a:ea typeface="Calibri"/>
              <a:cs typeface="Vrinda"/>
            </a:endParaRPr>
          </a:p>
        </p:txBody>
      </p:sp>
      <p:sp>
        <p:nvSpPr>
          <p:cNvPr id="3" name="Rectangle 2"/>
          <p:cNvSpPr/>
          <p:nvPr/>
        </p:nvSpPr>
        <p:spPr>
          <a:xfrm>
            <a:off x="4893965" y="4783574"/>
            <a:ext cx="1885453" cy="523220"/>
          </a:xfrm>
          <a:prstGeom prst="rect">
            <a:avLst/>
          </a:prstGeom>
          <a:solidFill>
            <a:srgbClr val="0070C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wrap="none">
            <a:spAutoFit/>
          </a:bodyPr>
          <a:lstStyle/>
          <a:p>
            <a:pPr algn="ctr"/>
            <a:r>
              <a:rPr lang="bn-IN" sz="2800" dirty="0" smtClean="0">
                <a:solidFill>
                  <a:schemeClr val="bg1"/>
                </a:solidFill>
                <a:latin typeface="NikoshBAN" pitchFamily="2" charset="0"/>
                <a:cs typeface="NikoshBAN" pitchFamily="2" charset="0"/>
              </a:rPr>
              <a:t>সময়- ১০মিনিট</a:t>
            </a:r>
            <a:endParaRPr lang="en-US" sz="2800" dirty="0" smtClean="0">
              <a:solidFill>
                <a:schemeClr val="bg1"/>
              </a:solidFill>
              <a:latin typeface="NikoshBAN" pitchFamily="2" charset="0"/>
              <a:cs typeface="NikoshBAN" pitchFamily="2" charset="0"/>
            </a:endParaRPr>
          </a:p>
        </p:txBody>
      </p:sp>
      <p:sp>
        <p:nvSpPr>
          <p:cNvPr id="4" name="Rectangle 3"/>
          <p:cNvSpPr/>
          <p:nvPr/>
        </p:nvSpPr>
        <p:spPr>
          <a:xfrm>
            <a:off x="2516550" y="2740769"/>
            <a:ext cx="7429883" cy="584775"/>
          </a:xfrm>
          <a:prstGeom prst="rect">
            <a:avLst/>
          </a:prstGeom>
          <a:solidFill>
            <a:schemeClr val="accent4">
              <a:lumMod val="75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wrap="square">
            <a:spAutoFit/>
          </a:bodyPr>
          <a:lstStyle/>
          <a:p>
            <a:pPr marL="457200" indent="-457200">
              <a:buFont typeface="Wingdings" pitchFamily="2" charset="2"/>
              <a:buChar char="v"/>
            </a:pPr>
            <a:r>
              <a:rPr lang="en-US" sz="3200" dirty="0" smtClean="0">
                <a:solidFill>
                  <a:schemeClr val="bg1"/>
                </a:solidFill>
                <a:latin typeface="Times New Roman" pitchFamily="18" charset="0"/>
                <a:cs typeface="NikoshBAN" pitchFamily="2" charset="0"/>
              </a:rPr>
              <a:t>NFC</a:t>
            </a:r>
            <a:r>
              <a:rPr lang="bn-IN" sz="3200" dirty="0" smtClean="0">
                <a:solidFill>
                  <a:schemeClr val="bg1"/>
                </a:solidFill>
                <a:latin typeface="NikoshBAN" pitchFamily="2" charset="0"/>
                <a:cs typeface="NikoshBAN" pitchFamily="2" charset="0"/>
              </a:rPr>
              <a:t> এর ব্যবহার সর্ম্পকে আলোচনা কর। </a:t>
            </a:r>
            <a:endParaRPr lang="bn-BD" sz="3200" dirty="0">
              <a:solidFill>
                <a:schemeClr val="bg1"/>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00319" y="729734"/>
            <a:ext cx="1838965" cy="584775"/>
          </a:xfrm>
          <a:prstGeom prst="rect">
            <a:avLst/>
          </a:prstGeom>
          <a:solidFill>
            <a:schemeClr val="bg2">
              <a:lumMod val="50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wrap="none">
            <a:spAutoFit/>
          </a:bodyPr>
          <a:lstStyle/>
          <a:p>
            <a:pPr algn="ctr"/>
            <a:r>
              <a:rPr lang="bn-BD" sz="3200" dirty="0" smtClean="0">
                <a:solidFill>
                  <a:schemeClr val="tx1"/>
                </a:solidFill>
                <a:effectLst>
                  <a:outerShdw blurRad="38100" dist="38100" dir="2700000" algn="tl">
                    <a:srgbClr val="000000">
                      <a:alpha val="43137"/>
                    </a:srgbClr>
                  </a:outerShdw>
                </a:effectLst>
                <a:ea typeface="Calibri"/>
                <a:cs typeface="NikoshBAN"/>
              </a:rPr>
              <a:t>বাড়ির কাজ  </a:t>
            </a:r>
            <a:endParaRPr lang="en-US" sz="3200" dirty="0">
              <a:solidFill>
                <a:schemeClr val="tx1"/>
              </a:solidFill>
              <a:effectLst>
                <a:outerShdw blurRad="38100" dist="38100" dir="2700000" algn="tl">
                  <a:srgbClr val="000000">
                    <a:alpha val="43137"/>
                  </a:srgbClr>
                </a:outerShdw>
              </a:effectLst>
              <a:ea typeface="Calibri"/>
              <a:cs typeface="Vrinda"/>
            </a:endParaRPr>
          </a:p>
        </p:txBody>
      </p:sp>
      <p:sp>
        <p:nvSpPr>
          <p:cNvPr id="3" name="Rectangle 2"/>
          <p:cNvSpPr/>
          <p:nvPr/>
        </p:nvSpPr>
        <p:spPr>
          <a:xfrm>
            <a:off x="1831341" y="2534897"/>
            <a:ext cx="8018541" cy="584775"/>
          </a:xfrm>
          <a:prstGeom prst="rect">
            <a:avLst/>
          </a:prstGeom>
          <a:solidFill>
            <a:srgbClr val="00B05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wrap="none">
            <a:spAutoFit/>
          </a:bodyPr>
          <a:lstStyle/>
          <a:p>
            <a:pPr algn="ctr"/>
            <a:r>
              <a:rPr lang="en-US" sz="3200" dirty="0" smtClean="0">
                <a:solidFill>
                  <a:schemeClr val="bg1"/>
                </a:solidFill>
                <a:latin typeface="Times New Roman" pitchFamily="18" charset="0"/>
                <a:cs typeface="NikoshBAN" pitchFamily="2" charset="0"/>
              </a:rPr>
              <a:t>NFC</a:t>
            </a:r>
            <a:r>
              <a:rPr lang="bn-IN" sz="3200" dirty="0" smtClean="0">
                <a:solidFill>
                  <a:schemeClr val="bg1"/>
                </a:solidFill>
                <a:latin typeface="NikoshBAN" pitchFamily="2" charset="0"/>
                <a:cs typeface="NikoshBAN" pitchFamily="2" charset="0"/>
              </a:rPr>
              <a:t> এর সুবিধা ও অসুবিধা গুলির তালিকা করে নিয়ে আসবে।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a:stretch>
            <a:fillRect/>
          </a:stretch>
        </p:blipFill>
        <p:spPr>
          <a:xfrm>
            <a:off x="6186506" y="2130343"/>
            <a:ext cx="5248423" cy="4053987"/>
          </a:xfrm>
          <a:prstGeom prst="ellipse">
            <a:avLst/>
          </a:prstGeom>
          <a:ln>
            <a:noFill/>
          </a:ln>
          <a:effectLst>
            <a:outerShdw blurRad="127000" dist="38100" dir="2700000" algn="ctr">
              <a:srgbClr val="000000">
                <a:alpha val="45000"/>
              </a:srgbClr>
            </a:outerShdw>
            <a:softEdge rad="112500"/>
          </a:effectLst>
          <a:scene3d>
            <a:camera prst="perspectiveFront" fov="2700000">
              <a:rot lat="20376000" lon="1938000" rev="20112001"/>
            </a:camera>
            <a:lightRig rig="soft" dir="t">
              <a:rot lat="0" lon="0" rev="0"/>
            </a:lightRig>
          </a:scene3d>
          <a:sp3d prstMaterial="translucentPowder">
            <a:bevelT w="203200" h="50800" prst="softRound"/>
          </a:sp3d>
        </p:spPr>
      </p:pic>
      <p:sp>
        <p:nvSpPr>
          <p:cNvPr id="5" name="Cloud Callout 4"/>
          <p:cNvSpPr/>
          <p:nvPr/>
        </p:nvSpPr>
        <p:spPr>
          <a:xfrm>
            <a:off x="653143" y="1418252"/>
            <a:ext cx="4329404" cy="4030825"/>
          </a:xfrm>
          <a:prstGeom prst="cloudCallout">
            <a:avLst/>
          </a:prstGeom>
          <a:solidFill>
            <a:schemeClr val="accent4">
              <a:lumMod val="75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NikoshBAN" pitchFamily="2" charset="0"/>
                <a:cs typeface="NikoshBAN" pitchFamily="2" charset="0"/>
              </a:rPr>
              <a:t>Thanks</a:t>
            </a:r>
          </a:p>
          <a:p>
            <a:pPr algn="ctr"/>
            <a:r>
              <a:rPr lang="en-US" sz="3200" dirty="0" smtClean="0">
                <a:latin typeface="NikoshBAN" pitchFamily="2" charset="0"/>
                <a:cs typeface="NikoshBAN" pitchFamily="2" charset="0"/>
              </a:rPr>
              <a:t>To</a:t>
            </a:r>
          </a:p>
          <a:p>
            <a:pPr algn="ctr"/>
            <a:r>
              <a:rPr lang="en-US" sz="3200" dirty="0" smtClean="0">
                <a:latin typeface="NikoshBAN" pitchFamily="2" charset="0"/>
                <a:cs typeface="NikoshBAN" pitchFamily="2" charset="0"/>
              </a:rPr>
              <a:t>All.</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4"/>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729861" y="628262"/>
            <a:ext cx="10668000" cy="5715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 name="Rectangle 18"/>
          <p:cNvSpPr/>
          <p:nvPr/>
        </p:nvSpPr>
        <p:spPr>
          <a:xfrm>
            <a:off x="304800" y="228600"/>
            <a:ext cx="11480800" cy="6400800"/>
          </a:xfrm>
          <a:prstGeom prst="rect">
            <a:avLst/>
          </a:prstGeom>
          <a:noFill/>
          <a:ln w="203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TextBox 8"/>
          <p:cNvSpPr txBox="1"/>
          <p:nvPr/>
        </p:nvSpPr>
        <p:spPr>
          <a:xfrm>
            <a:off x="6307493" y="1608858"/>
            <a:ext cx="4215770" cy="3234928"/>
          </a:xfrm>
          <a:prstGeom prst="roundRect">
            <a:avLst/>
          </a:prstGeom>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spcBef>
                <a:spcPts val="0"/>
              </a:spcBef>
              <a:buNone/>
            </a:pPr>
            <a:endParaRPr lang="en-US" sz="2800" b="1" dirty="0" smtClean="0">
              <a:solidFill>
                <a:schemeClr val="bg2"/>
              </a:solidFill>
              <a:latin typeface="NikoshBAN" panose="02000000000000000000" pitchFamily="2" charset="0"/>
              <a:cs typeface="NikoshBAN" panose="02000000000000000000" pitchFamily="2" charset="0"/>
            </a:endParaRPr>
          </a:p>
          <a:p>
            <a:pPr algn="ctr">
              <a:spcBef>
                <a:spcPts val="0"/>
              </a:spcBef>
              <a:buNone/>
            </a:pPr>
            <a:r>
              <a:rPr lang="en-US" sz="2800" b="1" dirty="0" err="1" smtClean="0">
                <a:solidFill>
                  <a:schemeClr val="bg2"/>
                </a:solidFill>
                <a:latin typeface="NikoshBAN" panose="02000000000000000000" pitchFamily="2" charset="0"/>
                <a:cs typeface="NikoshBAN" panose="02000000000000000000" pitchFamily="2" charset="0"/>
              </a:rPr>
              <a:t>Susmita</a:t>
            </a:r>
            <a:r>
              <a:rPr lang="en-US" sz="2800" b="1" dirty="0" smtClean="0">
                <a:solidFill>
                  <a:schemeClr val="bg2"/>
                </a:solidFill>
                <a:latin typeface="NikoshBAN" panose="02000000000000000000" pitchFamily="2" charset="0"/>
                <a:cs typeface="NikoshBAN" panose="02000000000000000000" pitchFamily="2" charset="0"/>
              </a:rPr>
              <a:t> Roy</a:t>
            </a:r>
          </a:p>
          <a:p>
            <a:pPr algn="ctr">
              <a:spcBef>
                <a:spcPts val="0"/>
              </a:spcBef>
              <a:buNone/>
            </a:pPr>
            <a:r>
              <a:rPr lang="en-US" sz="2000" b="1" dirty="0" smtClean="0">
                <a:solidFill>
                  <a:schemeClr val="bg2"/>
                </a:solidFill>
                <a:latin typeface="NikoshBAN" panose="02000000000000000000" pitchFamily="2" charset="0"/>
                <a:cs typeface="NikoshBAN" panose="02000000000000000000" pitchFamily="2" charset="0"/>
              </a:rPr>
              <a:t>Lecturer</a:t>
            </a:r>
          </a:p>
          <a:p>
            <a:pPr algn="ctr">
              <a:spcBef>
                <a:spcPts val="0"/>
              </a:spcBef>
              <a:buNone/>
            </a:pPr>
            <a:r>
              <a:rPr lang="en-US" sz="2000" b="1" dirty="0" smtClean="0">
                <a:solidFill>
                  <a:schemeClr val="bg2"/>
                </a:solidFill>
                <a:latin typeface="NikoshBAN" panose="02000000000000000000" pitchFamily="2" charset="0"/>
                <a:cs typeface="NikoshBAN" panose="02000000000000000000" pitchFamily="2" charset="0"/>
              </a:rPr>
              <a:t>Of ICT</a:t>
            </a:r>
          </a:p>
          <a:p>
            <a:pPr algn="ctr">
              <a:spcBef>
                <a:spcPts val="0"/>
              </a:spcBef>
              <a:buNone/>
            </a:pPr>
            <a:r>
              <a:rPr lang="en-US" sz="2000" b="1" dirty="0" err="1" smtClean="0">
                <a:solidFill>
                  <a:schemeClr val="bg2"/>
                </a:solidFill>
                <a:latin typeface="NikoshBAN" panose="02000000000000000000" pitchFamily="2" charset="0"/>
                <a:cs typeface="NikoshBAN" panose="02000000000000000000" pitchFamily="2" charset="0"/>
              </a:rPr>
              <a:t>Chirirbandar</a:t>
            </a:r>
            <a:r>
              <a:rPr lang="en-US" sz="2000" b="1" dirty="0" smtClean="0">
                <a:solidFill>
                  <a:schemeClr val="bg2"/>
                </a:solidFill>
                <a:latin typeface="NikoshBAN" panose="02000000000000000000" pitchFamily="2" charset="0"/>
                <a:cs typeface="NikoshBAN" panose="02000000000000000000" pitchFamily="2" charset="0"/>
              </a:rPr>
              <a:t> Govt. College</a:t>
            </a:r>
          </a:p>
          <a:p>
            <a:pPr algn="ctr">
              <a:spcBef>
                <a:spcPts val="0"/>
              </a:spcBef>
              <a:buNone/>
            </a:pPr>
            <a:r>
              <a:rPr lang="en-US" sz="2000" b="1" dirty="0" err="1" smtClean="0">
                <a:solidFill>
                  <a:schemeClr val="bg2"/>
                </a:solidFill>
                <a:latin typeface="NikoshBAN" panose="02000000000000000000" pitchFamily="2" charset="0"/>
                <a:cs typeface="NikoshBAN" panose="02000000000000000000" pitchFamily="2" charset="0"/>
              </a:rPr>
              <a:t>Dinajpur</a:t>
            </a:r>
            <a:r>
              <a:rPr lang="en-US" sz="2000" b="1" dirty="0" smtClean="0">
                <a:solidFill>
                  <a:schemeClr val="bg2"/>
                </a:solidFill>
                <a:latin typeface="NikoshBAN" panose="02000000000000000000" pitchFamily="2" charset="0"/>
                <a:cs typeface="NikoshBAN" panose="02000000000000000000" pitchFamily="2" charset="0"/>
              </a:rPr>
              <a:t>.</a:t>
            </a:r>
            <a:endParaRPr lang="bn-BD" sz="1600" b="1" dirty="0" smtClean="0">
              <a:solidFill>
                <a:schemeClr val="bg2"/>
              </a:solidFill>
              <a:latin typeface="Times New Roman" pitchFamily="18" charset="0"/>
              <a:cs typeface="NikoshBAN" pitchFamily="2" charset="0"/>
            </a:endParaRPr>
          </a:p>
          <a:p>
            <a:pPr algn="ctr">
              <a:spcBef>
                <a:spcPts val="0"/>
              </a:spcBef>
              <a:buNone/>
            </a:pPr>
            <a:endParaRPr lang="bn-BD" sz="2000" b="1" dirty="0" smtClean="0">
              <a:solidFill>
                <a:schemeClr val="bg2"/>
              </a:solidFill>
              <a:latin typeface="Times New Roman" pitchFamily="18" charset="0"/>
              <a:cs typeface="NikoshBAN" pitchFamily="2" charset="0"/>
            </a:endParaRPr>
          </a:p>
          <a:p>
            <a:pPr algn="ctr">
              <a:defRPr/>
            </a:pPr>
            <a:endParaRPr lang="en-US" sz="2800" b="1" dirty="0">
              <a:solidFill>
                <a:schemeClr val="bg2"/>
              </a:solidFill>
              <a:latin typeface="Times New Roman" pitchFamily="18" charset="0"/>
              <a:cs typeface="NikoshBAN" pitchFamily="2" charset="0"/>
            </a:endParaRPr>
          </a:p>
        </p:txBody>
      </p:sp>
      <p:pic>
        <p:nvPicPr>
          <p:cNvPr id="6" name="Picture 5" descr="Susmita (6).jpg"/>
          <p:cNvPicPr>
            <a:picLocks noChangeAspect="1"/>
          </p:cNvPicPr>
          <p:nvPr/>
        </p:nvPicPr>
        <p:blipFill>
          <a:blip r:embed="rId3"/>
          <a:stretch>
            <a:fillRect/>
          </a:stretch>
        </p:blipFill>
        <p:spPr>
          <a:xfrm>
            <a:off x="1950721" y="1313496"/>
            <a:ext cx="3350160" cy="376142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 xmlns:p14="http://schemas.microsoft.com/office/powerpoint/2010/main" val="116078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ox(in)">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32097" y="1187389"/>
            <a:ext cx="4373880" cy="3293209"/>
          </a:xfrm>
          <a:prstGeom prst="rect">
            <a:avLst/>
          </a:prstGeom>
          <a:solidFill>
            <a:schemeClr val="accent4">
              <a:lumMod val="75000"/>
            </a:schemeClr>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5"/>
          </a:lnRef>
          <a:fillRef idx="2">
            <a:schemeClr val="accent5"/>
          </a:fillRef>
          <a:effectRef idx="1">
            <a:schemeClr val="accent5"/>
          </a:effectRef>
          <a:fontRef idx="minor">
            <a:schemeClr val="dk1"/>
          </a:fontRef>
        </p:style>
        <p:txBody>
          <a:bodyPr wrap="square">
            <a:spAutoFit/>
          </a:bodyPr>
          <a:lstStyle/>
          <a:p>
            <a:pPr algn="ctr">
              <a:defRPr/>
            </a:pPr>
            <a:r>
              <a:rPr lang="en-US" sz="4800" b="1" dirty="0" err="1" smtClean="0">
                <a:latin typeface="NikoshBAN" pitchFamily="2" charset="0"/>
                <a:cs typeface="NikoshBAN" pitchFamily="2" charset="0"/>
              </a:rPr>
              <a:t>পাঠ</a:t>
            </a:r>
            <a:r>
              <a:rPr lang="en-US" sz="4800" b="1" dirty="0" smtClean="0">
                <a:latin typeface="NikoshBAN" pitchFamily="2" charset="0"/>
                <a:cs typeface="NikoshBAN" pitchFamily="2" charset="0"/>
              </a:rPr>
              <a:t> </a:t>
            </a:r>
            <a:r>
              <a:rPr lang="en-US" sz="4800" b="1" dirty="0" err="1" smtClean="0">
                <a:latin typeface="NikoshBAN" pitchFamily="2" charset="0"/>
                <a:cs typeface="NikoshBAN" pitchFamily="2" charset="0"/>
              </a:rPr>
              <a:t>পরিচিতি</a:t>
            </a:r>
            <a:r>
              <a:rPr lang="en-US" sz="4800" b="1" dirty="0" smtClean="0">
                <a:latin typeface="NikoshBAN" pitchFamily="2" charset="0"/>
                <a:cs typeface="NikoshBAN" pitchFamily="2" charset="0"/>
              </a:rPr>
              <a:t> </a:t>
            </a:r>
          </a:p>
          <a:p>
            <a:pPr algn="ctr">
              <a:buNone/>
            </a:pPr>
            <a:r>
              <a:rPr lang="en-US" sz="4000" dirty="0" err="1" smtClean="0">
                <a:latin typeface="NikoshBAN" panose="02000000000000000000" pitchFamily="2" charset="0"/>
                <a:cs typeface="NikoshBAN" panose="02000000000000000000" pitchFamily="2" charset="0"/>
              </a:rPr>
              <a:t>শ্রেনীঃ</a:t>
            </a:r>
            <a:r>
              <a:rPr lang="bn-IN" sz="4000" dirty="0" smtClean="0">
                <a:latin typeface="NikoshBAN" panose="02000000000000000000" pitchFamily="2" charset="0"/>
                <a:cs typeface="NikoshBAN" panose="02000000000000000000" pitchFamily="2" charset="0"/>
              </a:rPr>
              <a:t> একাদশ-দ্বাদশ</a:t>
            </a:r>
            <a:endParaRPr lang="en-US" sz="4000" dirty="0" smtClean="0">
              <a:latin typeface="NikoshBAN" panose="02000000000000000000" pitchFamily="2" charset="0"/>
              <a:cs typeface="NikoshBAN" panose="02000000000000000000" pitchFamily="2" charset="0"/>
            </a:endParaRPr>
          </a:p>
          <a:p>
            <a:pPr algn="ctr">
              <a:buNone/>
            </a:pPr>
            <a:r>
              <a:rPr lang="en-US" sz="4000" dirty="0" err="1" smtClean="0">
                <a:latin typeface="NikoshBAN" panose="02000000000000000000" pitchFamily="2" charset="0"/>
                <a:cs typeface="NikoshBAN" panose="02000000000000000000" pitchFamily="2" charset="0"/>
              </a:rPr>
              <a:t>বিষয়ঃ</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তথ্য</a:t>
            </a:r>
            <a:r>
              <a:rPr lang="en-US" sz="4000" dirty="0" smtClean="0">
                <a:latin typeface="NikoshBAN" panose="02000000000000000000" pitchFamily="2" charset="0"/>
                <a:cs typeface="NikoshBAN" panose="02000000000000000000" pitchFamily="2" charset="0"/>
              </a:rPr>
              <a:t> ও </a:t>
            </a:r>
            <a:r>
              <a:rPr lang="en-US" sz="4000" dirty="0" err="1" smtClean="0">
                <a:latin typeface="NikoshBAN" panose="02000000000000000000" pitchFamily="2" charset="0"/>
                <a:cs typeface="NikoshBAN" panose="02000000000000000000" pitchFamily="2" charset="0"/>
              </a:rPr>
              <a:t>যোগাযোগ</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প্রযুক্তি</a:t>
            </a:r>
            <a:endParaRPr lang="en-US" sz="4000" dirty="0" smtClean="0">
              <a:latin typeface="NikoshBAN" panose="02000000000000000000" pitchFamily="2" charset="0"/>
              <a:cs typeface="NikoshBAN" panose="02000000000000000000" pitchFamily="2" charset="0"/>
            </a:endParaRPr>
          </a:p>
          <a:p>
            <a:pPr algn="ctr">
              <a:buNone/>
            </a:pPr>
            <a:r>
              <a:rPr lang="en-US" sz="4000" dirty="0" err="1" smtClean="0">
                <a:latin typeface="NikoshBAN" panose="02000000000000000000" pitchFamily="2" charset="0"/>
                <a:cs typeface="NikoshBAN" panose="02000000000000000000" pitchFamily="2" charset="0"/>
              </a:rPr>
              <a:t>অধ্যায়ঃ</a:t>
            </a:r>
            <a:r>
              <a:rPr lang="en-US" sz="4000" dirty="0" smtClean="0">
                <a:latin typeface="NikoshBAN" panose="02000000000000000000" pitchFamily="2" charset="0"/>
                <a:cs typeface="NikoshBAN" panose="02000000000000000000" pitchFamily="2" charset="0"/>
              </a:rPr>
              <a:t> </a:t>
            </a:r>
            <a:r>
              <a:rPr lang="bn-IN" sz="4000" dirty="0" smtClean="0">
                <a:latin typeface="NikoshBAN" panose="02000000000000000000" pitchFamily="2" charset="0"/>
                <a:cs typeface="NikoshBAN" panose="02000000000000000000" pitchFamily="2" charset="0"/>
              </a:rPr>
              <a:t>দ্বিতীয়</a:t>
            </a:r>
            <a:endParaRPr lang="en-US" sz="4000" dirty="0" smtClean="0">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11118" y="261959"/>
            <a:ext cx="3337773" cy="584775"/>
          </a:xfrm>
          <a:prstGeom prst="rect">
            <a:avLst/>
          </a:prstGeom>
          <a:solidFill>
            <a:srgbClr val="92D050"/>
          </a:solidFill>
          <a:ln w="34925">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wrap="none">
            <a:spAutoFit/>
          </a:bodyPr>
          <a:lstStyle/>
          <a:p>
            <a:pPr algn="ctr"/>
            <a:r>
              <a:rPr lang="bn-IN" sz="3200" dirty="0" smtClean="0">
                <a:solidFill>
                  <a:schemeClr val="bg1"/>
                </a:solidFill>
                <a:latin typeface="NikoshBAN" pitchFamily="2" charset="0"/>
                <a:cs typeface="NikoshBAN" pitchFamily="2" charset="0"/>
              </a:rPr>
              <a:t>নিচের ছবিগুলি লক্ষ করি </a:t>
            </a:r>
            <a:endParaRPr lang="en-US" sz="3200" dirty="0" smtClean="0">
              <a:solidFill>
                <a:schemeClr val="bg1"/>
              </a:solidFill>
              <a:latin typeface="NikoshBAN" pitchFamily="2" charset="0"/>
              <a:cs typeface="NikoshBAN" pitchFamily="2" charset="0"/>
            </a:endParaRPr>
          </a:p>
        </p:txBody>
      </p:sp>
      <p:pic>
        <p:nvPicPr>
          <p:cNvPr id="5" name="Picture 4" descr="images.jpg"/>
          <p:cNvPicPr>
            <a:picLocks noChangeAspect="1"/>
          </p:cNvPicPr>
          <p:nvPr/>
        </p:nvPicPr>
        <p:blipFill>
          <a:blip r:embed="rId2"/>
          <a:stretch>
            <a:fillRect/>
          </a:stretch>
        </p:blipFill>
        <p:spPr>
          <a:xfrm>
            <a:off x="615820" y="1101012"/>
            <a:ext cx="3881535" cy="5486400"/>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8" name="Picture 7" descr="images.png"/>
          <p:cNvPicPr>
            <a:picLocks noChangeAspect="1"/>
          </p:cNvPicPr>
          <p:nvPr/>
        </p:nvPicPr>
        <p:blipFill>
          <a:blip r:embed="rId3"/>
          <a:stretch>
            <a:fillRect/>
          </a:stretch>
        </p:blipFill>
        <p:spPr>
          <a:xfrm>
            <a:off x="6064898" y="1101012"/>
            <a:ext cx="5243804" cy="5374433"/>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77628" y="668774"/>
            <a:ext cx="4289957" cy="584775"/>
          </a:xfrm>
          <a:prstGeom prst="rect">
            <a:avLst/>
          </a:prstGeom>
          <a:solidFill>
            <a:schemeClr val="accent2">
              <a:lumMod val="75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wrap="none">
            <a:spAutoFit/>
          </a:bodyPr>
          <a:lstStyle/>
          <a:p>
            <a:pPr algn="ctr"/>
            <a:r>
              <a:rPr lang="bn-IN" sz="3200" dirty="0" smtClean="0">
                <a:solidFill>
                  <a:schemeClr val="bg1"/>
                </a:solidFill>
                <a:latin typeface="NikoshBAN" pitchFamily="2" charset="0"/>
                <a:cs typeface="NikoshBAN" pitchFamily="2" charset="0"/>
              </a:rPr>
              <a:t>আজকের পাঠের আলোচ্য বিষয়- </a:t>
            </a:r>
            <a:endParaRPr lang="en-US" sz="3200" dirty="0" smtClean="0">
              <a:solidFill>
                <a:schemeClr val="bg1"/>
              </a:solidFill>
              <a:latin typeface="NikoshBAN" pitchFamily="2" charset="0"/>
              <a:cs typeface="NikoshBAN" pitchFamily="2" charset="0"/>
            </a:endParaRPr>
          </a:p>
        </p:txBody>
      </p:sp>
      <p:sp>
        <p:nvSpPr>
          <p:cNvPr id="4" name="Rectangle 3"/>
          <p:cNvSpPr/>
          <p:nvPr/>
        </p:nvSpPr>
        <p:spPr>
          <a:xfrm>
            <a:off x="2913008" y="2780913"/>
            <a:ext cx="5697394" cy="584775"/>
          </a:xfrm>
          <a:prstGeom prst="rect">
            <a:avLst/>
          </a:prstGeom>
          <a:solidFill>
            <a:schemeClr val="accent4">
              <a:lumMod val="75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wrap="none">
            <a:spAutoFit/>
          </a:bodyPr>
          <a:lstStyle/>
          <a:p>
            <a:pPr algn="ctr"/>
            <a:r>
              <a:rPr lang="en-US" sz="3200" dirty="0" smtClean="0">
                <a:solidFill>
                  <a:schemeClr val="bg1"/>
                </a:solidFill>
                <a:latin typeface="Times New Roman" pitchFamily="18" charset="0"/>
                <a:cs typeface="NikoshBAN" pitchFamily="2" charset="0"/>
              </a:rPr>
              <a:t>NFC</a:t>
            </a:r>
            <a:r>
              <a:rPr lang="bn-IN" sz="3200" dirty="0" smtClean="0">
                <a:solidFill>
                  <a:schemeClr val="bg1"/>
                </a:solidFill>
                <a:latin typeface="Times New Roman" pitchFamily="18" charset="0"/>
                <a:cs typeface="NikoshBAN" pitchFamily="2" charset="0"/>
              </a:rPr>
              <a:t>-</a:t>
            </a:r>
            <a:r>
              <a:rPr lang="en-US" sz="3200" dirty="0" smtClean="0">
                <a:solidFill>
                  <a:schemeClr val="bg1"/>
                </a:solidFill>
                <a:latin typeface="Times New Roman" pitchFamily="18" charset="0"/>
                <a:cs typeface="NikoshBAN" pitchFamily="2" charset="0"/>
              </a:rPr>
              <a:t>Near Field Communication</a:t>
            </a:r>
            <a:r>
              <a:rPr lang="bn-IN" sz="3200" dirty="0" smtClean="0">
                <a:solidFill>
                  <a:schemeClr val="bg1"/>
                </a:solidFill>
                <a:latin typeface="NikoshBAN" pitchFamily="2" charset="0"/>
                <a:cs typeface="NikoshBAN" pitchFamily="2" charset="0"/>
              </a:rPr>
              <a:t> </a:t>
            </a:r>
            <a:endParaRPr lang="en-US" sz="3200" dirty="0">
              <a:solidFill>
                <a:schemeClr val="bg1"/>
              </a:solidFill>
            </a:endParaRPr>
          </a:p>
        </p:txBody>
      </p:sp>
      <p:sp>
        <p:nvSpPr>
          <p:cNvPr id="15362" name="AutoShape 2" descr="NFC technology and its advantages |smart-TE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4" name="AutoShape 4" descr="NFC technology and its advantages |smart-TE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Picture 5" descr="download.png"/>
          <p:cNvPicPr>
            <a:picLocks noChangeAspect="1"/>
          </p:cNvPicPr>
          <p:nvPr/>
        </p:nvPicPr>
        <p:blipFill>
          <a:blip r:embed="rId3"/>
          <a:stretch>
            <a:fillRect/>
          </a:stretch>
        </p:blipFill>
        <p:spPr>
          <a:xfrm>
            <a:off x="4124132" y="4229002"/>
            <a:ext cx="5411754" cy="2134476"/>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Tree>
    <p:extLst>
      <p:ext uri="{BB962C8B-B14F-4D97-AF65-F5344CB8AC3E}">
        <p14:creationId xmlns="" xmlns:p14="http://schemas.microsoft.com/office/powerpoint/2010/main" val="2460730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50245" y="702302"/>
            <a:ext cx="6636753" cy="769441"/>
          </a:xfrm>
          <a:prstGeom prst="rect">
            <a:avLst/>
          </a:prstGeom>
          <a:solidFill>
            <a:schemeClr val="accent3"/>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wrap="none">
            <a:spAutoFit/>
          </a:bodyPr>
          <a:lstStyle/>
          <a:p>
            <a:pPr lvl="0"/>
            <a:r>
              <a:rPr lang="bn-BD" sz="4400" dirty="0" smtClean="0">
                <a:solidFill>
                  <a:schemeClr val="bg1"/>
                </a:solidFill>
                <a:ea typeface="Calibri"/>
                <a:cs typeface="NikoshBAN"/>
              </a:rPr>
              <a:t>শিখনফল</a:t>
            </a:r>
            <a:r>
              <a:rPr lang="bn-IN" sz="4400" dirty="0" smtClean="0">
                <a:solidFill>
                  <a:schemeClr val="bg1"/>
                </a:solidFill>
                <a:ea typeface="Calibri"/>
                <a:cs typeface="NikoshBAN"/>
              </a:rPr>
              <a:t> </a:t>
            </a:r>
            <a:r>
              <a:rPr lang="bn-BD" sz="4400" dirty="0" smtClean="0">
                <a:solidFill>
                  <a:schemeClr val="bg1"/>
                </a:solidFill>
                <a:latin typeface="NikoshBAN" pitchFamily="2" charset="0"/>
                <a:cs typeface="NikoshBAN" pitchFamily="2" charset="0"/>
              </a:rPr>
              <a:t>এই পাঠ শেষে শিক্ষার্থীরা... </a:t>
            </a:r>
            <a:endParaRPr lang="en-US" sz="4400" dirty="0">
              <a:solidFill>
                <a:schemeClr val="bg1"/>
              </a:solidFill>
              <a:latin typeface="NikoshBAN" pitchFamily="2" charset="0"/>
              <a:cs typeface="NikoshBAN" pitchFamily="2" charset="0"/>
            </a:endParaRPr>
          </a:p>
        </p:txBody>
      </p:sp>
      <p:sp>
        <p:nvSpPr>
          <p:cNvPr id="3" name="Rectangle 2"/>
          <p:cNvSpPr/>
          <p:nvPr/>
        </p:nvSpPr>
        <p:spPr>
          <a:xfrm>
            <a:off x="1156995" y="2525375"/>
            <a:ext cx="10133045" cy="1938992"/>
          </a:xfrm>
          <a:prstGeom prst="rect">
            <a:avLst/>
          </a:prstGeom>
          <a:solidFill>
            <a:schemeClr val="accent4"/>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wrap="square">
            <a:spAutoFit/>
          </a:bodyPr>
          <a:lstStyle/>
          <a:p>
            <a:pPr marL="457200" indent="-457200">
              <a:buFont typeface="Wingdings" pitchFamily="2" charset="2"/>
              <a:buChar char="v"/>
            </a:pPr>
            <a:r>
              <a:rPr lang="en-US" sz="4000" dirty="0" smtClean="0">
                <a:solidFill>
                  <a:schemeClr val="bg1"/>
                </a:solidFill>
                <a:latin typeface="Times New Roman" pitchFamily="18" charset="0"/>
                <a:cs typeface="NikoshBAN" pitchFamily="2" charset="0"/>
              </a:rPr>
              <a:t>NFC</a:t>
            </a:r>
            <a:r>
              <a:rPr lang="bn-IN" sz="4000" dirty="0" smtClean="0">
                <a:solidFill>
                  <a:schemeClr val="bg1"/>
                </a:solidFill>
                <a:latin typeface="NikoshBAN" pitchFamily="2" charset="0"/>
                <a:cs typeface="NikoshBAN" pitchFamily="2" charset="0"/>
              </a:rPr>
              <a:t> কি তা বলতে পারবে;</a:t>
            </a:r>
            <a:endParaRPr lang="bn-BD" sz="4000" dirty="0" smtClean="0">
              <a:solidFill>
                <a:schemeClr val="bg1"/>
              </a:solidFill>
              <a:latin typeface="NikoshBAN" pitchFamily="2" charset="0"/>
              <a:cs typeface="NikoshBAN" pitchFamily="2" charset="0"/>
            </a:endParaRPr>
          </a:p>
          <a:p>
            <a:pPr marL="457200" indent="-457200">
              <a:buFont typeface="Wingdings" pitchFamily="2" charset="2"/>
              <a:buChar char="v"/>
            </a:pPr>
            <a:r>
              <a:rPr lang="en-US" sz="4000" dirty="0" smtClean="0">
                <a:solidFill>
                  <a:schemeClr val="bg1"/>
                </a:solidFill>
                <a:latin typeface="Times New Roman" pitchFamily="18" charset="0"/>
                <a:cs typeface="NikoshBAN" pitchFamily="2" charset="0"/>
              </a:rPr>
              <a:t>NFC</a:t>
            </a:r>
            <a:r>
              <a:rPr lang="bn-IN" sz="4000" dirty="0" smtClean="0">
                <a:solidFill>
                  <a:schemeClr val="bg1"/>
                </a:solidFill>
                <a:latin typeface="NikoshBAN" pitchFamily="2" charset="0"/>
                <a:cs typeface="NikoshBAN" pitchFamily="2" charset="0"/>
              </a:rPr>
              <a:t> এর প্রকারভেদ ব্যাখ্যা করতে পারবে;</a:t>
            </a:r>
          </a:p>
          <a:p>
            <a:pPr marL="457200" indent="-457200">
              <a:buFont typeface="Wingdings" pitchFamily="2" charset="2"/>
              <a:buChar char="v"/>
            </a:pPr>
            <a:r>
              <a:rPr lang="bn-IN" sz="4000" dirty="0" smtClean="0">
                <a:solidFill>
                  <a:schemeClr val="bg1"/>
                </a:solidFill>
                <a:latin typeface="NikoshBAN" pitchFamily="2" charset="0"/>
                <a:cs typeface="NikoshBAN" pitchFamily="2" charset="0"/>
              </a:rPr>
              <a:t> </a:t>
            </a:r>
            <a:r>
              <a:rPr lang="en-US" sz="4000" dirty="0" smtClean="0">
                <a:solidFill>
                  <a:schemeClr val="bg1"/>
                </a:solidFill>
                <a:latin typeface="Times New Roman" pitchFamily="18" charset="0"/>
                <a:cs typeface="NikoshBAN" pitchFamily="2" charset="0"/>
              </a:rPr>
              <a:t>NFC</a:t>
            </a:r>
            <a:r>
              <a:rPr lang="bn-IN" sz="4000" dirty="0" smtClean="0">
                <a:solidFill>
                  <a:schemeClr val="bg1"/>
                </a:solidFill>
                <a:latin typeface="NikoshBAN" pitchFamily="2" charset="0"/>
                <a:cs typeface="NikoshBAN" pitchFamily="2" charset="0"/>
              </a:rPr>
              <a:t> এর ব্যবহার সর্ম্পকে আলোচনা করতে পারবে। </a:t>
            </a:r>
            <a:endParaRPr lang="bn-BD" sz="4000" dirty="0">
              <a:solidFill>
                <a:schemeClr val="bg1"/>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95977" y="775454"/>
            <a:ext cx="1576072" cy="584775"/>
          </a:xfrm>
          <a:prstGeom prst="rect">
            <a:avLst/>
          </a:prstGeom>
          <a:solidFill>
            <a:schemeClr val="accent3"/>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wrap="none">
            <a:spAutoFit/>
          </a:bodyPr>
          <a:lstStyle/>
          <a:p>
            <a:pPr algn="ctr"/>
            <a:r>
              <a:rPr lang="bn-IN" sz="3200" dirty="0" smtClean="0">
                <a:solidFill>
                  <a:schemeClr val="bg1"/>
                </a:solidFill>
                <a:latin typeface="NikoshBAN" pitchFamily="2" charset="0"/>
                <a:cs typeface="NikoshBAN" pitchFamily="2" charset="0"/>
              </a:rPr>
              <a:t>একক কাজ</a:t>
            </a:r>
            <a:endParaRPr lang="en-US" sz="3200" dirty="0" smtClean="0">
              <a:solidFill>
                <a:schemeClr val="bg1"/>
              </a:solidFill>
              <a:latin typeface="NikoshBAN" pitchFamily="2" charset="0"/>
              <a:cs typeface="NikoshBAN" pitchFamily="2" charset="0"/>
            </a:endParaRPr>
          </a:p>
        </p:txBody>
      </p:sp>
      <p:sp>
        <p:nvSpPr>
          <p:cNvPr id="5" name="Rectangle 4"/>
          <p:cNvSpPr/>
          <p:nvPr/>
        </p:nvSpPr>
        <p:spPr>
          <a:xfrm>
            <a:off x="5075184" y="4524494"/>
            <a:ext cx="1649811" cy="523220"/>
          </a:xfrm>
          <a:prstGeom prst="rect">
            <a:avLst/>
          </a:prstGeom>
          <a:solidFill>
            <a:schemeClr val="accent6"/>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lnRef>
          <a:fillRef idx="1">
            <a:schemeClr val="lt1"/>
          </a:fillRef>
          <a:effectRef idx="0">
            <a:schemeClr val="accent1"/>
          </a:effectRef>
          <a:fontRef idx="minor">
            <a:schemeClr val="dk1"/>
          </a:fontRef>
        </p:style>
        <p:txBody>
          <a:bodyPr wrap="none">
            <a:spAutoFit/>
          </a:bodyPr>
          <a:lstStyle/>
          <a:p>
            <a:pPr algn="ctr"/>
            <a:r>
              <a:rPr lang="bn-IN" sz="2800" dirty="0" smtClean="0">
                <a:solidFill>
                  <a:schemeClr val="bg1"/>
                </a:solidFill>
                <a:latin typeface="NikoshBAN" pitchFamily="2" charset="0"/>
                <a:cs typeface="NikoshBAN" pitchFamily="2" charset="0"/>
              </a:rPr>
              <a:t>সময়-২মিনিট</a:t>
            </a:r>
            <a:endParaRPr lang="en-US" sz="2800" dirty="0" smtClean="0">
              <a:solidFill>
                <a:schemeClr val="bg1"/>
              </a:solidFill>
              <a:latin typeface="NikoshBAN" pitchFamily="2" charset="0"/>
              <a:cs typeface="NikoshBAN" pitchFamily="2" charset="0"/>
            </a:endParaRPr>
          </a:p>
        </p:txBody>
      </p:sp>
      <p:sp>
        <p:nvSpPr>
          <p:cNvPr id="6" name="Rectangle 5"/>
          <p:cNvSpPr/>
          <p:nvPr/>
        </p:nvSpPr>
        <p:spPr>
          <a:xfrm>
            <a:off x="4079344" y="2685973"/>
            <a:ext cx="3086567" cy="646331"/>
          </a:xfrm>
          <a:prstGeom prst="rect">
            <a:avLst/>
          </a:prstGeom>
          <a:solidFill>
            <a:schemeClr val="accent5"/>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lnRef>
          <a:fillRef idx="1">
            <a:schemeClr val="lt1"/>
          </a:fillRef>
          <a:effectRef idx="0">
            <a:schemeClr val="accent1"/>
          </a:effectRef>
          <a:fontRef idx="minor">
            <a:schemeClr val="dk1"/>
          </a:fontRef>
        </p:style>
        <p:txBody>
          <a:bodyPr wrap="square">
            <a:spAutoFit/>
          </a:bodyPr>
          <a:lstStyle/>
          <a:p>
            <a:pPr marL="457200" indent="-457200">
              <a:buFont typeface="Wingdings" pitchFamily="2" charset="2"/>
              <a:buChar char="v"/>
            </a:pPr>
            <a:r>
              <a:rPr lang="en-US" sz="3600" dirty="0" smtClean="0">
                <a:solidFill>
                  <a:schemeClr val="bg1"/>
                </a:solidFill>
                <a:latin typeface="Times New Roman" pitchFamily="18" charset="0"/>
                <a:cs typeface="NikoshBAN" pitchFamily="2" charset="0"/>
              </a:rPr>
              <a:t>NFC</a:t>
            </a:r>
            <a:r>
              <a:rPr lang="bn-IN" sz="3600" dirty="0" smtClean="0">
                <a:solidFill>
                  <a:schemeClr val="bg1"/>
                </a:solidFill>
                <a:latin typeface="NikoshBAN" pitchFamily="2" charset="0"/>
                <a:cs typeface="NikoshBAN" pitchFamily="2" charset="0"/>
              </a:rPr>
              <a:t> কি?</a:t>
            </a:r>
            <a:r>
              <a:rPr lang="en-US" sz="3600" dirty="0" smtClean="0">
                <a:solidFill>
                  <a:schemeClr val="bg1"/>
                </a:solidFill>
                <a:latin typeface="NikoshBAN" pitchFamily="2" charset="0"/>
                <a:cs typeface="NikoshBAN" pitchFamily="2" charset="0"/>
              </a:rPr>
              <a:t> </a:t>
            </a:r>
            <a:r>
              <a:rPr lang="bn-IN" sz="3600" dirty="0" smtClean="0">
                <a:solidFill>
                  <a:schemeClr val="bg1"/>
                </a:solidFill>
                <a:latin typeface="NikoshBAN" pitchFamily="2" charset="0"/>
                <a:cs typeface="NikoshBAN" pitchFamily="2" charset="0"/>
              </a:rPr>
              <a:t> </a:t>
            </a:r>
            <a:endParaRPr lang="bn-BD" sz="3600" dirty="0" smtClean="0">
              <a:solidFill>
                <a:schemeClr val="bg1"/>
              </a:solidFill>
              <a:latin typeface="NikoshBAN" pitchFamily="2" charset="0"/>
              <a:cs typeface="NikoshBAN" pitchFamily="2" charset="0"/>
            </a:endParaRPr>
          </a:p>
        </p:txBody>
      </p:sp>
      <p:pic>
        <p:nvPicPr>
          <p:cNvPr id="7" name="Picture 6" descr="download.png"/>
          <p:cNvPicPr>
            <a:picLocks noChangeAspect="1"/>
          </p:cNvPicPr>
          <p:nvPr/>
        </p:nvPicPr>
        <p:blipFill>
          <a:blip r:embed="rId2"/>
          <a:stretch>
            <a:fillRect/>
          </a:stretch>
        </p:blipFill>
        <p:spPr>
          <a:xfrm>
            <a:off x="7501813" y="1884784"/>
            <a:ext cx="3545146" cy="3953943"/>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1511" y="1357605"/>
            <a:ext cx="8878388" cy="1815882"/>
          </a:xfrm>
          <a:prstGeom prst="rect">
            <a:avLst/>
          </a:prstGeom>
          <a:solidFill>
            <a:srgbClr val="00B05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b="1" u="sng" dirty="0" smtClean="0">
                <a:solidFill>
                  <a:schemeClr val="bg1"/>
                </a:solidFill>
                <a:latin typeface="Times New Roman" pitchFamily="18" charset="0"/>
                <a:cs typeface="NikoshBAN" pitchFamily="2" charset="0"/>
              </a:rPr>
              <a:t>NFC</a:t>
            </a:r>
            <a:r>
              <a:rPr lang="bn-IN" sz="2800" b="1" u="sng" dirty="0" smtClean="0">
                <a:solidFill>
                  <a:schemeClr val="bg1"/>
                </a:solidFill>
                <a:latin typeface="Times New Roman" pitchFamily="18" charset="0"/>
                <a:cs typeface="NikoshBAN" pitchFamily="2" charset="0"/>
              </a:rPr>
              <a:t>-</a:t>
            </a:r>
            <a:r>
              <a:rPr lang="en-US" sz="2800" b="1" u="sng" dirty="0" smtClean="0">
                <a:solidFill>
                  <a:schemeClr val="bg1"/>
                </a:solidFill>
                <a:latin typeface="Times New Roman" pitchFamily="18" charset="0"/>
                <a:cs typeface="NikoshBAN" pitchFamily="2" charset="0"/>
              </a:rPr>
              <a:t>Near Field Communication</a:t>
            </a:r>
            <a:r>
              <a:rPr lang="en-US" sz="2800" b="1" u="sng" dirty="0" smtClean="0">
                <a:solidFill>
                  <a:schemeClr val="bg1"/>
                </a:solidFill>
                <a:latin typeface="NikoshBAN" pitchFamily="2" charset="0"/>
                <a:cs typeface="NikoshBAN" pitchFamily="2" charset="0"/>
              </a:rPr>
              <a:t>-</a:t>
            </a:r>
            <a:r>
              <a:rPr lang="bn-IN" sz="2800" dirty="0" smtClean="0">
                <a:solidFill>
                  <a:schemeClr val="bg1"/>
                </a:solidFill>
                <a:latin typeface="NikoshBAN" pitchFamily="2" charset="0"/>
                <a:cs typeface="NikoshBAN" pitchFamily="2" charset="0"/>
              </a:rPr>
              <a:t>হলো এক সেট স্ট্যাণ্ডার্ড যা রেডিও সিগন্যাল ব্যবহার করে খুব কাছাকাছি ৪ হতে ১০ সেমি বা পরস্পরের সংস্পর্শে ঠাকা দুটি ডিভাইসের মধ্যে তারবিহীন উপায়ে তথ্য আদান প্রদানের জন্য ব্যবহৃত হতে পারে। </a:t>
            </a:r>
            <a:endParaRPr lang="en-US" sz="2800" dirty="0">
              <a:solidFill>
                <a:schemeClr val="bg1"/>
              </a:solidFill>
            </a:endParaRPr>
          </a:p>
        </p:txBody>
      </p:sp>
      <p:sp>
        <p:nvSpPr>
          <p:cNvPr id="5" name="TextBox 4"/>
          <p:cNvSpPr txBox="1"/>
          <p:nvPr/>
        </p:nvSpPr>
        <p:spPr>
          <a:xfrm>
            <a:off x="1201781" y="3597952"/>
            <a:ext cx="8878388" cy="2308324"/>
          </a:xfrm>
          <a:prstGeom prst="rect">
            <a:avLst/>
          </a:prstGeom>
          <a:solidFill>
            <a:srgbClr val="0070C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wrap="square" rtlCol="0">
            <a:spAutoFit/>
          </a:bodyPr>
          <a:lstStyle/>
          <a:p>
            <a:r>
              <a:rPr lang="bn-IN" sz="2400" dirty="0" smtClean="0">
                <a:solidFill>
                  <a:schemeClr val="bg1"/>
                </a:solidFill>
                <a:latin typeface="NikoshBAN" pitchFamily="2" charset="0"/>
                <a:cs typeface="NikoshBAN" pitchFamily="2" charset="0"/>
              </a:rPr>
              <a:t>এটি ব্লুটুথের চেয়ে দ্রুতগতিসম্পন্ন এবং এতে রেডিও ফ্রিকোয়েন্সি আইডেন্টিফিকেশন প্রযুক্তি ব্যবহৃত হয়ে থাকে। বড় সুবিধা হলো ব্লুটুথের মত এদেরকে ম্যানুয়ালী পেয়ারিং করার প্রয়োজন হয়। আরেকটি সুবিধা হলো সংযোগের জন্য এমন প্যাসিভ ডিভাইস ব্যবহার করা যায় যেগূলতে কোন বিদ্যুতের প্রয়োজন নেই।</a:t>
            </a:r>
          </a:p>
          <a:p>
            <a:r>
              <a:rPr lang="bn-IN" sz="2400" dirty="0" smtClean="0">
                <a:solidFill>
                  <a:schemeClr val="bg1"/>
                </a:solidFill>
                <a:latin typeface="NikoshBAN" pitchFamily="2" charset="0"/>
                <a:cs typeface="NikoshBAN" pitchFamily="2" charset="0"/>
              </a:rPr>
              <a:t>যেমন-ট্রাভেল কার্ড, ডেবিট কার্ড,আইডি  কার্ডে এই প্রযুক্তি ব্যবহার করে আইডেন্টিফিকেশন বা লেনদেন এর কাজটি করা সম্ভব হচ্ছে।</a:t>
            </a:r>
            <a:endParaRPr lang="en-US" sz="2400" dirty="0">
              <a:solidFill>
                <a:schemeClr val="bg1"/>
              </a:solidFill>
              <a:latin typeface="NikoshBAN" pitchFamily="2" charset="0"/>
              <a:cs typeface="NikoshBAN" pitchFamily="2" charset="0"/>
            </a:endParaRPr>
          </a:p>
        </p:txBody>
      </p:sp>
      <p:sp>
        <p:nvSpPr>
          <p:cNvPr id="6" name="Rectangle 5"/>
          <p:cNvSpPr/>
          <p:nvPr/>
        </p:nvSpPr>
        <p:spPr>
          <a:xfrm>
            <a:off x="2950330" y="373615"/>
            <a:ext cx="5697394" cy="584775"/>
          </a:xfrm>
          <a:prstGeom prst="rect">
            <a:avLst/>
          </a:prstGeom>
          <a:solidFill>
            <a:schemeClr val="accent4">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lnRef>
          <a:fillRef idx="1">
            <a:schemeClr val="lt1"/>
          </a:fillRef>
          <a:effectRef idx="0">
            <a:schemeClr val="accent1"/>
          </a:effectRef>
          <a:fontRef idx="minor">
            <a:schemeClr val="dk1"/>
          </a:fontRef>
        </p:style>
        <p:txBody>
          <a:bodyPr wrap="none">
            <a:spAutoFit/>
          </a:bodyPr>
          <a:lstStyle/>
          <a:p>
            <a:pPr algn="ctr"/>
            <a:r>
              <a:rPr lang="en-US" sz="3200" dirty="0" smtClean="0">
                <a:solidFill>
                  <a:schemeClr val="bg1"/>
                </a:solidFill>
                <a:latin typeface="Times New Roman" pitchFamily="18" charset="0"/>
                <a:cs typeface="NikoshBAN" pitchFamily="2" charset="0"/>
              </a:rPr>
              <a:t>NFC</a:t>
            </a:r>
            <a:r>
              <a:rPr lang="bn-IN" sz="3200" dirty="0" smtClean="0">
                <a:solidFill>
                  <a:schemeClr val="bg1"/>
                </a:solidFill>
                <a:latin typeface="Times New Roman" pitchFamily="18" charset="0"/>
                <a:cs typeface="NikoshBAN" pitchFamily="2" charset="0"/>
              </a:rPr>
              <a:t>-</a:t>
            </a:r>
            <a:r>
              <a:rPr lang="en-US" sz="3200" dirty="0" smtClean="0">
                <a:solidFill>
                  <a:schemeClr val="bg1"/>
                </a:solidFill>
                <a:latin typeface="Times New Roman" pitchFamily="18" charset="0"/>
                <a:cs typeface="NikoshBAN" pitchFamily="2" charset="0"/>
              </a:rPr>
              <a:t>Near Field Communication</a:t>
            </a:r>
            <a:r>
              <a:rPr lang="bn-IN" sz="3200" dirty="0" smtClean="0">
                <a:solidFill>
                  <a:schemeClr val="bg1"/>
                </a:solidFill>
                <a:latin typeface="NikoshBAN" pitchFamily="2" charset="0"/>
                <a:cs typeface="NikoshBAN" pitchFamily="2" charset="0"/>
              </a:rPr>
              <a:t> </a:t>
            </a:r>
            <a:endParaRPr lang="en-US" sz="3200" dirty="0">
              <a:solidFill>
                <a:schemeClr val="bg1"/>
              </a:solidFill>
            </a:endParaRPr>
          </a:p>
        </p:txBody>
      </p:sp>
      <p:pic>
        <p:nvPicPr>
          <p:cNvPr id="7" name="Picture 6" descr="images (1).jpg"/>
          <p:cNvPicPr>
            <a:picLocks noChangeAspect="1"/>
          </p:cNvPicPr>
          <p:nvPr/>
        </p:nvPicPr>
        <p:blipFill>
          <a:blip r:embed="rId2"/>
          <a:stretch>
            <a:fillRect/>
          </a:stretch>
        </p:blipFill>
        <p:spPr>
          <a:xfrm>
            <a:off x="8982271" y="1125796"/>
            <a:ext cx="3209729" cy="3688800"/>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735495" y="952112"/>
            <a:ext cx="8365310" cy="4397885"/>
            <a:chOff x="1735495" y="952112"/>
            <a:chExt cx="8365310" cy="4397885"/>
          </a:xfrm>
        </p:grpSpPr>
        <p:sp>
          <p:nvSpPr>
            <p:cNvPr id="4" name="Rectangle 3"/>
            <p:cNvSpPr/>
            <p:nvPr/>
          </p:nvSpPr>
          <p:spPr>
            <a:xfrm>
              <a:off x="2838362" y="952112"/>
              <a:ext cx="5697394" cy="584775"/>
            </a:xfrm>
            <a:prstGeom prst="rect">
              <a:avLst/>
            </a:prstGeom>
            <a:solidFill>
              <a:schemeClr val="accent4">
                <a:lumMod val="75000"/>
              </a:schemeClr>
            </a:solidFill>
          </p:spPr>
          <p:style>
            <a:lnRef idx="2">
              <a:schemeClr val="accent1"/>
            </a:lnRef>
            <a:fillRef idx="1">
              <a:schemeClr val="lt1"/>
            </a:fillRef>
            <a:effectRef idx="0">
              <a:schemeClr val="accent1"/>
            </a:effectRef>
            <a:fontRef idx="minor">
              <a:schemeClr val="dk1"/>
            </a:fontRef>
          </p:style>
          <p:txBody>
            <a:bodyPr wrap="none">
              <a:spAutoFit/>
            </a:bodyPr>
            <a:lstStyle/>
            <a:p>
              <a:pPr algn="ctr"/>
              <a:r>
                <a:rPr lang="en-US" sz="3200" dirty="0" smtClean="0">
                  <a:solidFill>
                    <a:schemeClr val="bg1"/>
                  </a:solidFill>
                  <a:latin typeface="Times New Roman" pitchFamily="18" charset="0"/>
                  <a:cs typeface="NikoshBAN" pitchFamily="2" charset="0"/>
                </a:rPr>
                <a:t>NFC</a:t>
              </a:r>
              <a:r>
                <a:rPr lang="bn-IN" sz="3200" dirty="0" smtClean="0">
                  <a:solidFill>
                    <a:schemeClr val="bg1"/>
                  </a:solidFill>
                  <a:latin typeface="Times New Roman" pitchFamily="18" charset="0"/>
                  <a:cs typeface="NikoshBAN" pitchFamily="2" charset="0"/>
                </a:rPr>
                <a:t>-</a:t>
              </a:r>
              <a:r>
                <a:rPr lang="en-US" sz="3200" dirty="0" smtClean="0">
                  <a:solidFill>
                    <a:schemeClr val="bg1"/>
                  </a:solidFill>
                  <a:latin typeface="Times New Roman" pitchFamily="18" charset="0"/>
                  <a:cs typeface="NikoshBAN" pitchFamily="2" charset="0"/>
                </a:rPr>
                <a:t>Near Field Communication</a:t>
              </a:r>
              <a:r>
                <a:rPr lang="bn-IN" sz="3200" dirty="0" smtClean="0">
                  <a:solidFill>
                    <a:schemeClr val="bg1"/>
                  </a:solidFill>
                  <a:latin typeface="NikoshBAN" pitchFamily="2" charset="0"/>
                  <a:cs typeface="NikoshBAN" pitchFamily="2" charset="0"/>
                </a:rPr>
                <a:t> </a:t>
              </a:r>
              <a:endParaRPr lang="en-US" sz="3200" dirty="0">
                <a:solidFill>
                  <a:schemeClr val="bg1"/>
                </a:solidFill>
              </a:endParaRPr>
            </a:p>
          </p:txBody>
        </p:sp>
        <p:sp>
          <p:nvSpPr>
            <p:cNvPr id="5" name="Down Arrow 4"/>
            <p:cNvSpPr/>
            <p:nvPr/>
          </p:nvSpPr>
          <p:spPr>
            <a:xfrm>
              <a:off x="5393094" y="1492898"/>
              <a:ext cx="373224" cy="154888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668555" y="2985796"/>
              <a:ext cx="6176865" cy="20527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8568612" y="3212841"/>
              <a:ext cx="373224" cy="154888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2544147" y="3178629"/>
              <a:ext cx="373224" cy="154888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735495" y="4743451"/>
              <a:ext cx="2145139" cy="584775"/>
            </a:xfrm>
            <a:prstGeom prst="rect">
              <a:avLst/>
            </a:prstGeom>
            <a:solidFill>
              <a:schemeClr val="accent4">
                <a:lumMod val="75000"/>
              </a:schemeClr>
            </a:solidFill>
          </p:spPr>
          <p:style>
            <a:lnRef idx="2">
              <a:schemeClr val="accent1"/>
            </a:lnRef>
            <a:fillRef idx="1">
              <a:schemeClr val="lt1"/>
            </a:fillRef>
            <a:effectRef idx="0">
              <a:schemeClr val="accent1"/>
            </a:effectRef>
            <a:fontRef idx="minor">
              <a:schemeClr val="dk1"/>
            </a:fontRef>
          </p:style>
          <p:txBody>
            <a:bodyPr wrap="none">
              <a:spAutoFit/>
            </a:bodyPr>
            <a:lstStyle/>
            <a:p>
              <a:pPr algn="ctr"/>
              <a:r>
                <a:rPr lang="bn-IN" sz="3200" dirty="0" smtClean="0">
                  <a:solidFill>
                    <a:schemeClr val="bg1"/>
                  </a:solidFill>
                  <a:latin typeface="NikoshBAN" pitchFamily="2" charset="0"/>
                  <a:cs typeface="NikoshBAN" pitchFamily="2" charset="0"/>
                </a:rPr>
                <a:t>সক্রিয় ডিভাইস </a:t>
              </a:r>
              <a:endParaRPr lang="en-US" sz="3200" dirty="0">
                <a:solidFill>
                  <a:schemeClr val="bg1"/>
                </a:solidFill>
              </a:endParaRPr>
            </a:p>
          </p:txBody>
        </p:sp>
        <p:sp>
          <p:nvSpPr>
            <p:cNvPr id="11" name="Rectangle 10"/>
            <p:cNvSpPr/>
            <p:nvPr/>
          </p:nvSpPr>
          <p:spPr>
            <a:xfrm>
              <a:off x="7859486" y="4765222"/>
              <a:ext cx="2241319" cy="584775"/>
            </a:xfrm>
            <a:prstGeom prst="rect">
              <a:avLst/>
            </a:prstGeom>
            <a:solidFill>
              <a:schemeClr val="accent4">
                <a:lumMod val="75000"/>
              </a:schemeClr>
            </a:solidFill>
          </p:spPr>
          <p:style>
            <a:lnRef idx="2">
              <a:schemeClr val="accent1"/>
            </a:lnRef>
            <a:fillRef idx="1">
              <a:schemeClr val="lt1"/>
            </a:fillRef>
            <a:effectRef idx="0">
              <a:schemeClr val="accent1"/>
            </a:effectRef>
            <a:fontRef idx="minor">
              <a:schemeClr val="dk1"/>
            </a:fontRef>
          </p:style>
          <p:txBody>
            <a:bodyPr wrap="none">
              <a:spAutoFit/>
            </a:bodyPr>
            <a:lstStyle/>
            <a:p>
              <a:pPr algn="ctr"/>
              <a:r>
                <a:rPr lang="bn-IN" sz="3200" dirty="0" smtClean="0">
                  <a:solidFill>
                    <a:schemeClr val="bg1"/>
                  </a:solidFill>
                  <a:latin typeface="NikoshBAN" pitchFamily="2" charset="0"/>
                  <a:cs typeface="NikoshBAN" pitchFamily="2" charset="0"/>
                </a:rPr>
                <a:t>নিষ্ক্রিয় ডিভাইস </a:t>
              </a:r>
              <a:endParaRPr lang="en-US" sz="3200" dirty="0">
                <a:solidFill>
                  <a:schemeClr val="bg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718</TotalTime>
  <Words>329</Words>
  <Application>Microsoft Office PowerPoint</Application>
  <PresentationFormat>Custom</PresentationFormat>
  <Paragraphs>54</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Paper</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ইন-হাউজ ট্রেনিং কর্মপরিকল্পনা</dc:title>
  <dc:creator>RAHIMA</dc:creator>
  <cp:lastModifiedBy>Susmita</cp:lastModifiedBy>
  <cp:revision>223</cp:revision>
  <dcterms:created xsi:type="dcterms:W3CDTF">2019-04-02T03:29:26Z</dcterms:created>
  <dcterms:modified xsi:type="dcterms:W3CDTF">2020-09-11T12:49:11Z</dcterms:modified>
</cp:coreProperties>
</file>