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sldIdLst>
    <p:sldId id="300" r:id="rId4"/>
    <p:sldId id="301" r:id="rId5"/>
    <p:sldId id="258" r:id="rId6"/>
    <p:sldId id="259" r:id="rId7"/>
    <p:sldId id="302" r:id="rId8"/>
    <p:sldId id="260" r:id="rId9"/>
    <p:sldId id="262" r:id="rId10"/>
    <p:sldId id="263" r:id="rId11"/>
    <p:sldId id="297" r:id="rId12"/>
    <p:sldId id="298" r:id="rId13"/>
    <p:sldId id="299" r:id="rId14"/>
    <p:sldId id="264" r:id="rId15"/>
    <p:sldId id="287" r:id="rId16"/>
    <p:sldId id="265" r:id="rId17"/>
    <p:sldId id="266" r:id="rId18"/>
    <p:sldId id="267" r:id="rId19"/>
    <p:sldId id="268" r:id="rId20"/>
    <p:sldId id="296" r:id="rId21"/>
    <p:sldId id="269" r:id="rId22"/>
    <p:sldId id="270" r:id="rId23"/>
    <p:sldId id="271" r:id="rId24"/>
    <p:sldId id="272" r:id="rId25"/>
    <p:sldId id="295" r:id="rId26"/>
    <p:sldId id="273" r:id="rId27"/>
    <p:sldId id="274" r:id="rId28"/>
    <p:sldId id="288" r:id="rId29"/>
    <p:sldId id="289" r:id="rId30"/>
    <p:sldId id="290" r:id="rId31"/>
    <p:sldId id="291" r:id="rId32"/>
    <p:sldId id="292" r:id="rId33"/>
    <p:sldId id="293" r:id="rId34"/>
    <p:sldId id="281" r:id="rId35"/>
    <p:sldId id="285"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11-Sep-20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11-Sep-20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854887798"/>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1749609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11-Sep-20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094815892"/>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793378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30399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47916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26237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080118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161810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06315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8023556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11-Sep-20</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886070599"/>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5064592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11-Sep-20</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38776759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5665060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258528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3175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88193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11-Sep-20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89314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084671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55248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69575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11-Sep-20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11-Sep-20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11-Sep-20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11-Sep-20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11-Sep-20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11-Sep-20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628325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11-Sep-20</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7422096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mdorhelal@gmail.com" TargetMode="Externa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5029200" cy="1143000"/>
          </a:xfrm>
        </p:spPr>
        <p:txBody>
          <a:bodyPr/>
          <a:lstStyle/>
          <a:p>
            <a:pPr algn="ct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শুভেচ্ছা/ স্বাগতম</a:t>
            </a:r>
            <a:endParaRPr lang="en-US" dirty="0">
              <a:latin typeface="Nikosh" pitchFamily="2" charset="0"/>
              <a:cs typeface="Nikosh" pitchFamily="2"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740739"/>
            <a:ext cx="4191000" cy="2728673"/>
          </a:xfrm>
        </p:spPr>
      </p:pic>
    </p:spTree>
    <p:extLst>
      <p:ext uri="{BB962C8B-B14F-4D97-AF65-F5344CB8AC3E}">
        <p14:creationId xmlns:p14="http://schemas.microsoft.com/office/powerpoint/2010/main" val="1700611219"/>
      </p:ext>
    </p:extLst>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609600" y="2372127"/>
            <a:ext cx="3733800" cy="4181073"/>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2514599"/>
            <a:ext cx="3668636" cy="3970833"/>
          </a:xfrm>
        </p:spPr>
      </p:pic>
    </p:spTree>
    <p:extLst>
      <p:ext uri="{BB962C8B-B14F-4D97-AF65-F5344CB8AC3E}">
        <p14:creationId xmlns:p14="http://schemas.microsoft.com/office/powerpoint/2010/main" val="1148440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6" name="Content Placeholder 5"/>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533400" y="2971800"/>
            <a:ext cx="3810000" cy="3392575"/>
          </a:xfrm>
        </p:spPr>
      </p:pic>
      <p:pic>
        <p:nvPicPr>
          <p:cNvPr id="10" name="Content Placeholder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00600" y="2971800"/>
            <a:ext cx="4114800" cy="3505200"/>
          </a:xfrm>
        </p:spPr>
      </p:pic>
    </p:spTree>
    <p:extLst>
      <p:ext uri="{BB962C8B-B14F-4D97-AF65-F5344CB8AC3E}">
        <p14:creationId xmlns:p14="http://schemas.microsoft.com/office/powerpoint/2010/main" val="1490650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2438400"/>
            <a:ext cx="6324600" cy="2026920"/>
          </a:xfrm>
        </p:spPr>
        <p:txBody>
          <a:bodyPr>
            <a:normAutofit/>
          </a:bodyPr>
          <a:lstStyle/>
          <a:p>
            <a:pPr algn="ctr">
              <a:buNone/>
            </a:pPr>
            <a:r>
              <a:rPr lang="bn-BD" sz="2400" dirty="0" smtClean="0">
                <a:latin typeface="Nikosh" pitchFamily="2" charset="0"/>
                <a:cs typeface="Nikosh" pitchFamily="2" charset="0"/>
              </a:rPr>
              <a:t> </a:t>
            </a:r>
            <a:r>
              <a:rPr lang="bn-BD" sz="4000" dirty="0" smtClean="0">
                <a:latin typeface="Nikosh" pitchFamily="2" charset="0"/>
                <a:cs typeface="Nikosh" pitchFamily="2" charset="0"/>
              </a:rPr>
              <a:t>রাষ্ট্র ও সরকার কি একই প্রতিষ্ঠান </a:t>
            </a:r>
            <a:endParaRPr lang="en-US" sz="4000"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a:t>
            </a:r>
            <a:r>
              <a:rPr lang="en-US" dirty="0" err="1" smtClean="0">
                <a:latin typeface="Nikosh" pitchFamily="2" charset="0"/>
                <a:cs typeface="Nikosh" pitchFamily="2" charset="0"/>
              </a:rPr>
              <a:t>প্রাম্ভিক</a:t>
            </a:r>
            <a:r>
              <a:rPr lang="en-US" dirty="0" smtClean="0">
                <a:latin typeface="Nikosh" pitchFamily="2" charset="0"/>
                <a:cs typeface="Nikosh" pitchFamily="2" charset="0"/>
              </a:rPr>
              <a:t> </a:t>
            </a:r>
            <a:r>
              <a:rPr lang="en-US" dirty="0" err="1" smtClean="0">
                <a:latin typeface="Nikosh" pitchFamily="2" charset="0"/>
                <a:cs typeface="Nikosh" pitchFamily="2" charset="0"/>
              </a:rPr>
              <a:t>বক্তব্য</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438400"/>
            <a:ext cx="8686800" cy="2895600"/>
          </a:xfrm>
        </p:spPr>
        <p:txBody>
          <a:bodyPr>
            <a:normAutofit/>
          </a:bodyPr>
          <a:lstStyle/>
          <a:p>
            <a:pPr>
              <a:buNone/>
            </a:pPr>
            <a:r>
              <a:rPr lang="bn-BD" sz="4000" dirty="0" smtClean="0">
                <a:latin typeface="Nikosh" pitchFamily="2" charset="0"/>
                <a:cs typeface="Nikosh" pitchFamily="2" charset="0"/>
              </a:rPr>
              <a:t>১। রাষ্ট্র ও সরকার কি একই প্রতিষ্ঠান বলতে পারবে?                </a:t>
            </a:r>
          </a:p>
          <a:p>
            <a:pPr>
              <a:buNone/>
            </a:pPr>
            <a:r>
              <a:rPr lang="bn-BD" sz="4000" dirty="0" smtClean="0">
                <a:latin typeface="Nikosh" pitchFamily="2" charset="0"/>
                <a:cs typeface="Nikosh" pitchFamily="2" charset="0"/>
              </a:rPr>
              <a:t>২।  রাষ্ট্র ও সরকার  কি  বলতে পারবে? </a:t>
            </a:r>
          </a:p>
          <a:p>
            <a:pPr>
              <a:buNone/>
            </a:pPr>
            <a:r>
              <a:rPr lang="bn-BD" sz="4000" dirty="0" smtClean="0">
                <a:latin typeface="Nikosh" pitchFamily="2" charset="0"/>
                <a:cs typeface="Nikosh" pitchFamily="2" charset="0"/>
              </a:rPr>
              <a:t>৩। রাষ্ট্র ও সরকারে মধ্যে পার্থক্য কি তা বলতে পারবে? </a:t>
            </a:r>
            <a:r>
              <a:rPr lang="bn-BD" sz="2400" dirty="0" smtClean="0">
                <a:latin typeface="Nikosh" pitchFamily="2" charset="0"/>
                <a:cs typeface="Nikosh" pitchFamily="2" charset="0"/>
              </a:rPr>
              <a:t> </a:t>
            </a:r>
          </a:p>
          <a:p>
            <a:pPr>
              <a:buNone/>
            </a:pPr>
            <a:endParaRPr lang="bn-BD" sz="2400" dirty="0" smtClean="0">
              <a:latin typeface="Nikosh" pitchFamily="2" charset="0"/>
              <a:cs typeface="Nikosh" pitchFamily="2" charset="0"/>
            </a:endParaRPr>
          </a:p>
          <a:p>
            <a:pPr>
              <a:buNone/>
            </a:pPr>
            <a:endParaRPr lang="bn-BD" sz="2400" dirty="0" smtClean="0">
              <a:latin typeface="Nikosh" pitchFamily="2" charset="0"/>
              <a:cs typeface="Nikosh" pitchFamily="2" charset="0"/>
            </a:endParaRPr>
          </a:p>
          <a:p>
            <a:pPr>
              <a:buNone/>
            </a:pPr>
            <a:endParaRPr lang="en-US" sz="2400" dirty="0" smtClean="0">
              <a:latin typeface="Nikosh" pitchFamily="2" charset="0"/>
              <a:cs typeface="Nikosh" pitchFamily="2" charset="0"/>
            </a:endParaRPr>
          </a:p>
          <a:p>
            <a:endParaRPr lang="en-US" dirty="0"/>
          </a:p>
        </p:txBody>
      </p:sp>
      <p:sp>
        <p:nvSpPr>
          <p:cNvPr id="2" name="Title 1"/>
          <p:cNvSpPr>
            <a:spLocks noGrp="1"/>
          </p:cNvSpPr>
          <p:nvPr>
            <p:ph type="title"/>
          </p:nvPr>
        </p:nvSpPr>
        <p:spPr>
          <a:xfrm>
            <a:off x="2667000" y="704088"/>
            <a:ext cx="3352800" cy="1143000"/>
          </a:xfrm>
        </p:spPr>
        <p:txBody>
          <a:bodyPr/>
          <a:lstStyle/>
          <a:p>
            <a:pPr algn="ctr"/>
            <a:r>
              <a:rPr lang="bn-BD" dirty="0" smtClean="0">
                <a:latin typeface="Nikosh" pitchFamily="2" charset="0"/>
                <a:cs typeface="Nikosh" pitchFamily="2" charset="0"/>
              </a:rPr>
              <a:t>   শিখন ফল </a:t>
            </a:r>
            <a:endParaRPr lang="en-US" dirty="0">
              <a:latin typeface="Nikosh" pitchFamily="2" charset="0"/>
              <a:cs typeface="Nikosh" pitchFamily="2" charset="0"/>
            </a:endParaRPr>
          </a:p>
        </p:txBody>
      </p:sp>
    </p:spTree>
    <p:extLst>
      <p:ext uri="{BB962C8B-B14F-4D97-AF65-F5344CB8AC3E}">
        <p14:creationId xmlns:p14="http://schemas.microsoft.com/office/powerpoint/2010/main" val="984905769"/>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8305800" cy="2895600"/>
          </a:xfrm>
        </p:spPr>
        <p:txBody>
          <a:bodyPr>
            <a:normAutofit/>
          </a:bodyPr>
          <a:lstStyle/>
          <a:p>
            <a:pPr>
              <a:buNone/>
            </a:pPr>
            <a:r>
              <a:rPr lang="bn-BD" sz="4000" dirty="0" smtClean="0">
                <a:latin typeface="Nikosh" pitchFamily="2" charset="0"/>
                <a:cs typeface="Nikosh" pitchFamily="2" charset="0"/>
              </a:rPr>
              <a:t>১। রাষ্ট্র ও সরকার কি একই প্রতিষ্ঠান বল?                </a:t>
            </a:r>
          </a:p>
          <a:p>
            <a:pPr>
              <a:buNone/>
            </a:pPr>
            <a:r>
              <a:rPr lang="bn-BD" sz="4000" dirty="0" smtClean="0">
                <a:latin typeface="Nikosh" pitchFamily="2" charset="0"/>
                <a:cs typeface="Nikosh" pitchFamily="2" charset="0"/>
              </a:rPr>
              <a:t>২।  রাষ্ট্র ও সরকার  কি  লিখ? </a:t>
            </a:r>
          </a:p>
          <a:p>
            <a:pPr>
              <a:buNone/>
            </a:pPr>
            <a:r>
              <a:rPr lang="bn-BD" sz="4000" dirty="0" smtClean="0">
                <a:latin typeface="Nikosh" pitchFamily="2" charset="0"/>
                <a:cs typeface="Nikosh" pitchFamily="2" charset="0"/>
              </a:rPr>
              <a:t>৩। রাষ্ট্র ও সরকারে মধ্যে পার্থক্য কি তা বল?  </a:t>
            </a:r>
          </a:p>
          <a:p>
            <a:pP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1600200" y="381000"/>
            <a:ext cx="6096000" cy="1143000"/>
          </a:xfrm>
        </p:spPr>
        <p:txBody>
          <a:bodyPr/>
          <a:lstStyle/>
          <a:p>
            <a:pPr algn="ctr"/>
            <a:r>
              <a:rPr lang="bn-BD" dirty="0" smtClean="0">
                <a:latin typeface="Nikosh" pitchFamily="2" charset="0"/>
                <a:cs typeface="Nikosh" pitchFamily="2" charset="0"/>
              </a:rPr>
              <a:t> শিখন ফলের আলোকে প্রশ্ন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133600"/>
            <a:ext cx="6858000" cy="1752600"/>
          </a:xfrm>
        </p:spPr>
        <p:txBody>
          <a:bodyPr>
            <a:normAutofit lnSpcReduction="10000"/>
          </a:bodyPr>
          <a:lstStyle/>
          <a:p>
            <a:pPr algn="ctr">
              <a:buNone/>
            </a:pPr>
            <a:r>
              <a:rPr lang="bn-BD" sz="4000" dirty="0" smtClean="0">
                <a:latin typeface="Nikosh" pitchFamily="2" charset="0"/>
                <a:cs typeface="Nikosh" pitchFamily="2" charset="0"/>
              </a:rPr>
              <a:t>রাষ্ট্র ও সরকার কি একই প্রতিষ্ঠান বল?</a:t>
            </a:r>
            <a:endParaRPr lang="bn-BD" sz="3800" dirty="0" smtClean="0">
              <a:latin typeface="Nikosh" pitchFamily="2" charset="0"/>
              <a:cs typeface="Nikosh" pitchFamily="2" charset="0"/>
            </a:endParaRPr>
          </a:p>
          <a:p>
            <a:pPr algn="ctr">
              <a:buNone/>
            </a:pPr>
            <a:r>
              <a:rPr lang="bn-BD" sz="3800" dirty="0" smtClean="0">
                <a:latin typeface="Nikosh" pitchFamily="2" charset="0"/>
                <a:cs typeface="Nikosh" pitchFamily="2" charset="0"/>
              </a:rPr>
              <a:t>সময়ঃ ৫ মিনিট  </a:t>
            </a:r>
          </a:p>
          <a:p>
            <a:pPr>
              <a:buNone/>
            </a:pPr>
            <a:r>
              <a:rPr lang="bn-BD" dirty="0" smtClean="0">
                <a:latin typeface="Nikosh" pitchFamily="2" charset="0"/>
                <a:cs typeface="Nikosh" pitchFamily="2" charset="0"/>
              </a:rPr>
              <a:t> </a:t>
            </a:r>
            <a:endParaRPr lang="en-US" dirty="0">
              <a:latin typeface="Nikosh" pitchFamily="2" charset="0"/>
              <a:cs typeface="Nikosh" pitchFamily="2" charset="0"/>
            </a:endParaRPr>
          </a:p>
        </p:txBody>
      </p:sp>
      <p:sp>
        <p:nvSpPr>
          <p:cNvPr id="2" name="Title 1"/>
          <p:cNvSpPr>
            <a:spLocks noGrp="1"/>
          </p:cNvSpPr>
          <p:nvPr>
            <p:ph type="title"/>
          </p:nvPr>
        </p:nvSpPr>
        <p:spPr>
          <a:xfrm>
            <a:off x="2209800" y="381000"/>
            <a:ext cx="4419600" cy="1143000"/>
          </a:xfrm>
        </p:spPr>
        <p:txBody>
          <a:bodyPr/>
          <a:lstStyle/>
          <a:p>
            <a:pPr algn="ctr"/>
            <a:r>
              <a:rPr lang="bn-BD" dirty="0" smtClean="0">
                <a:latin typeface="Nikosh" pitchFamily="2" charset="0"/>
                <a:cs typeface="Nikosh" pitchFamily="2" charset="0"/>
              </a:rPr>
              <a:t>   একক কাজের প্রশ্ন</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5800" y="1828800"/>
            <a:ext cx="8077200" cy="3352800"/>
          </a:xfrm>
        </p:spPr>
        <p:txBody>
          <a:bodyPr>
            <a:noAutofit/>
          </a:bodyPr>
          <a:lstStyle/>
          <a:p>
            <a:pPr>
              <a:buNone/>
            </a:pPr>
            <a:r>
              <a:rPr lang="bn-BD" sz="4000" dirty="0" smtClean="0">
                <a:latin typeface="Times New Roman" pitchFamily="18" charset="0"/>
                <a:cs typeface="Nikosh" pitchFamily="2" charset="0"/>
              </a:rPr>
              <a:t>রাষ্ট্র ও </a:t>
            </a:r>
            <a:r>
              <a:rPr lang="en-US" sz="4000" dirty="0" err="1" smtClean="0">
                <a:latin typeface="Times New Roman" pitchFamily="18" charset="0"/>
                <a:cs typeface="Nikosh" pitchFamily="2" charset="0"/>
              </a:rPr>
              <a:t>সরকার</a:t>
            </a:r>
            <a:r>
              <a:rPr lang="bn-BD" sz="4000" dirty="0" smtClean="0">
                <a:latin typeface="Times New Roman" pitchFamily="18" charset="0"/>
                <a:cs typeface="Nikosh" pitchFamily="2" charset="0"/>
              </a:rPr>
              <a:t> একই প্রতিষ্ঠান  নই। কারণ রাষ্ট্রের একটি সুনির্দিষ্ট ভৌগলিক সীমারেখা, জনগন, সার্বভৌমত্ব ও সরকার আছে, অপরপক্ষে সরকার রাষ্ট্রের একটি অংশ মাত্র। </a:t>
            </a:r>
          </a:p>
        </p:txBody>
      </p:sp>
      <p:sp>
        <p:nvSpPr>
          <p:cNvPr id="2" name="Title 1"/>
          <p:cNvSpPr>
            <a:spLocks noGrp="1"/>
          </p:cNvSpPr>
          <p:nvPr>
            <p:ph type="title"/>
          </p:nvPr>
        </p:nvSpPr>
        <p:spPr>
          <a:xfrm>
            <a:off x="1752600" y="228600"/>
            <a:ext cx="5562600" cy="1143000"/>
          </a:xfrm>
        </p:spPr>
        <p:txBody>
          <a:bodyPr/>
          <a:lstStyle/>
          <a:p>
            <a:pPr algn="ctr"/>
            <a:r>
              <a:rPr lang="bn-BD" dirty="0" smtClean="0">
                <a:latin typeface="Nikosh" pitchFamily="2" charset="0"/>
                <a:cs typeface="Nikosh" pitchFamily="2" charset="0"/>
              </a:rPr>
              <a:t>    একক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362200" y="228600"/>
            <a:ext cx="4495800" cy="1325563"/>
          </a:xfrm>
        </p:spPr>
        <p:txBody>
          <a:bodyPr>
            <a:normAutofit/>
          </a:bodyPr>
          <a:lstStyle/>
          <a:p>
            <a:pPr algn="ctr"/>
            <a:r>
              <a:rPr lang="bn-BD" sz="6000" dirty="0" smtClean="0">
                <a:latin typeface="Nikosh" pitchFamily="2" charset="0"/>
                <a:cs typeface="Nikosh" pitchFamily="2" charset="0"/>
              </a:rPr>
              <a:t>জোড়ায় কাজ</a:t>
            </a:r>
            <a:endPar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381000" y="1828800"/>
            <a:ext cx="8512175" cy="4495800"/>
          </a:xfrm>
          <a:prstGeom prst="rect">
            <a:avLst/>
          </a:prstGeom>
        </p:spPr>
      </p:pic>
    </p:spTree>
    <p:extLst>
      <p:ext uri="{BB962C8B-B14F-4D97-AF65-F5344CB8AC3E}">
        <p14:creationId xmlns:p14="http://schemas.microsoft.com/office/powerpoint/2010/main" val="258894355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xit" presetSubtype="0" fill="hold" grpId="1" nodeType="clickEffect">
                                  <p:stCondLst>
                                    <p:cond delay="0"/>
                                  </p:stCondLst>
                                  <p:childTnLst>
                                    <p:animEffect transition="out" filter="fade">
                                      <p:cBhvr>
                                        <p:cTn id="24" dur="1000"/>
                                        <p:tgtEl>
                                          <p:spTgt spid="2"/>
                                        </p:tgtEl>
                                      </p:cBhvr>
                                    </p:animEffect>
                                    <p:anim calcmode="lin" valueType="num">
                                      <p:cBhvr>
                                        <p:cTn id="25" dur="1000"/>
                                        <p:tgtEl>
                                          <p:spTgt spid="2"/>
                                        </p:tgtEl>
                                        <p:attrNameLst>
                                          <p:attrName>ppt_x</p:attrName>
                                        </p:attrNameLst>
                                      </p:cBhvr>
                                      <p:tavLst>
                                        <p:tav tm="0">
                                          <p:val>
                                            <p:strVal val="ppt_x"/>
                                          </p:val>
                                        </p:tav>
                                        <p:tav tm="100000">
                                          <p:val>
                                            <p:strVal val="ppt_x"/>
                                          </p:val>
                                        </p:tav>
                                      </p:tavLst>
                                    </p:anim>
                                    <p:anim calcmode="lin" valueType="num">
                                      <p:cBhvr>
                                        <p:cTn id="26" dur="1000"/>
                                        <p:tgtEl>
                                          <p:spTgt spid="2"/>
                                        </p:tgtEl>
                                        <p:attrNameLst>
                                          <p:attrName>ppt_y</p:attrName>
                                        </p:attrNameLst>
                                      </p:cBhvr>
                                      <p:tavLst>
                                        <p:tav tm="0">
                                          <p:val>
                                            <p:strVal val="ppt_y"/>
                                          </p:val>
                                        </p:tav>
                                        <p:tav tm="100000">
                                          <p:val>
                                            <p:strVal val="ppt_y+.1"/>
                                          </p:val>
                                        </p:tav>
                                      </p:tavLst>
                                    </p:anim>
                                    <p:set>
                                      <p:cBhvr>
                                        <p:cTn id="27"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105400" y="2209800"/>
            <a:ext cx="3848669" cy="3843016"/>
          </a:xfrm>
          <a:prstGeom prst="rect">
            <a:avLst/>
          </a:prstGeom>
        </p:spPr>
      </p:pic>
      <p:pic>
        <p:nvPicPr>
          <p:cNvPr id="3" name="Picture 2"/>
          <p:cNvPicPr>
            <a:picLocks noChangeAspect="1"/>
          </p:cNvPicPr>
          <p:nvPr/>
        </p:nvPicPr>
        <p:blipFill>
          <a:blip r:embed="rId3"/>
          <a:stretch>
            <a:fillRect/>
          </a:stretch>
        </p:blipFill>
        <p:spPr>
          <a:xfrm>
            <a:off x="381000" y="2286000"/>
            <a:ext cx="4425203" cy="3712191"/>
          </a:xfrm>
          <a:prstGeom prst="rect">
            <a:avLst/>
          </a:prstGeom>
        </p:spPr>
      </p:pic>
    </p:spTree>
    <p:extLst>
      <p:ext uri="{BB962C8B-B14F-4D97-AF65-F5344CB8AC3E}">
        <p14:creationId xmlns:p14="http://schemas.microsoft.com/office/powerpoint/2010/main" val="522333621"/>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905000"/>
            <a:ext cx="6324600" cy="1828800"/>
          </a:xfrm>
        </p:spPr>
        <p:txBody>
          <a:bodyPr>
            <a:normAutofit/>
          </a:bodyPr>
          <a:lstStyle/>
          <a:p>
            <a:pPr algn="ctr">
              <a:buNone/>
            </a:pPr>
            <a:r>
              <a:rPr lang="bn-BD" sz="4000" dirty="0" smtClean="0">
                <a:latin typeface="Nikosh" pitchFamily="2" charset="0"/>
                <a:cs typeface="Nikosh" pitchFamily="2" charset="0"/>
              </a:rPr>
              <a:t>রাষ্ট্র ও সরকার  কি  লিখ?</a:t>
            </a:r>
          </a:p>
          <a:p>
            <a:pPr algn="ctr">
              <a:buNone/>
            </a:pPr>
            <a:r>
              <a:rPr lang="bn-BD" sz="4000" dirty="0" smtClean="0">
                <a:latin typeface="Nikosh" pitchFamily="2" charset="0"/>
                <a:cs typeface="Nikosh" pitchFamily="2" charset="0"/>
              </a:rPr>
              <a:t>সময়ঃ ৫ মিনিট </a:t>
            </a:r>
            <a:endParaRPr lang="en-US" sz="4000" dirty="0">
              <a:latin typeface="Nikosh" pitchFamily="2" charset="0"/>
              <a:cs typeface="Nikosh" pitchFamily="2" charset="0"/>
            </a:endParaRPr>
          </a:p>
        </p:txBody>
      </p:sp>
      <p:sp>
        <p:nvSpPr>
          <p:cNvPr id="2" name="Title 1"/>
          <p:cNvSpPr>
            <a:spLocks noGrp="1"/>
          </p:cNvSpPr>
          <p:nvPr>
            <p:ph type="title"/>
          </p:nvPr>
        </p:nvSpPr>
        <p:spPr>
          <a:xfrm>
            <a:off x="2209800" y="381000"/>
            <a:ext cx="4953000" cy="1143000"/>
          </a:xfrm>
        </p:spPr>
        <p:txBody>
          <a:bodyPr/>
          <a:lstStyle/>
          <a:p>
            <a:pPr algn="ctr"/>
            <a:r>
              <a:rPr lang="bn-BD" dirty="0" smtClean="0">
                <a:latin typeface="Nikosh" pitchFamily="2" charset="0"/>
                <a:cs typeface="Nikosh" pitchFamily="2" charset="0"/>
              </a:rPr>
              <a:t>   জোড়ায় কাজের প্রশ্ন</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pPr algn="ctr"/>
            <a:r>
              <a:rPr lang="en-US" dirty="0" err="1">
                <a:latin typeface="Nikosh" pitchFamily="2" charset="0"/>
                <a:cs typeface="Nikosh" pitchFamily="2" charset="0"/>
              </a:rPr>
              <a:t>শিক্ষক</a:t>
            </a:r>
            <a:r>
              <a:rPr lang="en-US" dirty="0">
                <a:latin typeface="Nikosh" pitchFamily="2" charset="0"/>
                <a:cs typeface="Nikosh" pitchFamily="2" charset="0"/>
              </a:rPr>
              <a:t> </a:t>
            </a:r>
            <a:r>
              <a:rPr lang="en-US" dirty="0" err="1">
                <a:latin typeface="Nikosh" pitchFamily="2" charset="0"/>
                <a:cs typeface="Nikosh" pitchFamily="2" charset="0"/>
              </a:rPr>
              <a:t>পরিচিতি</a:t>
            </a:r>
            <a:endParaRPr lang="en-SG" dirty="0"/>
          </a:p>
        </p:txBody>
      </p:sp>
      <p:sp>
        <p:nvSpPr>
          <p:cNvPr id="3" name="Text Placeholder 2"/>
          <p:cNvSpPr>
            <a:spLocks noGrp="1"/>
          </p:cNvSpPr>
          <p:nvPr>
            <p:ph type="body" idx="1"/>
          </p:nvPr>
        </p:nvSpPr>
        <p:spPr>
          <a:xfrm>
            <a:off x="457200" y="1524000"/>
            <a:ext cx="4040188" cy="914400"/>
          </a:xfrm>
        </p:spPr>
        <p:txBody>
          <a:bodyPr>
            <a:normAutofit fontScale="77500" lnSpcReduction="20000"/>
          </a:bodyPr>
          <a:lstStyle/>
          <a:p>
            <a:endParaRPr lang="en-US" dirty="0" smtClean="0">
              <a:latin typeface="Nikosh" pitchFamily="2" charset="0"/>
              <a:cs typeface="Nikosh" pitchFamily="2" charset="0"/>
            </a:endParaRPr>
          </a:p>
          <a:p>
            <a:pPr algn="ctr"/>
            <a:r>
              <a:rPr lang="en-US" sz="5700" dirty="0" err="1" smtClean="0">
                <a:latin typeface="Nikosh" pitchFamily="2" charset="0"/>
                <a:cs typeface="Nikosh" pitchFamily="2" charset="0"/>
              </a:rPr>
              <a:t>পরিচয়</a:t>
            </a:r>
            <a:endParaRPr lang="en-SG" sz="5700" dirty="0">
              <a:latin typeface="Nikosh" pitchFamily="2" charset="0"/>
              <a:cs typeface="Nikosh" pitchFamily="2" charset="0"/>
            </a:endParaRPr>
          </a:p>
          <a:p>
            <a:pPr algn="ctr"/>
            <a:endParaRPr lang="en-SG" dirty="0"/>
          </a:p>
        </p:txBody>
      </p:sp>
      <p:sp>
        <p:nvSpPr>
          <p:cNvPr id="5" name="Text Placeholder 4"/>
          <p:cNvSpPr>
            <a:spLocks noGrp="1"/>
          </p:cNvSpPr>
          <p:nvPr>
            <p:ph type="body" sz="quarter" idx="3"/>
          </p:nvPr>
        </p:nvSpPr>
        <p:spPr>
          <a:xfrm>
            <a:off x="4648200" y="1371601"/>
            <a:ext cx="4041775" cy="914400"/>
          </a:xfrm>
        </p:spPr>
        <p:txBody>
          <a:bodyPr>
            <a:normAutofit fontScale="92500" lnSpcReduction="20000"/>
          </a:bodyPr>
          <a:lstStyle/>
          <a:p>
            <a:pPr algn="ctr"/>
            <a:endParaRPr lang="en-US" dirty="0" smtClean="0">
              <a:latin typeface="Nikosh" pitchFamily="2" charset="0"/>
              <a:cs typeface="Nikosh" pitchFamily="2" charset="0"/>
            </a:endParaRPr>
          </a:p>
          <a:p>
            <a:pPr algn="ctr"/>
            <a:r>
              <a:rPr lang="en-US" sz="4300" dirty="0" err="1" smtClean="0">
                <a:latin typeface="Nikosh" pitchFamily="2" charset="0"/>
                <a:cs typeface="Nikosh" pitchFamily="2" charset="0"/>
              </a:rPr>
              <a:t>ছবি</a:t>
            </a:r>
            <a:endParaRPr lang="en-SG" sz="4300" dirty="0">
              <a:latin typeface="Nikosh" pitchFamily="2" charset="0"/>
              <a:cs typeface="Nikosh" pitchFamily="2" charset="0"/>
            </a:endParaRPr>
          </a:p>
          <a:p>
            <a:pPr algn="ctr"/>
            <a:endParaRPr lang="en-SG" dirty="0"/>
          </a:p>
        </p:txBody>
      </p:sp>
      <p:sp>
        <p:nvSpPr>
          <p:cNvPr id="8" name="Content Placeholder 7"/>
          <p:cNvSpPr>
            <a:spLocks noGrp="1"/>
          </p:cNvSpPr>
          <p:nvPr>
            <p:ph sz="half" idx="2"/>
          </p:nvPr>
        </p:nvSpPr>
        <p:spPr/>
        <p:txBody>
          <a:bodyPr/>
          <a:lstStyle/>
          <a:p>
            <a:endParaRPr lang="en-SG" dirty="0"/>
          </a:p>
        </p:txBody>
      </p:sp>
      <p:sp>
        <p:nvSpPr>
          <p:cNvPr id="13" name="Bevel 12"/>
          <p:cNvSpPr/>
          <p:nvPr/>
        </p:nvSpPr>
        <p:spPr>
          <a:xfrm>
            <a:off x="457200" y="2286000"/>
            <a:ext cx="4495800" cy="435131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sp>
        <p:nvSpPr>
          <p:cNvPr id="14" name="TextBox 13"/>
          <p:cNvSpPr txBox="1"/>
          <p:nvPr/>
        </p:nvSpPr>
        <p:spPr>
          <a:xfrm>
            <a:off x="990600" y="2667000"/>
            <a:ext cx="3352800" cy="4093428"/>
          </a:xfrm>
          <a:prstGeom prst="rect">
            <a:avLst/>
          </a:prstGeom>
          <a:noFill/>
        </p:spPr>
        <p:txBody>
          <a:bodyPr wrap="square" rtlCol="0">
            <a:spAutoFit/>
          </a:bodyPr>
          <a:lstStyle/>
          <a:p>
            <a:pPr algn="ctr"/>
            <a:r>
              <a:rPr lang="bn-BD" sz="2400" dirty="0">
                <a:solidFill>
                  <a:prstClr val="black"/>
                </a:solidFill>
                <a:latin typeface="Nikosh" pitchFamily="2" charset="0"/>
                <a:cs typeface="Nikosh" pitchFamily="2" charset="0"/>
              </a:rPr>
              <a:t>মোঃ ওবায়দুর </a:t>
            </a:r>
            <a:r>
              <a:rPr lang="bn-BD" sz="2400">
                <a:solidFill>
                  <a:prstClr val="black"/>
                </a:solidFill>
                <a:latin typeface="Nikosh" pitchFamily="2" charset="0"/>
                <a:cs typeface="Nikosh" pitchFamily="2" charset="0"/>
              </a:rPr>
              <a:t>রহমান </a:t>
            </a:r>
            <a:endParaRPr lang="en-US" sz="2400" dirty="0">
              <a:solidFill>
                <a:prstClr val="black"/>
              </a:solidFill>
              <a:latin typeface="Nikosh" pitchFamily="2" charset="0"/>
              <a:cs typeface="Nikosh" pitchFamily="2" charset="0"/>
            </a:endParaRPr>
          </a:p>
          <a:p>
            <a:pPr algn="ctr"/>
            <a:r>
              <a:rPr lang="bn-BD" sz="2400" dirty="0">
                <a:solidFill>
                  <a:prstClr val="black"/>
                </a:solidFill>
                <a:latin typeface="Nikosh" pitchFamily="2" charset="0"/>
                <a:cs typeface="Nikosh" pitchFamily="2" charset="0"/>
              </a:rPr>
              <a:t>এম এস এস রাষ্ট্রবিজ্ঞান</a:t>
            </a:r>
          </a:p>
          <a:p>
            <a:pPr algn="ctr"/>
            <a:r>
              <a:rPr lang="en-US" sz="2000" dirty="0" err="1" smtClean="0">
                <a:solidFill>
                  <a:prstClr val="black"/>
                </a:solidFill>
                <a:latin typeface="Nikosh" pitchFamily="2" charset="0"/>
                <a:cs typeface="Nikosh" pitchFamily="2" charset="0"/>
              </a:rPr>
              <a:t>প্রভাষক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তথ্য</a:t>
            </a:r>
            <a:r>
              <a:rPr lang="en-US" sz="2000" dirty="0" smtClean="0">
                <a:solidFill>
                  <a:prstClr val="black"/>
                </a:solidFill>
                <a:latin typeface="Nikosh" pitchFamily="2" charset="0"/>
                <a:cs typeface="Nikosh" pitchFamily="2" charset="0"/>
              </a:rPr>
              <a:t> ও </a:t>
            </a:r>
            <a:r>
              <a:rPr lang="en-US" sz="2000" dirty="0" err="1" smtClean="0">
                <a:solidFill>
                  <a:prstClr val="black"/>
                </a:solidFill>
                <a:latin typeface="Nikosh" pitchFamily="2" charset="0"/>
                <a:cs typeface="Nikosh" pitchFamily="2" charset="0"/>
              </a:rPr>
              <a:t>যোগাযোগ</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প্রযুক্তি</a:t>
            </a:r>
            <a:r>
              <a:rPr lang="en-US" sz="2000" dirty="0" smtClean="0">
                <a:solidFill>
                  <a:prstClr val="black"/>
                </a:solidFill>
                <a:latin typeface="Nikosh" pitchFamily="2" charset="0"/>
                <a:cs typeface="Nikosh" pitchFamily="2" charset="0"/>
              </a:rPr>
              <a:t> </a:t>
            </a:r>
          </a:p>
          <a:p>
            <a:pPr algn="ctr"/>
            <a:r>
              <a:rPr lang="bn-BD" sz="2000" dirty="0" smtClean="0">
                <a:solidFill>
                  <a:prstClr val="black"/>
                </a:solidFill>
                <a:latin typeface="Nikosh" pitchFamily="2" charset="0"/>
                <a:cs typeface="Nikosh" pitchFamily="2" charset="0"/>
              </a:rPr>
              <a:t>বসন্তকেদার ডিগ্রী কলেজ</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মোহনপুর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রাজশাহী</a:t>
            </a:r>
            <a:r>
              <a:rPr lang="en-US" sz="2000" dirty="0" smtClean="0">
                <a:solidFill>
                  <a:prstClr val="black"/>
                </a:solidFill>
                <a:latin typeface="Nikosh" pitchFamily="2" charset="0"/>
                <a:cs typeface="Nikosh" pitchFamily="2" charset="0"/>
              </a:rPr>
              <a:t>। </a:t>
            </a:r>
          </a:p>
          <a:p>
            <a:pPr algn="ctr"/>
            <a:r>
              <a:rPr lang="en-US" sz="2000" dirty="0" err="1" smtClean="0">
                <a:solidFill>
                  <a:prstClr val="black"/>
                </a:solidFill>
                <a:latin typeface="Nikosh" pitchFamily="2" charset="0"/>
                <a:cs typeface="Nikosh" pitchFamily="2" charset="0"/>
              </a:rPr>
              <a:t>আজীবন</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সদস্য</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বাংলাদেশ</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কম্পিউটার</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সোসাইটি</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ঢাকা</a:t>
            </a:r>
            <a:endParaRPr lang="en-US" sz="2000" dirty="0" smtClean="0">
              <a:solidFill>
                <a:prstClr val="black"/>
              </a:solidFill>
              <a:latin typeface="Nikosh" pitchFamily="2" charset="0"/>
              <a:cs typeface="Nikosh" pitchFamily="2" charset="0"/>
            </a:endParaRPr>
          </a:p>
          <a:p>
            <a:pPr algn="ctr"/>
            <a:r>
              <a:rPr lang="en-US" sz="2000" dirty="0" err="1" smtClean="0">
                <a:solidFill>
                  <a:prstClr val="black"/>
                </a:solidFill>
                <a:latin typeface="Nikosh" pitchFamily="2" charset="0"/>
                <a:cs typeface="Nikosh" pitchFamily="2" charset="0"/>
              </a:rPr>
              <a:t>জেলা</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এ্যম্বাসেডর</a:t>
            </a:r>
            <a:r>
              <a:rPr lang="en-US" sz="2000" dirty="0" smtClean="0">
                <a:solidFill>
                  <a:prstClr val="black"/>
                </a:solidFill>
                <a:latin typeface="Nikosh" pitchFamily="2" charset="0"/>
                <a:cs typeface="Nikosh" pitchFamily="2" charset="0"/>
              </a:rPr>
              <a:t> A2i </a:t>
            </a:r>
            <a:r>
              <a:rPr lang="en-US" sz="2000" dirty="0" err="1" smtClean="0">
                <a:solidFill>
                  <a:prstClr val="black"/>
                </a:solidFill>
                <a:latin typeface="Nikosh" pitchFamily="2" charset="0"/>
                <a:cs typeface="Nikosh" pitchFamily="2" charset="0"/>
              </a:rPr>
              <a:t>শিক্ষা</a:t>
            </a:r>
            <a:r>
              <a:rPr lang="en-US" sz="2000" dirty="0" smtClean="0">
                <a:solidFill>
                  <a:prstClr val="black"/>
                </a:solidFill>
                <a:latin typeface="Nikosh" pitchFamily="2" charset="0"/>
                <a:cs typeface="Nikosh" pitchFamily="2" charset="0"/>
              </a:rPr>
              <a:t> </a:t>
            </a:r>
            <a:r>
              <a:rPr lang="en-US" sz="2000" dirty="0" err="1" smtClean="0">
                <a:solidFill>
                  <a:prstClr val="black"/>
                </a:solidFill>
                <a:latin typeface="Nikosh" pitchFamily="2" charset="0"/>
                <a:cs typeface="Nikosh" pitchFamily="2" charset="0"/>
              </a:rPr>
              <a:t>মন্ত্রাণালয়</a:t>
            </a:r>
            <a:endParaRPr lang="en-US" sz="2000" dirty="0" smtClean="0">
              <a:solidFill>
                <a:prstClr val="black"/>
              </a:solidFill>
              <a:latin typeface="Nikosh" pitchFamily="2" charset="0"/>
              <a:cs typeface="Nikosh" pitchFamily="2" charset="0"/>
            </a:endParaRPr>
          </a:p>
          <a:p>
            <a:pPr algn="ctr"/>
            <a:r>
              <a:rPr lang="bn-BD" dirty="0" smtClean="0">
                <a:solidFill>
                  <a:prstClr val="black"/>
                </a:solidFill>
                <a:latin typeface="Times New Roman" pitchFamily="18" charset="0"/>
                <a:cs typeface="Times New Roman" pitchFamily="18" charset="0"/>
                <a:hlinkClick r:id="rId2"/>
              </a:rPr>
              <a:t>mdorhe</a:t>
            </a:r>
            <a:r>
              <a:rPr lang="en-US" dirty="0" smtClean="0">
                <a:solidFill>
                  <a:prstClr val="black"/>
                </a:solidFill>
                <a:latin typeface="Times New Roman" pitchFamily="18" charset="0"/>
                <a:cs typeface="Times New Roman" pitchFamily="18" charset="0"/>
                <a:hlinkClick r:id="rId2"/>
              </a:rPr>
              <a:t>lal@gmail.com</a:t>
            </a:r>
            <a:endParaRPr lang="en-US" dirty="0" smtClean="0">
              <a:solidFill>
                <a:prstClr val="black"/>
              </a:solidFill>
              <a:latin typeface="Times New Roman" pitchFamily="18" charset="0"/>
              <a:cs typeface="Times New Roman" pitchFamily="18" charset="0"/>
            </a:endParaRPr>
          </a:p>
          <a:p>
            <a:r>
              <a:rPr lang="bn-BD" dirty="0" smtClean="0">
                <a:solidFill>
                  <a:prstClr val="black"/>
                </a:solidFill>
                <a:latin typeface="Times New Roman" pitchFamily="18" charset="0"/>
                <a:cs typeface="Times New Roman" pitchFamily="18" charset="0"/>
              </a:rPr>
              <a:t>01770144076 , </a:t>
            </a:r>
            <a:r>
              <a:rPr lang="en-US" dirty="0" smtClean="0">
                <a:solidFill>
                  <a:prstClr val="black"/>
                </a:solidFill>
                <a:latin typeface="Times New Roman" pitchFamily="18" charset="0"/>
                <a:cs typeface="Times New Roman" pitchFamily="18" charset="0"/>
              </a:rPr>
              <a:t>01961326237</a:t>
            </a:r>
            <a:endParaRPr lang="en-US" dirty="0" smtClean="0">
              <a:solidFill>
                <a:prstClr val="black"/>
              </a:solidFill>
              <a:latin typeface="Nikosh" pitchFamily="2" charset="0"/>
              <a:cs typeface="Nikosh" pitchFamily="2" charset="0"/>
            </a:endParaRPr>
          </a:p>
          <a:p>
            <a:endParaRPr lang="en-US" dirty="0" smtClean="0">
              <a:solidFill>
                <a:prstClr val="black"/>
              </a:solidFill>
              <a:latin typeface="Nikosh" pitchFamily="2" charset="0"/>
              <a:cs typeface="Nikosh" pitchFamily="2" charset="0"/>
            </a:endParaRPr>
          </a:p>
          <a:p>
            <a:r>
              <a:rPr lang="en-US" dirty="0" smtClean="0">
                <a:solidFill>
                  <a:prstClr val="black"/>
                </a:solidFill>
                <a:latin typeface="Nikosh" pitchFamily="2" charset="0"/>
                <a:cs typeface="Nikosh" pitchFamily="2" charset="0"/>
              </a:rPr>
              <a:t> </a:t>
            </a:r>
            <a:endParaRPr lang="en-SG" dirty="0">
              <a:solidFill>
                <a:prstClr val="black"/>
              </a:solidFill>
            </a:endParaRPr>
          </a:p>
        </p:txBody>
      </p:sp>
      <p:pic>
        <p:nvPicPr>
          <p:cNvPr id="7" name="Content Placeholder 6"/>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57800" y="2292927"/>
            <a:ext cx="3276600" cy="4344391"/>
          </a:xfrm>
        </p:spPr>
      </p:pic>
    </p:spTree>
    <p:extLst>
      <p:ext uri="{BB962C8B-B14F-4D97-AF65-F5344CB8AC3E}">
        <p14:creationId xmlns:p14="http://schemas.microsoft.com/office/powerpoint/2010/main" val="55479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6" presetClass="emph" presetSubtype="0" fill="hold" grpId="0" nodeType="clickEffect">
                                  <p:stCondLst>
                                    <p:cond delay="0"/>
                                  </p:stCondLst>
                                  <p:childTnLst>
                                    <p:animEffect transition="out" filter="fade">
                                      <p:cBhvr>
                                        <p:cTn id="10" dur="500" tmFilter="0, 0; .2, .5; .8, .5; 1, 0"/>
                                        <p:tgtEl>
                                          <p:spTgt spid="3">
                                            <p:txEl>
                                              <p:pRg st="1" end="1"/>
                                            </p:txEl>
                                          </p:spTgt>
                                        </p:tgtEl>
                                      </p:cBhvr>
                                    </p:animEffect>
                                    <p:animScale>
                                      <p:cBhvr>
                                        <p:cTn id="11" dur="250" autoRev="1" fill="hold"/>
                                        <p:tgtEl>
                                          <p:spTgt spid="3">
                                            <p:txEl>
                                              <p:pRg st="1" end="1"/>
                                            </p:txEl>
                                          </p:spTgt>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6" presetClass="emph" presetSubtype="0" fill="hold" grpId="0" nodeType="clickEffect">
                                  <p:stCondLst>
                                    <p:cond delay="0"/>
                                  </p:stCondLst>
                                  <p:childTnLst>
                                    <p:animEffect transition="out" filter="fade">
                                      <p:cBhvr>
                                        <p:cTn id="15" dur="500" tmFilter="0, 0; .2, .5; .8, .5; 1, 0"/>
                                        <p:tgtEl>
                                          <p:spTgt spid="5">
                                            <p:txEl>
                                              <p:pRg st="1" end="1"/>
                                            </p:txEl>
                                          </p:spTgt>
                                        </p:tgtEl>
                                      </p:cBhvr>
                                    </p:animEffect>
                                    <p:animScale>
                                      <p:cBhvr>
                                        <p:cTn id="16" dur="250" autoRev="1" fill="hold"/>
                                        <p:tgtEl>
                                          <p:spTgt spid="5">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447800"/>
            <a:ext cx="8686800" cy="5181600"/>
          </a:xfrm>
        </p:spPr>
        <p:txBody>
          <a:bodyPr>
            <a:normAutofit/>
          </a:bodyPr>
          <a:lstStyle/>
          <a:p>
            <a:pPr>
              <a:buNone/>
            </a:pPr>
            <a:r>
              <a:rPr lang="bn-BD" sz="2400" b="1" dirty="0" smtClean="0">
                <a:latin typeface="Times New Roman" pitchFamily="18" charset="0"/>
                <a:cs typeface="Nikosh" pitchFamily="2" charset="0"/>
              </a:rPr>
              <a:t>রাষ্ট্রঃ</a:t>
            </a:r>
            <a:r>
              <a:rPr lang="bn-BD" sz="2400" dirty="0" smtClean="0">
                <a:latin typeface="Times New Roman" pitchFamily="18" charset="0"/>
                <a:cs typeface="Nikosh" pitchFamily="2" charset="0"/>
              </a:rPr>
              <a:t>  রাষ্ট্র হচ্ছে নাগরিক জীবনের অন্যতম একটি সংঘ। মানব সমাজে সামাজিক ও রাজনৈতিক প্রতিষ্ঠান সমুহের মধ্যে রাষ্ট্রের অবস্থান সবার উপরে। রাষ্ট্র হলো একটি ভৌগলিক ও রাজনৈতিক প্রতিষ্ঠান। সাধারণ অর্থে রাষ্ট্র বলতে এমন একটি জনসমষ্টিকে বুঝায়, যারা একটি নির্দিষ্ট ভুখন্ডে সুসংগঠিত সরকার গঠন করে স্বাধীন ভাবে বসবাস করে এবং সব ধরনের বহিঃশক্তির নিয়ন্ত্রণ থেকে মুক্ত। রাষ্ট্রের সংজ্ঞা দিতে গিয়ে </a:t>
            </a:r>
            <a:r>
              <a:rPr lang="bn-BD" sz="2400" b="1" dirty="0" smtClean="0">
                <a:latin typeface="Times New Roman" pitchFamily="18" charset="0"/>
                <a:cs typeface="Nikosh" pitchFamily="2" charset="0"/>
              </a:rPr>
              <a:t>এরিস্টটল</a:t>
            </a:r>
            <a:r>
              <a:rPr lang="bn-BD" sz="2400" dirty="0" smtClean="0">
                <a:latin typeface="Times New Roman" pitchFamily="18" charset="0"/>
                <a:cs typeface="Nikosh" pitchFamily="2" charset="0"/>
              </a:rPr>
              <a:t> বলেছেন, কতিপয় গ্রাম ও পরিবারের সমন্বয়ে রাষ্ট্র গঠিত হয়। </a:t>
            </a:r>
            <a:r>
              <a:rPr lang="bn-BD" sz="2400" b="1" dirty="0" smtClean="0">
                <a:latin typeface="Times New Roman" pitchFamily="18" charset="0"/>
                <a:cs typeface="Nikosh" pitchFamily="2" charset="0"/>
              </a:rPr>
              <a:t>ব্লুন্টসলি</a:t>
            </a:r>
            <a:r>
              <a:rPr lang="bn-BD" sz="2400" dirty="0" smtClean="0">
                <a:latin typeface="Times New Roman" pitchFamily="18" charset="0"/>
                <a:cs typeface="Nikosh" pitchFamily="2" charset="0"/>
              </a:rPr>
              <a:t> বলেছেন, একটি নির্দিষ্ট ভুখন্ডে রাজনৈতিকভাবে সংগঠিত জনসমাজই রাষ্ট্র। </a:t>
            </a:r>
            <a:endParaRPr lang="en-US" sz="2400" dirty="0" smtClean="0">
              <a:latin typeface="Times New Roman" pitchFamily="18" charset="0"/>
              <a:cs typeface="Nikosh" pitchFamily="2" charset="0"/>
            </a:endParaRPr>
          </a:p>
          <a:p>
            <a:pPr>
              <a:buNone/>
            </a:pPr>
            <a:r>
              <a:rPr lang="bn-BD" sz="2400" b="1" dirty="0" smtClean="0">
                <a:latin typeface="Times New Roman" pitchFamily="18" charset="0"/>
                <a:cs typeface="Nikosh" pitchFamily="2" charset="0"/>
              </a:rPr>
              <a:t>সরকারঃ</a:t>
            </a:r>
            <a:r>
              <a:rPr lang="bn-BD" sz="2400" dirty="0" smtClean="0">
                <a:latin typeface="Times New Roman" pitchFamily="18" charset="0"/>
                <a:cs typeface="Nikosh" pitchFamily="2" charset="0"/>
              </a:rPr>
              <a:t> চারটি অপরিহার্য উপাদান নিয়ে রাষ্ট্র গঠিত হয়। সরকার তার একটি। অনেক সময়   সরকার নিজের কাজকে রাষ্ট্রের কাজ বলে চালিয়ে দেয়। স্বৈরাচারী শাসকগণ রাষ্ট্রের নামে ব্যক্তির উপর চরম নিপীড়ন চালায়। </a:t>
            </a:r>
            <a:r>
              <a:rPr lang="bn-BD" sz="2400" b="1" dirty="0" smtClean="0">
                <a:latin typeface="Times New Roman" pitchFamily="18" charset="0"/>
                <a:cs typeface="Nikosh" pitchFamily="2" charset="0"/>
              </a:rPr>
              <a:t>ফ্রান্সের চতুর্দশ লুই </a:t>
            </a:r>
            <a:r>
              <a:rPr lang="bn-BD" sz="2400" dirty="0" smtClean="0">
                <a:latin typeface="Times New Roman" pitchFamily="18" charset="0"/>
                <a:cs typeface="Nikosh" pitchFamily="2" charset="0"/>
              </a:rPr>
              <a:t>বলতেন, আমিই রাষ্ট্র। আসলে সরকার কখনো রাষ্ট্র নয়, রাষ্ট্রের উপাদান মাত্র। </a:t>
            </a:r>
          </a:p>
        </p:txBody>
      </p:sp>
      <p:sp>
        <p:nvSpPr>
          <p:cNvPr id="2" name="Title 1"/>
          <p:cNvSpPr>
            <a:spLocks noGrp="1"/>
          </p:cNvSpPr>
          <p:nvPr>
            <p:ph type="title"/>
          </p:nvPr>
        </p:nvSpPr>
        <p:spPr>
          <a:xfrm>
            <a:off x="2286000" y="152400"/>
            <a:ext cx="5562600" cy="1143000"/>
          </a:xfrm>
        </p:spPr>
        <p:txBody>
          <a:bodyPr/>
          <a:lstStyle/>
          <a:p>
            <a:pPr algn="ctr"/>
            <a:r>
              <a:rPr lang="bn-BD" dirty="0" smtClean="0">
                <a:latin typeface="Nikosh" pitchFamily="2" charset="0"/>
                <a:cs typeface="Nikosh" pitchFamily="2" charset="0"/>
              </a:rPr>
              <a:t>জোড়ায় কাজের সমাধান</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aaaaes.jpg"/>
          <p:cNvPicPr>
            <a:picLocks noGrp="1" noChangeAspect="1"/>
          </p:cNvPicPr>
          <p:nvPr>
            <p:ph idx="1"/>
          </p:nvPr>
        </p:nvPicPr>
        <p:blipFill>
          <a:blip r:embed="rId2"/>
          <a:stretch>
            <a:fillRect/>
          </a:stretch>
        </p:blipFill>
        <p:spPr>
          <a:xfrm>
            <a:off x="2438400" y="1487346"/>
            <a:ext cx="4267200" cy="4780366"/>
          </a:xfrm>
        </p:spPr>
      </p:pic>
      <p:sp>
        <p:nvSpPr>
          <p:cNvPr id="2" name="Title 1"/>
          <p:cNvSpPr>
            <a:spLocks noGrp="1"/>
          </p:cNvSpPr>
          <p:nvPr>
            <p:ph type="title"/>
          </p:nvPr>
        </p:nvSpPr>
        <p:spPr>
          <a:xfrm>
            <a:off x="1828800" y="274638"/>
            <a:ext cx="5105400" cy="1143000"/>
          </a:xfrm>
        </p:spPr>
        <p:txBody>
          <a:bodyPr/>
          <a:lstStyle/>
          <a:p>
            <a:pPr algn="ctr"/>
            <a:r>
              <a:rPr lang="bn-BD" dirty="0" smtClean="0">
                <a:latin typeface="Nikosh" pitchFamily="2" charset="0"/>
                <a:cs typeface="Nikosh" pitchFamily="2" charset="0"/>
              </a:rPr>
              <a:t>দলীয় কাজ</a:t>
            </a:r>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19400" y="457200"/>
            <a:ext cx="3733800" cy="944563"/>
          </a:xfrm>
        </p:spPr>
        <p:txBody>
          <a:bodyPr>
            <a:normAutofit fontScale="90000"/>
          </a:bodyPr>
          <a:lstStyle/>
          <a:p>
            <a:pPr algn="ctr"/>
            <a:r>
              <a:rPr lang="bn-IN" sz="6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দলীয় কাজ</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pic>
        <p:nvPicPr>
          <p:cNvPr id="4" name="Content Placeholder 3"/>
          <p:cNvPicPr>
            <a:picLocks noGrp="1" noChangeAspect="1"/>
          </p:cNvPicPr>
          <p:nvPr>
            <p:ph idx="4294967295"/>
          </p:nvPr>
        </p:nvPicPr>
        <p:blipFill>
          <a:blip r:embed="rId2"/>
          <a:stretch>
            <a:fillRect/>
          </a:stretch>
        </p:blipFill>
        <p:spPr>
          <a:xfrm>
            <a:off x="2129870" y="1600200"/>
            <a:ext cx="4688444" cy="4800600"/>
          </a:xfrm>
          <a:prstGeom prst="rect">
            <a:avLst/>
          </a:prstGeom>
        </p:spPr>
      </p:pic>
    </p:spTree>
    <p:extLst>
      <p:ext uri="{BB962C8B-B14F-4D97-AF65-F5344CB8AC3E}">
        <p14:creationId xmlns:p14="http://schemas.microsoft.com/office/powerpoint/2010/main" val="159525449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4"/>
                                        </p:tgtEl>
                                      </p:cBhvr>
                                    </p:animEffect>
                                    <p:anim calcmode="lin" valueType="num">
                                      <p:cBhvr>
                                        <p:cTn id="24" dur="1000"/>
                                        <p:tgtEl>
                                          <p:spTgt spid="4"/>
                                        </p:tgtEl>
                                        <p:attrNameLst>
                                          <p:attrName>ppt_x</p:attrName>
                                        </p:attrNameLst>
                                      </p:cBhvr>
                                      <p:tavLst>
                                        <p:tav tm="0">
                                          <p:val>
                                            <p:strVal val="ppt_x"/>
                                          </p:val>
                                        </p:tav>
                                        <p:tav tm="100000">
                                          <p:val>
                                            <p:strVal val="ppt_x"/>
                                          </p:val>
                                        </p:tav>
                                      </p:tavLst>
                                    </p:anim>
                                    <p:anim calcmode="lin" valueType="num">
                                      <p:cBhvr>
                                        <p:cTn id="25" dur="1000"/>
                                        <p:tgtEl>
                                          <p:spTgt spid="4"/>
                                        </p:tgtEl>
                                        <p:attrNameLst>
                                          <p:attrName>ppt_y</p:attrName>
                                        </p:attrNameLst>
                                      </p:cBhvr>
                                      <p:tavLst>
                                        <p:tav tm="0">
                                          <p:val>
                                            <p:strVal val="ppt_y"/>
                                          </p:val>
                                        </p:tav>
                                        <p:tav tm="100000">
                                          <p:val>
                                            <p:strVal val="ppt_y+.1"/>
                                          </p:val>
                                        </p:tav>
                                      </p:tavLst>
                                    </p:anim>
                                    <p:set>
                                      <p:cBhvr>
                                        <p:cTn id="26"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137" y="1203767"/>
            <a:ext cx="8161727" cy="4450466"/>
          </a:xfrm>
          <a:prstGeom prst="rect">
            <a:avLst/>
          </a:prstGeom>
        </p:spPr>
      </p:pic>
    </p:spTree>
    <p:extLst>
      <p:ext uri="{BB962C8B-B14F-4D97-AF65-F5344CB8AC3E}">
        <p14:creationId xmlns:p14="http://schemas.microsoft.com/office/powerpoint/2010/main" val="2249749575"/>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2286000"/>
            <a:ext cx="7543800" cy="2362200"/>
          </a:xfrm>
        </p:spPr>
        <p:txBody>
          <a:bodyPr>
            <a:normAutofit/>
          </a:bodyPr>
          <a:lstStyle/>
          <a:p>
            <a:pPr algn="ctr">
              <a:buNone/>
            </a:pPr>
            <a:r>
              <a:rPr lang="bn-BD" sz="4000" dirty="0" smtClean="0">
                <a:latin typeface="Nikosh" pitchFamily="2" charset="0"/>
                <a:cs typeface="Nikosh" pitchFamily="2" charset="0"/>
              </a:rPr>
              <a:t>রাষ্ট্র ও সরকারে মধ্যে পার্থক্য কি তা বল?</a:t>
            </a:r>
          </a:p>
          <a:p>
            <a:pPr algn="ctr">
              <a:buNone/>
            </a:pPr>
            <a:r>
              <a:rPr lang="bn-BD" sz="4000" dirty="0" smtClean="0">
                <a:latin typeface="Nikosh" pitchFamily="2" charset="0"/>
                <a:cs typeface="Nikosh" pitchFamily="2" charset="0"/>
              </a:rPr>
              <a:t>সময়ঃ ১০ মিনিট </a:t>
            </a:r>
          </a:p>
          <a:p>
            <a:endParaRPr lang="en-US" dirty="0">
              <a:latin typeface="Nikosh" pitchFamily="2" charset="0"/>
              <a:cs typeface="Nikosh" pitchFamily="2" charset="0"/>
            </a:endParaRPr>
          </a:p>
        </p:txBody>
      </p:sp>
      <p:sp>
        <p:nvSpPr>
          <p:cNvPr id="2" name="Title 1"/>
          <p:cNvSpPr>
            <a:spLocks noGrp="1"/>
          </p:cNvSpPr>
          <p:nvPr>
            <p:ph type="title"/>
          </p:nvPr>
        </p:nvSpPr>
        <p:spPr>
          <a:xfrm>
            <a:off x="2286000" y="274638"/>
            <a:ext cx="5181600" cy="1143000"/>
          </a:xfrm>
        </p:spPr>
        <p:txBody>
          <a:bodyPr/>
          <a:lstStyle/>
          <a:p>
            <a:pPr algn="ctr"/>
            <a:r>
              <a:rPr lang="bn-BD" dirty="0" smtClean="0">
                <a:latin typeface="Nikosh" pitchFamily="2" charset="0"/>
                <a:cs typeface="Nikosh" pitchFamily="2" charset="0"/>
              </a:rPr>
              <a:t>     দলীয় কাজের প্রশ্ন </a:t>
            </a:r>
            <a:endParaRPr lang="en-US" dirty="0">
              <a:latin typeface="Nikosh" pitchFamily="2" charset="0"/>
              <a:cs typeface="Nikosh" pitchFamily="2"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52400" y="1219200"/>
            <a:ext cx="8839200" cy="5410200"/>
          </a:xfrm>
        </p:spPr>
        <p:txBody>
          <a:bodyPr>
            <a:normAutofit lnSpcReduction="10000"/>
          </a:bodyPr>
          <a:lstStyle/>
          <a:p>
            <a:pPr>
              <a:buNone/>
            </a:pPr>
            <a:r>
              <a:rPr lang="bn-BD" sz="2800" dirty="0" smtClean="0">
                <a:latin typeface="Nikosh" pitchFamily="2" charset="0"/>
                <a:cs typeface="Nikosh" pitchFamily="2" charset="0"/>
              </a:rPr>
              <a:t>রাষ্ট্র ও সরকার এক নয়। সরকার হল রাষ্ট্রের মস্তিস্কস্বরপ।  রাষ্ট্রের চারটি উপাদানের একটি হল সরকার, তবে সরকার ( চারটি উপাদানের যে কোন একটি )  ছাড়া রাষ্ট্র অচল। বৈশিষ্ট্রের দিক দিয়ে সকল রাষ্ট্রই একই ধরনের, কিন্তু সরকার ভিন্ন ভিন্ন ধরনের হয়। রাষ্ট্র স্থায়ী/ বিমুর্ত প্রতিষ্ঠান আর সরকার বাস্তব উপাদান।  তাই রাষ্ট্র ও সরকারের মধ্যে পার্থক্য বিদ্যমান। </a:t>
            </a:r>
            <a:r>
              <a:rPr lang="bn-BD" sz="2800" b="1" dirty="0" smtClean="0">
                <a:latin typeface="Nikosh" pitchFamily="2" charset="0"/>
                <a:cs typeface="Nikosh" pitchFamily="2" charset="0"/>
              </a:rPr>
              <a:t>পার্থক্যগুলো হলঃ </a:t>
            </a:r>
          </a:p>
          <a:p>
            <a:pPr>
              <a:buNone/>
            </a:pPr>
            <a:r>
              <a:rPr lang="bn-BD" sz="2800" dirty="0" smtClean="0">
                <a:latin typeface="Nikosh" pitchFamily="2" charset="0"/>
                <a:cs typeface="Nikosh" pitchFamily="2" charset="0"/>
              </a:rPr>
              <a:t>১।  রাষ্ট্র সমগ্র কিন্তু সরকার তার অংশ।</a:t>
            </a:r>
          </a:p>
          <a:p>
            <a:pPr>
              <a:buNone/>
            </a:pPr>
            <a:r>
              <a:rPr lang="bn-BD" sz="2800" dirty="0" smtClean="0">
                <a:latin typeface="Nikosh" pitchFamily="2" charset="0"/>
                <a:cs typeface="Nikosh" pitchFamily="2" charset="0"/>
              </a:rPr>
              <a:t>২। রাষ্ট্র সংগঠিত প্রতিষ্ঠান এবং সরকার তার মুখপাত্র।</a:t>
            </a:r>
          </a:p>
          <a:p>
            <a:pPr>
              <a:buNone/>
            </a:pPr>
            <a:r>
              <a:rPr lang="bn-BD" sz="2800" dirty="0" smtClean="0">
                <a:latin typeface="Nikosh" pitchFamily="2" charset="0"/>
                <a:cs typeface="Nikosh" pitchFamily="2" charset="0"/>
              </a:rPr>
              <a:t>৩। রাষ্ট্রের আওতা বৃহত্তর কিন্তু সরকারের আওতা ক্ষুদ্র ক্ষুদ্র ( নির্বাচনী এলাকা ভিত্তিক)</a:t>
            </a:r>
          </a:p>
          <a:p>
            <a:pPr>
              <a:buNone/>
            </a:pPr>
            <a:r>
              <a:rPr lang="bn-BD" sz="2800" dirty="0" smtClean="0">
                <a:latin typeface="Nikosh" pitchFamily="2" charset="0"/>
                <a:cs typeface="Nikosh" pitchFamily="2" charset="0"/>
              </a:rPr>
              <a:t>৪। রাষ্ট্র স্থায়ী ও চিরন্তন, কিন্তু সরকার পরিবর্তনশীল।</a:t>
            </a:r>
          </a:p>
          <a:p>
            <a:pPr>
              <a:buNone/>
            </a:pPr>
            <a:r>
              <a:rPr lang="bn-BD" sz="2800" dirty="0" smtClean="0">
                <a:latin typeface="Nikosh" pitchFamily="2" charset="0"/>
                <a:cs typeface="Nikosh" pitchFamily="2" charset="0"/>
              </a:rPr>
              <a:t>৫। সকল রাষ্ট্রের প্রকৃতি একই কিন্তু সরকা</a:t>
            </a:r>
            <a:r>
              <a:rPr lang="en-US" sz="2800" dirty="0" err="1" smtClean="0">
                <a:latin typeface="Nikosh" pitchFamily="2" charset="0"/>
                <a:cs typeface="Nikosh" pitchFamily="2" charset="0"/>
              </a:rPr>
              <a:t>রের</a:t>
            </a:r>
            <a:r>
              <a:rPr lang="bn-BD" sz="2800" dirty="0" smtClean="0">
                <a:latin typeface="Nikosh" pitchFamily="2" charset="0"/>
                <a:cs typeface="Nikosh" pitchFamily="2" charset="0"/>
              </a:rPr>
              <a:t> প্রকৃতি ভিন্ন ভিন্ন হয়। </a:t>
            </a:r>
          </a:p>
          <a:p>
            <a:pPr>
              <a:buNone/>
            </a:pPr>
            <a:r>
              <a:rPr lang="bn-BD" sz="2800" dirty="0" smtClean="0">
                <a:latin typeface="Nikosh" pitchFamily="2" charset="0"/>
                <a:cs typeface="Nikosh" pitchFamily="2" charset="0"/>
              </a:rPr>
              <a:t>৬। রাষ্ট্র সার্বভৌম প্রতিষ্ঠান কিন্তু সরকার তার অর্পিত দায়িত্ব পালন করে।</a:t>
            </a:r>
          </a:p>
          <a:p>
            <a:pPr>
              <a:buNone/>
            </a:pPr>
            <a:endParaRPr lang="en-US" sz="2400" dirty="0">
              <a:latin typeface="Nikosh" pitchFamily="2" charset="0"/>
              <a:cs typeface="Nikosh" pitchFamily="2" charset="0"/>
            </a:endParaRPr>
          </a:p>
        </p:txBody>
      </p:sp>
      <p:sp>
        <p:nvSpPr>
          <p:cNvPr id="2" name="Title 1"/>
          <p:cNvSpPr>
            <a:spLocks noGrp="1"/>
          </p:cNvSpPr>
          <p:nvPr>
            <p:ph type="title"/>
          </p:nvPr>
        </p:nvSpPr>
        <p:spPr>
          <a:xfrm>
            <a:off x="1676400" y="228600"/>
            <a:ext cx="5943600" cy="914400"/>
          </a:xfrm>
        </p:spPr>
        <p:txBody>
          <a:bodyPr/>
          <a:lstStyle/>
          <a:p>
            <a:pPr algn="ctr"/>
            <a:r>
              <a:rPr lang="bn-BD" dirty="0" smtClean="0">
                <a:latin typeface="Nikosh" pitchFamily="2" charset="0"/>
                <a:cs typeface="Nikosh" pitchFamily="2" charset="0"/>
              </a:rPr>
              <a:t>দলীয় কাজের সমাধান     </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28600"/>
            <a:ext cx="3505200" cy="1143000"/>
          </a:xfrm>
        </p:spPr>
        <p:txBody>
          <a:bodyPr/>
          <a:lstStyle/>
          <a:p>
            <a:pPr algn="ctr"/>
            <a:r>
              <a:rPr lang="bn-BD" dirty="0" smtClean="0">
                <a:latin typeface="Nikosh" pitchFamily="2" charset="0"/>
                <a:cs typeface="Nikosh" pitchFamily="2" charset="0"/>
              </a:rPr>
              <a:t>মুল্যায়ন</a:t>
            </a:r>
            <a:endParaRPr lang="en-US" dirty="0"/>
          </a:p>
        </p:txBody>
      </p:sp>
      <p:sp>
        <p:nvSpPr>
          <p:cNvPr id="3" name="Content Placeholder 2"/>
          <p:cNvSpPr>
            <a:spLocks noGrp="1"/>
          </p:cNvSpPr>
          <p:nvPr>
            <p:ph idx="1"/>
          </p:nvPr>
        </p:nvSpPr>
        <p:spPr>
          <a:xfrm>
            <a:off x="228600" y="1524000"/>
            <a:ext cx="8763000" cy="5105400"/>
          </a:xfrm>
        </p:spPr>
        <p:txBody>
          <a:bodyPr>
            <a:normAutofit lnSpcReduction="10000"/>
          </a:bodyPr>
          <a:lstStyle/>
          <a:p>
            <a:pPr>
              <a:buNone/>
            </a:pPr>
            <a:r>
              <a:rPr lang="bn-BD" sz="3600" dirty="0" smtClean="0">
                <a:latin typeface="Nikosh" pitchFamily="2" charset="0"/>
                <a:cs typeface="Nikosh" pitchFamily="2" charset="0"/>
              </a:rPr>
              <a:t>জ্ঞান মুলক,অনুধাবন মুলক, প্রয়োগ মুলক   প্রশ্ন  </a:t>
            </a:r>
          </a:p>
          <a:p>
            <a:pPr>
              <a:buNone/>
            </a:pPr>
            <a:r>
              <a:rPr lang="bn-BD" dirty="0" smtClean="0">
                <a:latin typeface="Nikosh" pitchFamily="2" charset="0"/>
                <a:cs typeface="Nikosh" pitchFamily="2" charset="0"/>
              </a:rPr>
              <a:t>১। </a:t>
            </a:r>
            <a:r>
              <a:rPr lang="en-US" dirty="0" smtClean="0">
                <a:latin typeface="Nikosh" pitchFamily="2" charset="0"/>
                <a:cs typeface="Nikosh" pitchFamily="2" charset="0"/>
              </a:rPr>
              <a:t> </a:t>
            </a:r>
            <a:r>
              <a:rPr lang="bn-BD" dirty="0" smtClean="0">
                <a:latin typeface="Nikosh" pitchFamily="2" charset="0"/>
                <a:cs typeface="Nikosh" pitchFamily="2" charset="0"/>
              </a:rPr>
              <a:t>মানব সমাজের আদি সংগঠন কি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b="1" dirty="0" smtClean="0">
                <a:latin typeface="Nikosh" pitchFamily="2" charset="0"/>
                <a:cs typeface="Nikosh" pitchFamily="2" charset="0"/>
              </a:rPr>
              <a:t>ক।  পরিবার</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  </a:t>
            </a:r>
            <a:r>
              <a:rPr lang="bn-BD" dirty="0" smtClean="0">
                <a:latin typeface="Nikosh" pitchFamily="2" charset="0"/>
                <a:cs typeface="Nikosh" pitchFamily="2" charset="0"/>
              </a:rPr>
              <a:t>খ।</a:t>
            </a:r>
            <a:r>
              <a:rPr lang="bn-BD" b="1" dirty="0" smtClean="0">
                <a:latin typeface="Nikosh" pitchFamily="2" charset="0"/>
                <a:cs typeface="Nikosh" pitchFamily="2" charset="0"/>
              </a:rPr>
              <a:t>  </a:t>
            </a:r>
            <a:r>
              <a:rPr lang="bn-BD" dirty="0" smtClean="0">
                <a:latin typeface="Nikosh" pitchFamily="2" charset="0"/>
                <a:cs typeface="Nikosh" pitchFamily="2" charset="0"/>
              </a:rPr>
              <a:t>সমাজ </a:t>
            </a:r>
            <a:r>
              <a:rPr lang="bn-BD" dirty="0" smtClean="0">
                <a:latin typeface="Times New Roman" pitchFamily="18" charset="0"/>
                <a:cs typeface="Nikosh" pitchFamily="2" charset="0"/>
              </a:rPr>
              <a:t> </a:t>
            </a:r>
            <a:r>
              <a:rPr lang="bn-BD" dirty="0" smtClean="0">
                <a:latin typeface="Nikosh" pitchFamily="2" charset="0"/>
                <a:cs typeface="Nikosh" pitchFamily="2" charset="0"/>
              </a:rPr>
              <a:t>গ।</a:t>
            </a:r>
            <a:r>
              <a:rPr lang="bn-BD" b="1" dirty="0" smtClean="0">
                <a:latin typeface="Nikosh" pitchFamily="2" charset="0"/>
                <a:cs typeface="Nikosh" pitchFamily="2" charset="0"/>
              </a:rPr>
              <a:t>  </a:t>
            </a:r>
            <a:r>
              <a:rPr lang="bn-BD" dirty="0" smtClean="0">
                <a:latin typeface="Nikosh" pitchFamily="2" charset="0"/>
                <a:cs typeface="Nikosh" pitchFamily="2" charset="0"/>
              </a:rPr>
              <a:t>রাষ্ট্র  ঘ।  সংগঠন</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 ২।  পরিবারের পরিবর্তন ও বিবর্তনের বিস্তৃত রুপ কোনটি?  </a:t>
            </a:r>
          </a:p>
          <a:p>
            <a:pPr>
              <a:buNone/>
            </a:pPr>
            <a:r>
              <a:rPr lang="bn-BD" dirty="0" smtClean="0">
                <a:latin typeface="Nikosh" pitchFamily="2" charset="0"/>
                <a:cs typeface="Nikosh" pitchFamily="2" charset="0"/>
              </a:rPr>
              <a:t>ক। গোষ্ঠী </a:t>
            </a:r>
            <a:r>
              <a:rPr lang="bn-BD" b="1" dirty="0" smtClean="0">
                <a:latin typeface="Nikosh" pitchFamily="2" charset="0"/>
                <a:cs typeface="Nikosh" pitchFamily="2" charset="0"/>
              </a:rPr>
              <a:t>খ।  রাষ্ট্র</a:t>
            </a:r>
            <a:r>
              <a:rPr lang="en-US" b="1" dirty="0" smtClean="0">
                <a:latin typeface="Times New Roman" pitchFamily="18" charset="0"/>
                <a:cs typeface="Times New Roman" pitchFamily="18" charset="0"/>
              </a:rPr>
              <a:t>  </a:t>
            </a:r>
            <a:r>
              <a:rPr lang="bn-BD" dirty="0" smtClean="0">
                <a:latin typeface="Nikosh" pitchFamily="2" charset="0"/>
                <a:cs typeface="Nikosh" pitchFamily="2" charset="0"/>
              </a:rPr>
              <a:t>গ। সমাজ</a:t>
            </a:r>
            <a:r>
              <a:rPr lang="bn-BD" dirty="0" smtClean="0">
                <a:latin typeface="Times New Roman" pitchFamily="18" charset="0"/>
                <a:cs typeface="Nikosh" pitchFamily="2" charset="0"/>
              </a:rPr>
              <a:t>  </a:t>
            </a:r>
            <a:r>
              <a:rPr lang="bn-BD" dirty="0" smtClean="0">
                <a:latin typeface="Nikosh" pitchFamily="2" charset="0"/>
                <a:cs typeface="Nikosh" pitchFamily="2" charset="0"/>
              </a:rPr>
              <a:t>  ঘ।</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সংগঠন </a:t>
            </a:r>
            <a:r>
              <a:rPr lang="en-US" dirty="0" smtClean="0">
                <a:latin typeface="Times New Roman" pitchFamily="18" charset="0"/>
                <a:cs typeface="Times New Roman" pitchFamily="18" charset="0"/>
              </a:rPr>
              <a:t> </a:t>
            </a:r>
          </a:p>
          <a:p>
            <a:pPr>
              <a:buNone/>
            </a:pPr>
            <a:r>
              <a:rPr lang="bn-BD" dirty="0" smtClean="0">
                <a:latin typeface="Nikosh" pitchFamily="2" charset="0"/>
                <a:cs typeface="Nikosh" pitchFamily="2" charset="0"/>
              </a:rPr>
              <a:t>৩। </a:t>
            </a:r>
            <a:r>
              <a:rPr lang="en-US" dirty="0" smtClean="0">
                <a:latin typeface="Nikosh" pitchFamily="2" charset="0"/>
                <a:cs typeface="Nikosh" pitchFamily="2" charset="0"/>
              </a:rPr>
              <a:t> </a:t>
            </a:r>
            <a:r>
              <a:rPr lang="bn-BD" dirty="0" smtClean="0">
                <a:latin typeface="Nikosh" pitchFamily="2" charset="0"/>
                <a:cs typeface="Nikosh" pitchFamily="2" charset="0"/>
              </a:rPr>
              <a:t>মানব সমাজের রাজনৈতিক সচেতনাবোধ থেকে গড়ে ওঠে?  </a:t>
            </a:r>
          </a:p>
          <a:p>
            <a:pPr>
              <a:buNone/>
            </a:pPr>
            <a:r>
              <a:rPr lang="bn-BD" b="1" dirty="0" smtClean="0">
                <a:latin typeface="Nikosh" pitchFamily="2" charset="0"/>
                <a:cs typeface="Nikosh" pitchFamily="2" charset="0"/>
              </a:rPr>
              <a:t>ক।  রাষ্ট্র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রাজনৈতিক দল  </a:t>
            </a:r>
            <a:r>
              <a:rPr lang="en-US" dirty="0" smtClean="0">
                <a:latin typeface="Nikosh" pitchFamily="2" charset="0"/>
                <a:cs typeface="Nikosh" pitchFamily="2" charset="0"/>
              </a:rPr>
              <a:t>  </a:t>
            </a: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পরিবার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 সমাজ   </a:t>
            </a:r>
          </a:p>
          <a:p>
            <a:pPr>
              <a:buNone/>
            </a:pPr>
            <a:r>
              <a:rPr lang="bn-BD" dirty="0" smtClean="0">
                <a:latin typeface="Nikosh" pitchFamily="2" charset="0"/>
                <a:cs typeface="Nikosh" pitchFamily="2" charset="0"/>
              </a:rPr>
              <a:t>৪।  রাষ্ট্রের সংজ্ঞাগুলোর মধ্যে পুরাতন সংজ্ঞাটি কার?         </a:t>
            </a:r>
          </a:p>
          <a:p>
            <a:pPr>
              <a:buNone/>
            </a:pPr>
            <a:r>
              <a:rPr lang="bn-BD" b="1" dirty="0" smtClean="0">
                <a:latin typeface="Nikosh" pitchFamily="2" charset="0"/>
                <a:cs typeface="Nikosh" pitchFamily="2" charset="0"/>
              </a:rPr>
              <a:t>ক। এরিস্টটলের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উড্রো</a:t>
            </a:r>
            <a:r>
              <a:rPr lang="en-US" dirty="0" smtClean="0">
                <a:latin typeface="Nikosh" pitchFamily="2" charset="0"/>
                <a:cs typeface="Nikosh" pitchFamily="2" charset="0"/>
              </a:rPr>
              <a:t> </a:t>
            </a:r>
            <a:r>
              <a:rPr lang="bn-BD" dirty="0" smtClean="0">
                <a:latin typeface="Nikosh" pitchFamily="2" charset="0"/>
                <a:cs typeface="Nikosh" pitchFamily="2" charset="0"/>
              </a:rPr>
              <a:t>উইলসনের  গ। গার্নারের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বার্জেসের  </a:t>
            </a:r>
          </a:p>
          <a:p>
            <a:pPr>
              <a:buNone/>
            </a:pPr>
            <a:r>
              <a:rPr lang="bn-BD" dirty="0" smtClean="0">
                <a:latin typeface="Nikosh" pitchFamily="2" charset="0"/>
                <a:cs typeface="Nikosh" pitchFamily="2" charset="0"/>
              </a:rPr>
              <a:t>৫।  রাষ্ট্রের মৌলিক উপাদান কয়টি ?       </a:t>
            </a:r>
          </a:p>
          <a:p>
            <a:pPr>
              <a:buNone/>
            </a:pPr>
            <a:r>
              <a:rPr lang="bn-BD" b="1" dirty="0" smtClean="0">
                <a:latin typeface="Nikosh" pitchFamily="2" charset="0"/>
                <a:cs typeface="Nikosh" pitchFamily="2" charset="0"/>
              </a:rPr>
              <a:t>ক। </a:t>
            </a:r>
            <a:r>
              <a:rPr lang="en-US" b="1" dirty="0" smtClean="0">
                <a:latin typeface="Nikosh" pitchFamily="2" charset="0"/>
                <a:cs typeface="Nikosh" pitchFamily="2" charset="0"/>
              </a:rPr>
              <a:t> </a:t>
            </a:r>
            <a:r>
              <a:rPr lang="bn-BD" b="1" dirty="0" smtClean="0">
                <a:latin typeface="Nikosh" pitchFamily="2" charset="0"/>
                <a:cs typeface="Nikosh" pitchFamily="2" charset="0"/>
              </a:rPr>
              <a:t>চারটি  </a:t>
            </a:r>
            <a:r>
              <a:rPr lang="bn-BD" dirty="0" smtClean="0">
                <a:latin typeface="Nikosh" pitchFamily="2" charset="0"/>
                <a:cs typeface="Nikosh" pitchFamily="2" charset="0"/>
              </a:rPr>
              <a:t>খ। ছয়টি  গ।</a:t>
            </a:r>
            <a:r>
              <a:rPr lang="en-US" dirty="0" smtClean="0">
                <a:latin typeface="Nikosh" pitchFamily="2" charset="0"/>
                <a:cs typeface="Nikosh" pitchFamily="2" charset="0"/>
              </a:rPr>
              <a:t> </a:t>
            </a:r>
            <a:r>
              <a:rPr lang="bn-BD" dirty="0" smtClean="0">
                <a:latin typeface="Nikosh" pitchFamily="2" charset="0"/>
                <a:cs typeface="Nikosh" pitchFamily="2" charset="0"/>
              </a:rPr>
              <a:t>তিনটি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 ঘ। পাচটি</a:t>
            </a:r>
            <a:endParaRPr lang="en-US" dirty="0" smtClean="0"/>
          </a:p>
          <a:p>
            <a:pPr>
              <a:buNone/>
            </a:pPr>
            <a:endParaRPr lang="en-US" dirty="0"/>
          </a:p>
        </p:txBody>
      </p:sp>
    </p:spTree>
    <p:extLst>
      <p:ext uri="{BB962C8B-B14F-4D97-AF65-F5344CB8AC3E}">
        <p14:creationId xmlns:p14="http://schemas.microsoft.com/office/powerpoint/2010/main" val="156352949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xit" presetSubtype="10" fill="hold" grpId="1" nodeType="clickEffect">
                                  <p:stCondLst>
                                    <p:cond delay="0"/>
                                  </p:stCondLst>
                                  <p:childTnLst>
                                    <p:animEffect transition="out" filter="checkerboard(across)">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7543800" cy="1143000"/>
          </a:xfrm>
        </p:spPr>
        <p:txBody>
          <a:bodyPr>
            <a:normAutofit/>
          </a:bodyPr>
          <a:lstStyle/>
          <a:p>
            <a:pPr algn="ctr"/>
            <a:r>
              <a:rPr lang="bn-BD" sz="3600" dirty="0" smtClean="0">
                <a:latin typeface="Nikosh" pitchFamily="2" charset="0"/>
                <a:cs typeface="Nikosh" pitchFamily="2" charset="0"/>
              </a:rPr>
              <a:t>জ্ঞান মুলক,অনুধাবন মুলক, প্রয়োগ মুলক   প্রশ্ন  </a:t>
            </a:r>
            <a:r>
              <a:rPr lang="bn-BD" sz="2400" dirty="0" smtClean="0">
                <a:latin typeface="Nikosh" pitchFamily="2" charset="0"/>
                <a:cs typeface="Nikosh" pitchFamily="2" charset="0"/>
              </a:rPr>
              <a:t/>
            </a:r>
            <a:br>
              <a:rPr lang="bn-BD" sz="2400" dirty="0" smtClean="0">
                <a:latin typeface="Nikosh" pitchFamily="2" charset="0"/>
                <a:cs typeface="Nikosh" pitchFamily="2" charset="0"/>
              </a:rPr>
            </a:br>
            <a:endParaRPr lang="en-US" sz="2400" dirty="0"/>
          </a:p>
        </p:txBody>
      </p:sp>
      <p:sp>
        <p:nvSpPr>
          <p:cNvPr id="3" name="Content Placeholder 2"/>
          <p:cNvSpPr>
            <a:spLocks noGrp="1"/>
          </p:cNvSpPr>
          <p:nvPr>
            <p:ph idx="1"/>
          </p:nvPr>
        </p:nvSpPr>
        <p:spPr>
          <a:xfrm>
            <a:off x="228600" y="1295400"/>
            <a:ext cx="8763000" cy="5410200"/>
          </a:xfrm>
        </p:spPr>
        <p:txBody>
          <a:bodyPr>
            <a:normAutofit lnSpcReduction="10000"/>
          </a:bodyPr>
          <a:lstStyle/>
          <a:p>
            <a:pPr>
              <a:buNone/>
            </a:pPr>
            <a:r>
              <a:rPr lang="bn-BD" dirty="0" smtClean="0">
                <a:latin typeface="Nikosh" pitchFamily="2" charset="0"/>
                <a:cs typeface="Nikosh" pitchFamily="2" charset="0"/>
              </a:rPr>
              <a:t>৬। </a:t>
            </a:r>
            <a:r>
              <a:rPr lang="en-US" dirty="0" smtClean="0">
                <a:latin typeface="Nikosh" pitchFamily="2" charset="0"/>
                <a:cs typeface="Nikosh" pitchFamily="2" charset="0"/>
              </a:rPr>
              <a:t> </a:t>
            </a:r>
            <a:r>
              <a:rPr lang="bn-BD" dirty="0" smtClean="0">
                <a:latin typeface="Nikosh" pitchFamily="2" charset="0"/>
                <a:cs typeface="Nikosh" pitchFamily="2" charset="0"/>
              </a:rPr>
              <a:t>নিচের কোনটি রাষ্ট্রের উপাদান ?</a:t>
            </a:r>
            <a:r>
              <a:rPr lang="bn-BD" dirty="0" smtClean="0">
                <a:latin typeface="Times New Roman" pitchFamily="18" charset="0"/>
                <a:cs typeface="Nikosh" pitchFamily="2" charset="0"/>
              </a:rPr>
              <a:t>   </a:t>
            </a:r>
            <a:r>
              <a:rPr lang="bn-BD" dirty="0" smtClean="0">
                <a:latin typeface="Times New Roman" pitchFamily="18" charset="0"/>
                <a:cs typeface="Times New Roman" pitchFamily="18" charset="0"/>
              </a:rPr>
              <a:t>  </a:t>
            </a:r>
            <a:r>
              <a:rPr lang="bn-BD" dirty="0" smtClean="0">
                <a:latin typeface="Nikosh" pitchFamily="2" charset="0"/>
                <a:cs typeface="Nikosh" pitchFamily="2" charset="0"/>
              </a:rPr>
              <a:t>    </a:t>
            </a:r>
          </a:p>
          <a:p>
            <a:pPr>
              <a:buNone/>
            </a:pPr>
            <a:r>
              <a:rPr lang="bn-BD" dirty="0" smtClean="0">
                <a:latin typeface="Nikosh" pitchFamily="2" charset="0"/>
                <a:cs typeface="Nikosh" pitchFamily="2" charset="0"/>
              </a:rPr>
              <a:t>ক। শাসনব্যাবস্থা  খ।</a:t>
            </a:r>
            <a:r>
              <a:rPr lang="bn-BD" b="1" dirty="0" smtClean="0">
                <a:latin typeface="Nikosh" pitchFamily="2" charset="0"/>
                <a:cs typeface="Nikosh" pitchFamily="2" charset="0"/>
              </a:rPr>
              <a:t> </a:t>
            </a:r>
            <a:r>
              <a:rPr lang="bn-BD" dirty="0" smtClean="0">
                <a:latin typeface="Nikosh" pitchFamily="2" charset="0"/>
                <a:cs typeface="Nikosh" pitchFamily="2" charset="0"/>
              </a:rPr>
              <a:t>পরিবার</a:t>
            </a:r>
            <a:r>
              <a:rPr lang="bn-BD" b="1" dirty="0" smtClean="0">
                <a:latin typeface="Nikosh" pitchFamily="2" charset="0"/>
                <a:cs typeface="Nikosh" pitchFamily="2" charset="0"/>
              </a:rPr>
              <a:t> </a:t>
            </a:r>
            <a:r>
              <a:rPr lang="bn-BD" dirty="0" smtClean="0">
                <a:latin typeface="Nikosh" pitchFamily="2" charset="0"/>
                <a:cs typeface="Nikosh" pitchFamily="2" charset="0"/>
              </a:rPr>
              <a:t> </a:t>
            </a:r>
            <a:r>
              <a:rPr lang="bn-BD" b="1" dirty="0" smtClean="0">
                <a:latin typeface="Nikosh" pitchFamily="2" charset="0"/>
                <a:cs typeface="Nikosh" pitchFamily="2" charset="0"/>
              </a:rPr>
              <a:t>গ।  জনসমষ্টি</a:t>
            </a:r>
            <a:r>
              <a:rPr lang="bn-BD" dirty="0" smtClean="0">
                <a:latin typeface="Nikosh" pitchFamily="2" charset="0"/>
                <a:cs typeface="Nikosh" pitchFamily="2" charset="0"/>
              </a:rPr>
              <a:t> </a:t>
            </a:r>
            <a:r>
              <a:rPr lang="en-US" dirty="0" smtClean="0">
                <a:latin typeface="Nikosh" pitchFamily="2" charset="0"/>
                <a:cs typeface="Nikosh" pitchFamily="2" charset="0"/>
              </a:rPr>
              <a:t> </a:t>
            </a:r>
            <a:r>
              <a:rPr lang="bn-BD" dirty="0" smtClean="0">
                <a:latin typeface="Nikosh" pitchFamily="2" charset="0"/>
                <a:cs typeface="Nikosh" pitchFamily="2" charset="0"/>
              </a:rPr>
              <a:t> ঘ। শান্তিশৃংখলা </a:t>
            </a:r>
            <a:endParaRPr lang="bn-BD" dirty="0" smtClean="0">
              <a:latin typeface="Times New Roman" pitchFamily="18" charset="0"/>
              <a:cs typeface="Nikosh" pitchFamily="2" charset="0"/>
            </a:endParaRPr>
          </a:p>
          <a:p>
            <a:pPr>
              <a:buNone/>
            </a:pPr>
            <a:r>
              <a:rPr lang="bn-BD" dirty="0" smtClean="0">
                <a:latin typeface="Nikosh" pitchFamily="2" charset="0"/>
                <a:cs typeface="Nikosh" pitchFamily="2" charset="0"/>
              </a:rPr>
              <a:t> ৭।  রাষ্ট্রের উপাদানগুলোর অন্যতম কোনটি? </a:t>
            </a:r>
          </a:p>
          <a:p>
            <a:pPr>
              <a:buNone/>
            </a:pPr>
            <a:r>
              <a:rPr lang="bn-BD" dirty="0" smtClean="0">
                <a:latin typeface="Nikosh" pitchFamily="2" charset="0"/>
                <a:cs typeface="Nikosh" pitchFamily="2" charset="0"/>
              </a:rPr>
              <a:t>ক। সরকার </a:t>
            </a:r>
            <a:r>
              <a:rPr lang="bn-BD" dirty="0" smtClean="0">
                <a:latin typeface="Times New Roman" pitchFamily="18" charset="0"/>
                <a:cs typeface="Nikosh" pitchFamily="2" charset="0"/>
              </a:rPr>
              <a:t>  </a:t>
            </a:r>
            <a:r>
              <a:rPr lang="bn-BD" b="1" dirty="0" smtClean="0">
                <a:latin typeface="Nikosh" pitchFamily="2" charset="0"/>
                <a:cs typeface="Nikosh" pitchFamily="2" charset="0"/>
              </a:rPr>
              <a:t>খ।  সার্বভৌমত্ব</a:t>
            </a:r>
            <a:r>
              <a:rPr lang="en-US" b="1" dirty="0" smtClean="0">
                <a:latin typeface="Times New Roman" pitchFamily="18" charset="0"/>
                <a:cs typeface="Times New Roman" pitchFamily="18" charset="0"/>
              </a:rPr>
              <a:t>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গ। নির্দিষ্ট ভুখন্ড   ঘ।</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জনসমষ্টি</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৮। </a:t>
            </a:r>
            <a:r>
              <a:rPr lang="en-US" dirty="0" smtClean="0">
                <a:latin typeface="Nikosh" pitchFamily="2" charset="0"/>
                <a:cs typeface="Nikosh" pitchFamily="2" charset="0"/>
              </a:rPr>
              <a:t> </a:t>
            </a:r>
            <a:r>
              <a:rPr lang="bn-BD" dirty="0" smtClean="0">
                <a:latin typeface="Nikosh" pitchFamily="2" charset="0"/>
                <a:cs typeface="Nikosh" pitchFamily="2" charset="0"/>
              </a:rPr>
              <a:t>রাষ্ট্রের আকারগত দিক কি ?  </a:t>
            </a:r>
          </a:p>
          <a:p>
            <a:pPr>
              <a:buNone/>
            </a:pPr>
            <a:r>
              <a:rPr lang="bn-BD" b="1" dirty="0" smtClean="0">
                <a:latin typeface="Nikosh" pitchFamily="2" charset="0"/>
                <a:cs typeface="Nikosh" pitchFamily="2" charset="0"/>
              </a:rPr>
              <a:t>ক। </a:t>
            </a:r>
            <a:r>
              <a:rPr lang="en-US" b="1" dirty="0" smtClean="0">
                <a:latin typeface="Times New Roman" pitchFamily="18" charset="0"/>
                <a:cs typeface="Times New Roman" pitchFamily="18" charset="0"/>
              </a:rPr>
              <a:t> </a:t>
            </a:r>
            <a:r>
              <a:rPr lang="bn-BD" b="1" dirty="0" smtClean="0">
                <a:latin typeface="Nikosh" pitchFamily="2" charset="0"/>
                <a:cs typeface="Nikosh" pitchFamily="2" charset="0"/>
              </a:rPr>
              <a:t>ভুখন্ড </a:t>
            </a:r>
            <a:r>
              <a:rPr lang="bn-BD" b="1" dirty="0" smtClean="0">
                <a:latin typeface="Times New Roman" pitchFamily="18" charset="0"/>
                <a:cs typeface="Nikosh" pitchFamily="2" charset="0"/>
              </a:rPr>
              <a:t>  </a:t>
            </a:r>
            <a:r>
              <a:rPr lang="bn-BD" dirty="0" smtClean="0">
                <a:latin typeface="Nikosh" pitchFamily="2" charset="0"/>
                <a:cs typeface="Nikosh" pitchFamily="2" charset="0"/>
              </a:rPr>
              <a:t>খ। সরকার</a:t>
            </a:r>
            <a:r>
              <a:rPr lang="en-US" dirty="0" smtClean="0">
                <a:latin typeface="Nikosh" pitchFamily="2" charset="0"/>
                <a:cs typeface="Nikosh" pitchFamily="2" charset="0"/>
              </a:rPr>
              <a:t>  </a:t>
            </a: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Times New Roman" pitchFamily="18" charset="0"/>
                <a:cs typeface="Nikosh" pitchFamily="2" charset="0"/>
              </a:rPr>
              <a:t> জনগন </a:t>
            </a:r>
            <a:r>
              <a:rPr lang="en-US" dirty="0" smtClean="0">
                <a:latin typeface="Times New Roman" pitchFamily="18" charset="0"/>
                <a:cs typeface="Times New Roman" pitchFamily="18"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সার্বভৌমত্ব  </a:t>
            </a:r>
          </a:p>
          <a:p>
            <a:pPr>
              <a:buNone/>
            </a:pPr>
            <a:r>
              <a:rPr lang="bn-BD" dirty="0" smtClean="0">
                <a:latin typeface="Nikosh" pitchFamily="2" charset="0"/>
                <a:cs typeface="Nikosh" pitchFamily="2" charset="0"/>
              </a:rPr>
              <a:t>৯।  বাংলাদেশের আয়তন প্রায় কত বর্গ কিঃ মিঃ ?         </a:t>
            </a:r>
          </a:p>
          <a:p>
            <a:pPr>
              <a:buNone/>
            </a:pPr>
            <a:r>
              <a:rPr lang="bn-BD" b="1" dirty="0" smtClean="0">
                <a:latin typeface="Nikosh" pitchFamily="2" charset="0"/>
                <a:cs typeface="Nikosh" pitchFamily="2" charset="0"/>
              </a:rPr>
              <a:t>ক। ১,৪৭,৫৭০ বর্গ কিঃ মিঃ </a:t>
            </a:r>
            <a:r>
              <a:rPr lang="bn-BD" b="1" dirty="0" smtClean="0">
                <a:latin typeface="Times New Roman" pitchFamily="18" charset="0"/>
                <a:cs typeface="Nikosh" pitchFamily="2" charset="0"/>
              </a:rPr>
              <a:t> </a:t>
            </a:r>
            <a:r>
              <a:rPr lang="en-US" b="1" dirty="0" smtClean="0">
                <a:latin typeface="Times New Roman" pitchFamily="18" charset="0"/>
                <a:cs typeface="Nikosh" pitchFamily="2" charset="0"/>
              </a:rPr>
              <a:t>  </a:t>
            </a:r>
            <a:r>
              <a:rPr lang="bn-BD" dirty="0" smtClean="0">
                <a:latin typeface="Nikosh" pitchFamily="2" charset="0"/>
                <a:cs typeface="Nikosh" pitchFamily="2" charset="0"/>
              </a:rPr>
              <a:t>খ। ১,৪৮,৫৭০ বর্গ কিঃ মিঃ </a:t>
            </a:r>
            <a:endParaRPr lang="en-US" dirty="0" smtClean="0">
              <a:latin typeface="Nikosh" pitchFamily="2" charset="0"/>
              <a:cs typeface="Nikosh" pitchFamily="2" charset="0"/>
            </a:endParaRPr>
          </a:p>
          <a:p>
            <a:pPr>
              <a:buNone/>
            </a:pPr>
            <a:r>
              <a:rPr lang="bn-BD" dirty="0" smtClean="0">
                <a:latin typeface="Nikosh" pitchFamily="2" charset="0"/>
                <a:cs typeface="Nikosh" pitchFamily="2" charset="0"/>
              </a:rPr>
              <a:t>গ।</a:t>
            </a:r>
            <a:r>
              <a:rPr lang="en-US" dirty="0" smtClean="0">
                <a:latin typeface="Nikosh" pitchFamily="2" charset="0"/>
                <a:cs typeface="Nikosh" pitchFamily="2" charset="0"/>
              </a:rPr>
              <a:t> </a:t>
            </a:r>
            <a:r>
              <a:rPr lang="bn-BD" dirty="0" smtClean="0">
                <a:latin typeface="Nikosh" pitchFamily="2" charset="0"/>
                <a:cs typeface="Nikosh" pitchFamily="2" charset="0"/>
              </a:rPr>
              <a:t>১,৪৯,৫৭০ বর্গ কিঃ মিঃ </a:t>
            </a:r>
            <a:r>
              <a:rPr lang="en-US" dirty="0" smtClean="0">
                <a:latin typeface="Nikosh" pitchFamily="2" charset="0"/>
                <a:cs typeface="Nikosh" pitchFamily="2" charset="0"/>
              </a:rPr>
              <a:t>  </a:t>
            </a:r>
            <a:r>
              <a:rPr lang="bn-BD" dirty="0" smtClean="0">
                <a:latin typeface="Nikosh" pitchFamily="2" charset="0"/>
                <a:cs typeface="Nikosh" pitchFamily="2" charset="0"/>
              </a:rPr>
              <a:t>ঘ।</a:t>
            </a:r>
            <a:r>
              <a:rPr lang="en-US" dirty="0" smtClean="0">
                <a:latin typeface="Nikosh" pitchFamily="2" charset="0"/>
                <a:cs typeface="Nikosh" pitchFamily="2" charset="0"/>
              </a:rPr>
              <a:t> </a:t>
            </a:r>
            <a:r>
              <a:rPr lang="bn-BD" dirty="0" smtClean="0">
                <a:latin typeface="Nikosh" pitchFamily="2" charset="0"/>
                <a:cs typeface="Nikosh" pitchFamily="2" charset="0"/>
              </a:rPr>
              <a:t>১,৪০,৫৭০ বর্গ কিঃ মিঃ </a:t>
            </a:r>
          </a:p>
          <a:p>
            <a:pPr>
              <a:buNone/>
            </a:pPr>
            <a:r>
              <a:rPr lang="bn-BD" dirty="0" smtClean="0">
                <a:latin typeface="Nikosh" pitchFamily="2" charset="0"/>
                <a:cs typeface="Nikosh" pitchFamily="2" charset="0"/>
              </a:rPr>
              <a:t>১০। সরকারের পবিত্র দায়িত্ব কি?         </a:t>
            </a:r>
          </a:p>
          <a:p>
            <a:pPr>
              <a:buNone/>
            </a:pPr>
            <a:r>
              <a:rPr lang="bn-BD" b="1" dirty="0" smtClean="0">
                <a:latin typeface="Nikosh" pitchFamily="2" charset="0"/>
                <a:cs typeface="Nikosh" pitchFamily="2" charset="0"/>
              </a:rPr>
              <a:t>ক। সুশাসন ও শৃংখলা রক্ষা করা  </a:t>
            </a:r>
            <a:r>
              <a:rPr lang="bn-BD" dirty="0" smtClean="0">
                <a:latin typeface="Nikosh" pitchFamily="2" charset="0"/>
                <a:cs typeface="Nikosh" pitchFamily="2" charset="0"/>
              </a:rPr>
              <a:t>খ।  রাজনৈতিক কর্মকান্ড পরিচালনা করা </a:t>
            </a:r>
          </a:p>
          <a:p>
            <a:pPr>
              <a:buNone/>
            </a:pPr>
            <a:r>
              <a:rPr lang="bn-BD" dirty="0" smtClean="0">
                <a:latin typeface="Nikosh" pitchFamily="2" charset="0"/>
                <a:cs typeface="Nikosh" pitchFamily="2" charset="0"/>
              </a:rPr>
              <a:t>  গ</a:t>
            </a:r>
            <a:r>
              <a:rPr lang="bn-BD" b="1" dirty="0" smtClean="0">
                <a:latin typeface="Nikosh" pitchFamily="2" charset="0"/>
                <a:cs typeface="Nikosh" pitchFamily="2" charset="0"/>
              </a:rPr>
              <a:t>।</a:t>
            </a:r>
            <a:r>
              <a:rPr lang="en-US" b="1" dirty="0" smtClean="0">
                <a:latin typeface="Nikosh" pitchFamily="2" charset="0"/>
                <a:cs typeface="Nikosh" pitchFamily="2" charset="0"/>
              </a:rPr>
              <a:t> </a:t>
            </a:r>
            <a:r>
              <a:rPr lang="bn-BD" b="1" dirty="0" smtClean="0">
                <a:latin typeface="Nikosh" pitchFamily="2" charset="0"/>
                <a:cs typeface="Nikosh" pitchFamily="2" charset="0"/>
              </a:rPr>
              <a:t> </a:t>
            </a:r>
            <a:r>
              <a:rPr lang="bn-BD" dirty="0" smtClean="0">
                <a:latin typeface="Nikosh" pitchFamily="2" charset="0"/>
                <a:cs typeface="Nikosh" pitchFamily="2" charset="0"/>
              </a:rPr>
              <a:t>জনগনকে শাসন করা  ঘ। পরাক্রমশালী হওয়া</a:t>
            </a:r>
            <a:endParaRPr lang="en-US" dirty="0" smtClean="0"/>
          </a:p>
          <a:p>
            <a:pPr>
              <a:buNone/>
            </a:pPr>
            <a:endParaRPr lang="en-US" dirty="0"/>
          </a:p>
        </p:txBody>
      </p:sp>
    </p:spTree>
    <p:extLst>
      <p:ext uri="{BB962C8B-B14F-4D97-AF65-F5344CB8AC3E}">
        <p14:creationId xmlns:p14="http://schemas.microsoft.com/office/powerpoint/2010/main" val="281822471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66800" y="304801"/>
            <a:ext cx="7467600" cy="990600"/>
          </a:xfrm>
        </p:spPr>
        <p:txBody>
          <a:bodyPr>
            <a:noAutofit/>
          </a:bodyPr>
          <a:lstStyle/>
          <a:p>
            <a:pPr algn="ctr"/>
            <a:r>
              <a:rPr lang="bn-BD" sz="3600" dirty="0" smtClean="0">
                <a:latin typeface="Nikosh" pitchFamily="2" charset="0"/>
                <a:cs typeface="Nikosh" pitchFamily="2" charset="0"/>
              </a:rPr>
              <a:t>জ্ঞান মুলক,অনুধাবন মুলক, প্রয়োগ মুলক   প্রশ্ন </a:t>
            </a:r>
            <a:r>
              <a:rPr lang="bn-IN" sz="3600" dirty="0" smtClean="0">
                <a:solidFill>
                  <a:srgbClr val="0070C0"/>
                </a:solidFill>
                <a:latin typeface="NikoshBAN" panose="02000000000000000000" pitchFamily="2" charset="0"/>
                <a:cs typeface="NikoshBAN" panose="02000000000000000000" pitchFamily="2" charset="0"/>
              </a:rPr>
              <a:t> </a:t>
            </a:r>
            <a:endParaRPr lang="en-US" sz="3600" dirty="0">
              <a:solidFill>
                <a:srgbClr val="0070C0"/>
              </a:solidFill>
              <a:latin typeface="NikoshBAN" panose="02000000000000000000" pitchFamily="2" charset="0"/>
              <a:cs typeface="NikoshBAN" panose="02000000000000000000" pitchFamily="2" charset="0"/>
            </a:endParaRPr>
          </a:p>
        </p:txBody>
      </p:sp>
      <p:sp>
        <p:nvSpPr>
          <p:cNvPr id="3" name="Content Placeholder 2"/>
          <p:cNvSpPr>
            <a:spLocks noGrp="1"/>
          </p:cNvSpPr>
          <p:nvPr>
            <p:ph idx="4294967295"/>
          </p:nvPr>
        </p:nvSpPr>
        <p:spPr>
          <a:xfrm>
            <a:off x="304800" y="1524000"/>
            <a:ext cx="8610600" cy="5181600"/>
          </a:xfrm>
        </p:spPr>
        <p:txBody>
          <a:bodyPr>
            <a:normAutofit/>
          </a:bodyPr>
          <a:lstStyle/>
          <a:p>
            <a:pPr algn="ctr">
              <a:buNone/>
            </a:pPr>
            <a:r>
              <a:rPr lang="bn-IN" sz="2400" dirty="0" smtClean="0">
                <a:latin typeface="Nikosh" pitchFamily="2" charset="0"/>
                <a:cs typeface="Nikosh" pitchFamily="2" charset="0"/>
              </a:rPr>
              <a:t>                  </a:t>
            </a:r>
            <a:r>
              <a:rPr lang="bn-IN" sz="3200" dirty="0" smtClean="0">
                <a:latin typeface="Nikosh" pitchFamily="2" charset="0"/>
                <a:cs typeface="Nikosh" pitchFamily="2" charset="0"/>
              </a:rPr>
              <a:t>জ্ঞান </a:t>
            </a:r>
            <a:r>
              <a:rPr lang="bn-IN" sz="3200" dirty="0">
                <a:latin typeface="Nikosh" pitchFamily="2" charset="0"/>
                <a:cs typeface="Nikosh" pitchFamily="2" charset="0"/>
              </a:rPr>
              <a:t>মুলক</a:t>
            </a:r>
          </a:p>
          <a:p>
            <a:pPr>
              <a:buNone/>
            </a:pPr>
            <a:r>
              <a:rPr lang="bn-IN" sz="2400" dirty="0" smtClean="0">
                <a:latin typeface="Nikosh" pitchFamily="2" charset="0"/>
                <a:cs typeface="Nikosh" pitchFamily="2" charset="0"/>
              </a:rPr>
              <a:t>১</a:t>
            </a:r>
            <a:r>
              <a:rPr lang="bn-BD" sz="2400" dirty="0" smtClean="0">
                <a:latin typeface="Nikosh" pitchFamily="2" charset="0"/>
                <a:cs typeface="Nikosh" pitchFamily="2" charset="0"/>
              </a:rPr>
              <a:t>১</a:t>
            </a:r>
            <a:r>
              <a:rPr lang="bn-IN" sz="2400" dirty="0" smtClean="0">
                <a:latin typeface="Nikosh" pitchFamily="2" charset="0"/>
                <a:cs typeface="Nikosh" pitchFamily="2" charset="0"/>
              </a:rPr>
              <a:t>। মানব সমাজের আদি সংগঠন কি?            </a:t>
            </a:r>
          </a:p>
          <a:p>
            <a:pPr>
              <a:buNone/>
            </a:pPr>
            <a:r>
              <a:rPr lang="bn-IN" sz="2400" dirty="0" smtClean="0">
                <a:latin typeface="Nikosh" pitchFamily="2" charset="0"/>
                <a:cs typeface="Nikosh" pitchFamily="2" charset="0"/>
              </a:rPr>
              <a:t>ক-সমাজ   খ- রাষ্ট্র </a:t>
            </a:r>
            <a:r>
              <a:rPr lang="bn-BD" sz="2400" dirty="0" smtClean="0">
                <a:latin typeface="Nikosh" pitchFamily="2" charset="0"/>
                <a:cs typeface="Nikosh" pitchFamily="2" charset="0"/>
              </a:rPr>
              <a:t>  </a:t>
            </a:r>
            <a:r>
              <a:rPr lang="bn-IN" sz="2400" b="1" dirty="0" smtClean="0">
                <a:latin typeface="Nikosh" pitchFamily="2" charset="0"/>
                <a:cs typeface="Nikosh" pitchFamily="2" charset="0"/>
              </a:rPr>
              <a:t>গ-পরিবার </a:t>
            </a:r>
            <a:r>
              <a:rPr lang="bn-IN" sz="2400" dirty="0" smtClean="0">
                <a:latin typeface="Nikosh" pitchFamily="2" charset="0"/>
                <a:cs typeface="Nikosh" pitchFamily="2" charset="0"/>
              </a:rPr>
              <a:t>    ঘ- গোষ্ঠী</a:t>
            </a:r>
          </a:p>
          <a:p>
            <a:pPr>
              <a:buNone/>
            </a:pPr>
            <a:r>
              <a:rPr lang="bn-BD" sz="2400" dirty="0" smtClean="0">
                <a:latin typeface="Nikosh" pitchFamily="2" charset="0"/>
                <a:cs typeface="Nikosh" pitchFamily="2" charset="0"/>
              </a:rPr>
              <a:t>১</a:t>
            </a:r>
            <a:r>
              <a:rPr lang="bn-IN" sz="2400" dirty="0" smtClean="0">
                <a:latin typeface="Nikosh" pitchFamily="2" charset="0"/>
                <a:cs typeface="Nikosh" pitchFamily="2" charset="0"/>
              </a:rPr>
              <a:t>২। পরিবারের পরিবর্তন ও বিবর্তন এর বিস্তৃত রুপ কোনটি?</a:t>
            </a:r>
          </a:p>
          <a:p>
            <a:pPr>
              <a:buNone/>
            </a:pPr>
            <a:r>
              <a:rPr lang="bn-IN" sz="2400" b="1" dirty="0">
                <a:latin typeface="Nikosh" pitchFamily="2" charset="0"/>
                <a:cs typeface="Nikosh" pitchFamily="2" charset="0"/>
              </a:rPr>
              <a:t>ক- রাষ্ট্র </a:t>
            </a:r>
            <a:r>
              <a:rPr lang="bn-IN" sz="2400" dirty="0">
                <a:latin typeface="Nikosh" pitchFamily="2" charset="0"/>
                <a:cs typeface="Nikosh" pitchFamily="2" charset="0"/>
              </a:rPr>
              <a:t>  </a:t>
            </a:r>
            <a:r>
              <a:rPr lang="bn-IN" sz="2400" dirty="0" smtClean="0">
                <a:latin typeface="Nikosh" pitchFamily="2" charset="0"/>
                <a:cs typeface="Nikosh" pitchFamily="2" charset="0"/>
              </a:rPr>
              <a:t> খ- সমাজ</a:t>
            </a:r>
            <a:r>
              <a:rPr lang="bn-BD" sz="2400" dirty="0" smtClean="0">
                <a:latin typeface="Nikosh" pitchFamily="2" charset="0"/>
                <a:cs typeface="Nikosh" pitchFamily="2" charset="0"/>
              </a:rPr>
              <a:t>  </a:t>
            </a:r>
            <a:r>
              <a:rPr lang="bn-IN" sz="2400" dirty="0" smtClean="0">
                <a:latin typeface="Nikosh" pitchFamily="2" charset="0"/>
                <a:cs typeface="Nikosh" pitchFamily="2" charset="0"/>
              </a:rPr>
              <a:t>গ- গোষ্ঠী    ঘ- সংগঠন</a:t>
            </a: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১৩। রাষ্ট্রের চুড়ান্ত ক্ষমতা কি?</a:t>
            </a:r>
          </a:p>
          <a:p>
            <a:pPr>
              <a:buNone/>
            </a:pPr>
            <a:r>
              <a:rPr lang="bn-BD" sz="2400" b="1" dirty="0" smtClean="0">
                <a:latin typeface="Nikosh" pitchFamily="2" charset="0"/>
                <a:cs typeface="Nikosh" pitchFamily="2" charset="0"/>
              </a:rPr>
              <a:t>ক। সার্বভৌমত্ব   </a:t>
            </a:r>
            <a:r>
              <a:rPr lang="bn-BD" sz="2400" dirty="0" smtClean="0">
                <a:latin typeface="Nikosh" pitchFamily="2" charset="0"/>
                <a:cs typeface="Nikosh" pitchFamily="2" charset="0"/>
              </a:rPr>
              <a:t>খ। সরকার    গ। ব্যক্তি    ঘ। ভুখন্ড</a:t>
            </a:r>
          </a:p>
          <a:p>
            <a:pPr>
              <a:buNone/>
            </a:pPr>
            <a:r>
              <a:rPr lang="bn-BD" sz="2400" dirty="0" smtClean="0">
                <a:latin typeface="Nikosh" pitchFamily="2" charset="0"/>
                <a:cs typeface="Nikosh" pitchFamily="2" charset="0"/>
              </a:rPr>
              <a:t>১৪। রাষ্ট্র কিরুপ প্রতিষ্ঠান?</a:t>
            </a:r>
          </a:p>
          <a:p>
            <a:pPr>
              <a:buNone/>
            </a:pPr>
            <a:r>
              <a:rPr lang="bn-BD" sz="2400" dirty="0" smtClean="0">
                <a:latin typeface="Nikosh" pitchFamily="2" charset="0"/>
                <a:cs typeface="Nikosh" pitchFamily="2" charset="0"/>
              </a:rPr>
              <a:t>ক। সামাজিক  খ। অর্থনৈতিক    গ। ব্যক্তিগত  </a:t>
            </a:r>
            <a:r>
              <a:rPr lang="bn-BD" sz="2400" b="1" dirty="0" smtClean="0">
                <a:latin typeface="Nikosh" pitchFamily="2" charset="0"/>
                <a:cs typeface="Nikosh" pitchFamily="2" charset="0"/>
              </a:rPr>
              <a:t>ঘ। ভৌগলিক</a:t>
            </a:r>
          </a:p>
          <a:p>
            <a:pPr>
              <a:buNone/>
            </a:pPr>
            <a:r>
              <a:rPr lang="bn-BD" sz="2400" dirty="0" smtClean="0">
                <a:latin typeface="Nikosh" pitchFamily="2" charset="0"/>
                <a:cs typeface="Nikosh" pitchFamily="2" charset="0"/>
              </a:rPr>
              <a:t>১৫।  জনসাধারণের সহযোগীতা ও সম্মতি কিসের ভিত্তি? </a:t>
            </a:r>
          </a:p>
          <a:p>
            <a:pPr>
              <a:buNone/>
            </a:pPr>
            <a:r>
              <a:rPr lang="bn-BD" sz="2400" dirty="0" smtClean="0">
                <a:latin typeface="Nikosh" pitchFamily="2" charset="0"/>
                <a:cs typeface="Nikosh" pitchFamily="2" charset="0"/>
              </a:rPr>
              <a:t>ক। পরিবারের   </a:t>
            </a:r>
            <a:r>
              <a:rPr lang="bn-BD" sz="2400" b="1" dirty="0" smtClean="0">
                <a:latin typeface="Nikosh" pitchFamily="2" charset="0"/>
                <a:cs typeface="Nikosh" pitchFamily="2" charset="0"/>
              </a:rPr>
              <a:t>খ। সমাজের  </a:t>
            </a:r>
            <a:r>
              <a:rPr lang="bn-BD" sz="2400" dirty="0" smtClean="0">
                <a:latin typeface="Nikosh" pitchFamily="2" charset="0"/>
                <a:cs typeface="Nikosh" pitchFamily="2" charset="0"/>
              </a:rPr>
              <a:t>গ। জাতির   ঘ। সরকারের</a:t>
            </a:r>
          </a:p>
          <a:p>
            <a:pPr>
              <a:buNone/>
            </a:pPr>
            <a:endParaRPr lang="bn-BD" sz="2400" dirty="0" smtClean="0">
              <a:latin typeface="Nikosh" pitchFamily="2" charset="0"/>
              <a:cs typeface="Nikosh" pitchFamily="2" charset="0"/>
            </a:endParaRPr>
          </a:p>
          <a:p>
            <a:pPr>
              <a:buNone/>
            </a:pPr>
            <a:endParaRPr lang="bn-IN" sz="3600" dirty="0" smtClean="0">
              <a:latin typeface="Nikosh" pitchFamily="2" charset="0"/>
              <a:cs typeface="Nikosh" pitchFamily="2" charset="0"/>
            </a:endParaRPr>
          </a:p>
          <a:p>
            <a:endParaRPr lang="bn-IN"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565768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xit" presetSubtype="0" fill="hold" grpId="1" nodeType="clickEffect">
                                  <p:stCondLst>
                                    <p:cond delay="0"/>
                                  </p:stCondLst>
                                  <p:childTnLst>
                                    <p:anim calcmode="lin" valueType="num">
                                      <p:cBhvr>
                                        <p:cTn id="12" dur="1000"/>
                                        <p:tgtEl>
                                          <p:spTgt spid="2"/>
                                        </p:tgtEl>
                                        <p:attrNameLst>
                                          <p:attrName>ppt_w</p:attrName>
                                        </p:attrNameLst>
                                      </p:cBhvr>
                                      <p:tavLst>
                                        <p:tav tm="0">
                                          <p:val>
                                            <p:strVal val="ppt_w"/>
                                          </p:val>
                                        </p:tav>
                                        <p:tav tm="100000">
                                          <p:val>
                                            <p:fltVal val="0"/>
                                          </p:val>
                                        </p:tav>
                                      </p:tavLst>
                                    </p:anim>
                                    <p:anim calcmode="lin" valueType="num">
                                      <p:cBhvr>
                                        <p:cTn id="13" dur="1000"/>
                                        <p:tgtEl>
                                          <p:spTgt spid="2"/>
                                        </p:tgtEl>
                                        <p:attrNameLst>
                                          <p:attrName>ppt_h</p:attrName>
                                        </p:attrNameLst>
                                      </p:cBhvr>
                                      <p:tavLst>
                                        <p:tav tm="0">
                                          <p:val>
                                            <p:strVal val="ppt_h"/>
                                          </p:val>
                                        </p:tav>
                                        <p:tav tm="100000">
                                          <p:val>
                                            <p:fltVal val="0"/>
                                          </p:val>
                                        </p:tav>
                                      </p:tavLst>
                                    </p:anim>
                                    <p:anim calcmode="lin" valueType="num">
                                      <p:cBhvr>
                                        <p:cTn id="14" dur="1000"/>
                                        <p:tgtEl>
                                          <p:spTgt spid="2"/>
                                        </p:tgtEl>
                                        <p:attrNameLst>
                                          <p:attrName>style.rotation</p:attrName>
                                        </p:attrNameLst>
                                      </p:cBhvr>
                                      <p:tavLst>
                                        <p:tav tm="0">
                                          <p:val>
                                            <p:fltVal val="0"/>
                                          </p:val>
                                        </p:tav>
                                        <p:tav tm="100000">
                                          <p:val>
                                            <p:fltVal val="90"/>
                                          </p:val>
                                        </p:tav>
                                      </p:tavLst>
                                    </p:anim>
                                    <p:animEffect transition="out" filter="fade">
                                      <p:cBhvr>
                                        <p:cTn id="15" dur="1000"/>
                                        <p:tgtEl>
                                          <p:spTgt spid="2"/>
                                        </p:tgtEl>
                                      </p:cBhvr>
                                    </p:animEffect>
                                    <p:set>
                                      <p:cBhvr>
                                        <p:cTn id="16"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76400" y="228601"/>
            <a:ext cx="6705600" cy="990600"/>
          </a:xfrm>
        </p:spPr>
        <p:txBody>
          <a:bodyPr>
            <a:normAutofit/>
          </a:bodyPr>
          <a:lstStyle/>
          <a:p>
            <a:pPr algn="ctr"/>
            <a:r>
              <a:rPr lang="bn-IN" sz="3600" dirty="0" smtClean="0">
                <a:ln w="0"/>
                <a:solidFill>
                  <a:schemeClr val="accent1"/>
                </a:solidFill>
                <a:effectLst>
                  <a:outerShdw blurRad="38100" dist="25400" dir="5400000" algn="ctr" rotWithShape="0">
                    <a:srgbClr val="6E747A">
                      <a:alpha val="43000"/>
                    </a:srgbClr>
                  </a:outerShdw>
                </a:effectLst>
                <a:latin typeface="Nikosh" pitchFamily="2" charset="0"/>
                <a:cs typeface="Nikosh" pitchFamily="2" charset="0"/>
              </a:rPr>
              <a:t>প্রয়োগ</a:t>
            </a:r>
            <a:r>
              <a:rPr lang="bn-IN" dirty="0" smtClean="0">
                <a:ln w="0"/>
                <a:solidFill>
                  <a:schemeClr val="accent1"/>
                </a:solidFill>
                <a:effectLst>
                  <a:outerShdw blurRad="38100" dist="25400" dir="5400000" algn="ctr" rotWithShape="0">
                    <a:srgbClr val="6E747A">
                      <a:alpha val="43000"/>
                    </a:srgbClr>
                  </a:outerShdw>
                </a:effectLst>
                <a:latin typeface="Nikosh" pitchFamily="2" charset="0"/>
                <a:cs typeface="Nikosh" pitchFamily="2" charset="0"/>
              </a:rPr>
              <a:t> </a:t>
            </a:r>
            <a:r>
              <a:rPr lang="bn-IN" sz="3600" dirty="0" smtClean="0">
                <a:ln w="0"/>
                <a:solidFill>
                  <a:schemeClr val="accent1"/>
                </a:solidFill>
                <a:effectLst>
                  <a:outerShdw blurRad="38100" dist="25400" dir="5400000" algn="ctr" rotWithShape="0">
                    <a:srgbClr val="6E747A">
                      <a:alpha val="43000"/>
                    </a:srgbClr>
                  </a:outerShdw>
                </a:effectLst>
                <a:latin typeface="Nikosh" pitchFamily="2" charset="0"/>
                <a:cs typeface="Nikosh" pitchFamily="2" charset="0"/>
              </a:rPr>
              <a:t>মুলক ও  বহুপদী সমাপ্তি সুচক</a:t>
            </a:r>
            <a:endParaRPr lang="en-US" sz="3600" dirty="0">
              <a:ln w="0"/>
              <a:solidFill>
                <a:schemeClr val="accent1"/>
              </a:solidFill>
              <a:effectLst>
                <a:outerShdw blurRad="38100" dist="25400" dir="5400000" algn="ctr" rotWithShape="0">
                  <a:srgbClr val="6E747A">
                    <a:alpha val="43000"/>
                  </a:srgbClr>
                </a:outerShdw>
              </a:effectLst>
              <a:latin typeface="Nikosh" pitchFamily="2" charset="0"/>
              <a:cs typeface="Nikosh" pitchFamily="2" charset="0"/>
            </a:endParaRPr>
          </a:p>
        </p:txBody>
      </p:sp>
      <p:sp>
        <p:nvSpPr>
          <p:cNvPr id="3" name="Content Placeholder 2"/>
          <p:cNvSpPr>
            <a:spLocks noGrp="1"/>
          </p:cNvSpPr>
          <p:nvPr>
            <p:ph idx="4294967295"/>
          </p:nvPr>
        </p:nvSpPr>
        <p:spPr>
          <a:xfrm>
            <a:off x="228600" y="1371600"/>
            <a:ext cx="8686800" cy="5334000"/>
          </a:xfrm>
        </p:spPr>
        <p:txBody>
          <a:bodyPr>
            <a:normAutofit/>
          </a:bodyPr>
          <a:lstStyle/>
          <a:p>
            <a:pPr>
              <a:buNone/>
            </a:pPr>
            <a:r>
              <a:rPr lang="bn-BD" sz="2400" dirty="0" smtClean="0">
                <a:latin typeface="Nikosh" pitchFamily="2" charset="0"/>
                <a:cs typeface="Nikosh" pitchFamily="2" charset="0"/>
              </a:rPr>
              <a:t>১৬</a:t>
            </a:r>
            <a:r>
              <a:rPr lang="bn-IN" sz="2400" dirty="0" smtClean="0">
                <a:latin typeface="Nikosh" pitchFamily="2" charset="0"/>
                <a:cs typeface="Nikosh" pitchFamily="2" charset="0"/>
              </a:rPr>
              <a:t>। বাংলাদেশ ১৯৭১ সালের পুর্ব পর্যন্ত যে কারনে রাষ্ট্র হিসাবে গড়ে উঠতে পারেনি  এর পেছনে দায়ী ছিল –</a:t>
            </a:r>
          </a:p>
          <a:p>
            <a:pPr>
              <a:buNone/>
            </a:pPr>
            <a:r>
              <a:rPr lang="bn-IN" sz="2400" dirty="0" smtClean="0">
                <a:latin typeface="Nikosh" pitchFamily="2" charset="0"/>
                <a:cs typeface="Nikosh" pitchFamily="2" charset="0"/>
              </a:rPr>
              <a:t>ক- নির্দিস্ট্রি ভূখণ্ড   খ- জনগন</a:t>
            </a:r>
            <a:r>
              <a:rPr lang="bn-BD" sz="2400" dirty="0" smtClean="0">
                <a:latin typeface="Nikosh" pitchFamily="2" charset="0"/>
                <a:cs typeface="Nikosh" pitchFamily="2" charset="0"/>
              </a:rPr>
              <a:t>   </a:t>
            </a:r>
            <a:r>
              <a:rPr lang="bn-IN" sz="2400" dirty="0" smtClean="0">
                <a:latin typeface="Nikosh" pitchFamily="2" charset="0"/>
                <a:cs typeface="Nikosh" pitchFamily="2" charset="0"/>
              </a:rPr>
              <a:t>গ-  সরকার    </a:t>
            </a:r>
            <a:r>
              <a:rPr lang="bn-IN" sz="2400" b="1" dirty="0" smtClean="0">
                <a:latin typeface="Nikosh" pitchFamily="2" charset="0"/>
                <a:cs typeface="Nikosh" pitchFamily="2" charset="0"/>
              </a:rPr>
              <a:t>ঘ- সার্ব</a:t>
            </a:r>
            <a:r>
              <a:rPr lang="en-US" sz="2400" b="1" dirty="0" err="1" smtClean="0">
                <a:latin typeface="Nikosh" pitchFamily="2" charset="0"/>
                <a:cs typeface="Nikosh" pitchFamily="2" charset="0"/>
              </a:rPr>
              <a:t>ভৌ</a:t>
            </a:r>
            <a:r>
              <a:rPr lang="bn-IN" sz="2400" b="1" dirty="0" smtClean="0">
                <a:latin typeface="Nikosh" pitchFamily="2" charset="0"/>
                <a:cs typeface="Nikosh" pitchFamily="2" charset="0"/>
              </a:rPr>
              <a:t>মত্ত ক্ষমতা </a:t>
            </a:r>
          </a:p>
          <a:p>
            <a:pPr>
              <a:buNone/>
            </a:pPr>
            <a:r>
              <a:rPr lang="bn-BD" sz="2400" dirty="0" smtClean="0">
                <a:latin typeface="Nikosh" pitchFamily="2" charset="0"/>
                <a:cs typeface="Nikosh" pitchFamily="2" charset="0"/>
              </a:rPr>
              <a:t>১৭</a:t>
            </a:r>
            <a:r>
              <a:rPr lang="bn-IN" sz="2400" dirty="0" smtClean="0">
                <a:latin typeface="Nikosh" pitchFamily="2" charset="0"/>
                <a:cs typeface="Nikosh" pitchFamily="2" charset="0"/>
              </a:rPr>
              <a:t>। রাষ্ট্রের মুখপাত্র হচ্ছে সরকার। কথাটির  ত</a:t>
            </a:r>
            <a:r>
              <a:rPr lang="bn-BD" sz="2400" dirty="0" smtClean="0">
                <a:latin typeface="Nikosh" pitchFamily="2" charset="0"/>
                <a:cs typeface="Nikosh" pitchFamily="2" charset="0"/>
              </a:rPr>
              <a:t>াৎ</a:t>
            </a:r>
            <a:r>
              <a:rPr lang="bn-IN" sz="2400" dirty="0" smtClean="0">
                <a:latin typeface="Nikosh" pitchFamily="2" charset="0"/>
                <a:cs typeface="Nikosh" pitchFamily="2" charset="0"/>
              </a:rPr>
              <a:t>প</a:t>
            </a:r>
            <a:r>
              <a:rPr lang="bn-BD" sz="2400" dirty="0" smtClean="0">
                <a:latin typeface="Nikosh" pitchFamily="2" charset="0"/>
                <a:cs typeface="Nikosh" pitchFamily="2" charset="0"/>
              </a:rPr>
              <a:t>র্য</a:t>
            </a:r>
            <a:r>
              <a:rPr lang="bn-IN" sz="2400" dirty="0" smtClean="0">
                <a:latin typeface="Nikosh" pitchFamily="2" charset="0"/>
                <a:cs typeface="Nikosh" pitchFamily="2" charset="0"/>
              </a:rPr>
              <a:t> হল – </a:t>
            </a:r>
          </a:p>
          <a:p>
            <a:pPr>
              <a:buNone/>
            </a:pPr>
            <a:r>
              <a:rPr lang="bn-IN" sz="2400" b="1" dirty="0" smtClean="0">
                <a:latin typeface="Nikosh" pitchFamily="2" charset="0"/>
                <a:cs typeface="Nikosh" pitchFamily="2" charset="0"/>
              </a:rPr>
              <a:t>ক- সরকার রাষ্ট্রের পরিচালক </a:t>
            </a:r>
            <a:r>
              <a:rPr lang="bn-IN" sz="2400" dirty="0" smtClean="0">
                <a:latin typeface="Nikosh" pitchFamily="2" charset="0"/>
                <a:cs typeface="Nikosh" pitchFamily="2" charset="0"/>
              </a:rPr>
              <a:t>         খ- রাষ্ট্র সরকারের পরিচালক</a:t>
            </a:r>
          </a:p>
          <a:p>
            <a:pPr>
              <a:buNone/>
            </a:pPr>
            <a:r>
              <a:rPr lang="bn-IN" sz="2400" dirty="0" smtClean="0">
                <a:latin typeface="Nikosh" pitchFamily="2" charset="0"/>
                <a:cs typeface="Nikosh" pitchFamily="2" charset="0"/>
              </a:rPr>
              <a:t>গ- সরকার রাষ্ট্রের একটি সংগঠন     ঘ- রাস্ট্র  সরকারের একটি সংগঠন</a:t>
            </a:r>
            <a:endParaRPr lang="bn-BD" sz="2400" dirty="0" smtClean="0">
              <a:latin typeface="Nikosh" pitchFamily="2" charset="0"/>
              <a:cs typeface="Nikosh" pitchFamily="2" charset="0"/>
            </a:endParaRPr>
          </a:p>
          <a:p>
            <a:pPr>
              <a:buNone/>
            </a:pPr>
            <a:r>
              <a:rPr lang="bn-BD" sz="2400" dirty="0" smtClean="0">
                <a:latin typeface="Nikosh" pitchFamily="2" charset="0"/>
                <a:cs typeface="Nikosh" pitchFamily="2" charset="0"/>
              </a:rPr>
              <a:t>১৮। মানুষ সংঘপ্রিয়। সে তার নিজের বা অন্যের প্রয়োজনে সংঘ তৈরি করে। মানুষের তৈরি কোন সংঘটি সবচেয়ে বেশী শক্তিশালী?</a:t>
            </a:r>
          </a:p>
          <a:p>
            <a:pPr>
              <a:buNone/>
            </a:pPr>
            <a:r>
              <a:rPr lang="bn-BD" sz="2400" dirty="0" smtClean="0">
                <a:latin typeface="Nikosh" pitchFamily="2" charset="0"/>
                <a:cs typeface="Nikosh" pitchFamily="2" charset="0"/>
              </a:rPr>
              <a:t>ক। পরিবার  খ। সমাজ  </a:t>
            </a:r>
            <a:r>
              <a:rPr lang="bn-BD" sz="2400" b="1" dirty="0" smtClean="0">
                <a:latin typeface="Nikosh" pitchFamily="2" charset="0"/>
                <a:cs typeface="Nikosh" pitchFamily="2" charset="0"/>
              </a:rPr>
              <a:t>গ। রাষ্ট্র   </a:t>
            </a:r>
            <a:r>
              <a:rPr lang="bn-BD" sz="2400" dirty="0" smtClean="0">
                <a:latin typeface="Nikosh" pitchFamily="2" charset="0"/>
                <a:cs typeface="Nikosh" pitchFamily="2" charset="0"/>
              </a:rPr>
              <a:t>ঘ। পরিবেশ</a:t>
            </a:r>
          </a:p>
          <a:p>
            <a:pPr>
              <a:buNone/>
            </a:pPr>
            <a:r>
              <a:rPr lang="bn-BD" sz="2400" dirty="0" smtClean="0">
                <a:latin typeface="Nikosh" pitchFamily="2" charset="0"/>
                <a:cs typeface="Nikosh" pitchFamily="2" charset="0"/>
              </a:rPr>
              <a:t>১৯। </a:t>
            </a:r>
            <a:r>
              <a:rPr lang="en-US" sz="2400" dirty="0" err="1" smtClean="0">
                <a:latin typeface="Nikosh" pitchFamily="2" charset="0"/>
                <a:cs typeface="Nikosh" pitchFamily="2" charset="0"/>
              </a:rPr>
              <a:t>সাইফুল</a:t>
            </a:r>
            <a:r>
              <a:rPr lang="en-US" sz="2400" dirty="0" smtClean="0">
                <a:latin typeface="Nikosh" pitchFamily="2" charset="0"/>
                <a:cs typeface="Nikosh" pitchFamily="2" charset="0"/>
              </a:rPr>
              <a:t> </a:t>
            </a:r>
            <a:r>
              <a:rPr lang="bn-BD" sz="2400" dirty="0" smtClean="0">
                <a:latin typeface="Nikosh" pitchFamily="2" charset="0"/>
                <a:cs typeface="Nikosh" pitchFamily="2" charset="0"/>
              </a:rPr>
              <a:t> সাহেব হাইস্কুলের প্রধান শিক্ষক। সে তার কথামতো স্কুলের কার্যক্রম পরিচালিত হয়। </a:t>
            </a:r>
            <a:r>
              <a:rPr lang="en-US" sz="2400" dirty="0" err="1" smtClean="0">
                <a:latin typeface="Nikosh" pitchFamily="2" charset="0"/>
                <a:cs typeface="Nikosh" pitchFamily="2" charset="0"/>
              </a:rPr>
              <a:t>সাইফুল</a:t>
            </a:r>
            <a:r>
              <a:rPr lang="bn-BD" sz="2400" dirty="0" smtClean="0">
                <a:latin typeface="Nikosh" pitchFamily="2" charset="0"/>
                <a:cs typeface="Nikosh" pitchFamily="2" charset="0"/>
              </a:rPr>
              <a:t> সাহেবের সাথে নিচের কোনটির তুলনা করা যায়?</a:t>
            </a:r>
          </a:p>
          <a:p>
            <a:pPr>
              <a:buNone/>
            </a:pPr>
            <a:r>
              <a:rPr lang="bn-BD" sz="2400" b="1" dirty="0" smtClean="0">
                <a:latin typeface="Nikosh" pitchFamily="2" charset="0"/>
                <a:cs typeface="Nikosh" pitchFamily="2" charset="0"/>
              </a:rPr>
              <a:t>ক। রাষ্ট্রের   </a:t>
            </a:r>
            <a:r>
              <a:rPr lang="bn-BD" sz="2400" dirty="0" smtClean="0">
                <a:latin typeface="Nikosh" pitchFamily="2" charset="0"/>
                <a:cs typeface="Nikosh" pitchFamily="2" charset="0"/>
              </a:rPr>
              <a:t>খ। সমাজের    গ। পরিবারের   ঘ। সংঘের </a:t>
            </a:r>
          </a:p>
          <a:p>
            <a:pPr>
              <a:buNone/>
            </a:pPr>
            <a:endParaRPr lang="bn-BD" sz="2400" dirty="0" smtClean="0">
              <a:latin typeface="Nikosh" pitchFamily="2" charset="0"/>
              <a:cs typeface="Nikosh" pitchFamily="2" charset="0"/>
            </a:endParaRPr>
          </a:p>
          <a:p>
            <a:pPr>
              <a:buNone/>
            </a:pPr>
            <a:endParaRPr lang="bn-IN" sz="2400" dirty="0" smtClean="0">
              <a:latin typeface="Nikosh" pitchFamily="2" charset="0"/>
              <a:cs typeface="Nikosh" pitchFamily="2" charset="0"/>
            </a:endParaRP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680508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0" y="1828800"/>
            <a:ext cx="5257800" cy="3048000"/>
          </a:xfrm>
        </p:spPr>
        <p:txBody>
          <a:bodyPr>
            <a:normAutofit/>
          </a:bodyPr>
          <a:lstStyle/>
          <a:p>
            <a:pPr algn="ctr">
              <a:buNone/>
            </a:pPr>
            <a:r>
              <a:rPr lang="bn-BD" sz="4000" dirty="0" smtClean="0">
                <a:latin typeface="Nikosh" pitchFamily="2" charset="0"/>
                <a:cs typeface="Nikosh" pitchFamily="2" charset="0"/>
              </a:rPr>
              <a:t>শ্রেনীঃ একাদশ </a:t>
            </a:r>
          </a:p>
          <a:p>
            <a:pPr algn="ctr">
              <a:buNone/>
            </a:pPr>
            <a:r>
              <a:rPr lang="bn-BD" sz="4000" dirty="0" smtClean="0">
                <a:latin typeface="Nikosh" pitchFamily="2" charset="0"/>
                <a:cs typeface="Nikosh" pitchFamily="2" charset="0"/>
              </a:rPr>
              <a:t>পৌরনীতি ও সুশাসন</a:t>
            </a:r>
          </a:p>
          <a:p>
            <a:pPr algn="ctr">
              <a:buNone/>
            </a:pPr>
            <a:r>
              <a:rPr lang="bn-BD" sz="4000" dirty="0" smtClean="0">
                <a:latin typeface="Nikosh" pitchFamily="2" charset="0"/>
                <a:cs typeface="Nikosh" pitchFamily="2" charset="0"/>
              </a:rPr>
              <a:t>সময়ঃ ৪৫ মিনিট                     </a:t>
            </a:r>
          </a:p>
          <a:p>
            <a:pPr algn="ctr">
              <a:buNone/>
            </a:pPr>
            <a:r>
              <a:rPr lang="bn-BD" sz="4000" dirty="0" smtClean="0">
                <a:latin typeface="Nikosh" pitchFamily="2" charset="0"/>
                <a:cs typeface="Nikosh" pitchFamily="2" charset="0"/>
              </a:rPr>
              <a:t>তারিখঃ </a:t>
            </a:r>
            <a:r>
              <a:rPr lang="en-US" sz="4000" dirty="0" smtClean="0">
                <a:latin typeface="Nikosh" pitchFamily="2" charset="0"/>
                <a:cs typeface="Nikosh" pitchFamily="2" charset="0"/>
              </a:rPr>
              <a:t>২৮</a:t>
            </a:r>
            <a:r>
              <a:rPr lang="bn-BD" sz="4000" dirty="0" smtClean="0">
                <a:latin typeface="Nikosh" pitchFamily="2" charset="0"/>
                <a:cs typeface="Nikosh" pitchFamily="2" charset="0"/>
              </a:rPr>
              <a:t>/</a:t>
            </a:r>
            <a:r>
              <a:rPr lang="en-US" sz="4000" dirty="0" smtClean="0">
                <a:latin typeface="Nikosh" pitchFamily="2" charset="0"/>
                <a:cs typeface="Nikosh" pitchFamily="2" charset="0"/>
              </a:rPr>
              <a:t>০৫</a:t>
            </a:r>
            <a:r>
              <a:rPr lang="bn-BD" sz="4000" dirty="0" smtClean="0">
                <a:latin typeface="Nikosh" pitchFamily="2" charset="0"/>
                <a:cs typeface="Nikosh" pitchFamily="2" charset="0"/>
              </a:rPr>
              <a:t>/২০</a:t>
            </a:r>
            <a:r>
              <a:rPr lang="en-US" sz="4000" dirty="0" smtClean="0">
                <a:latin typeface="Nikosh" pitchFamily="2" charset="0"/>
                <a:cs typeface="Nikosh" pitchFamily="2" charset="0"/>
              </a:rPr>
              <a:t>২০</a:t>
            </a:r>
            <a:r>
              <a:rPr lang="bn-BD" sz="4000" dirty="0" smtClean="0">
                <a:latin typeface="Nikosh" pitchFamily="2" charset="0"/>
                <a:cs typeface="Nikosh" pitchFamily="2" charset="0"/>
              </a:rPr>
              <a:t>                 </a:t>
            </a:r>
            <a:endParaRPr lang="en-US" sz="4000" dirty="0">
              <a:latin typeface="Nikosh" pitchFamily="2" charset="0"/>
              <a:cs typeface="Nikosh" pitchFamily="2" charset="0"/>
            </a:endParaRPr>
          </a:p>
        </p:txBody>
      </p:sp>
      <p:sp>
        <p:nvSpPr>
          <p:cNvPr id="2" name="Title 1"/>
          <p:cNvSpPr>
            <a:spLocks noGrp="1"/>
          </p:cNvSpPr>
          <p:nvPr>
            <p:ph type="title"/>
          </p:nvPr>
        </p:nvSpPr>
        <p:spPr>
          <a:xfrm>
            <a:off x="2057400" y="274638"/>
            <a:ext cx="4572000" cy="1143000"/>
          </a:xfrm>
        </p:spPr>
        <p:txBody>
          <a:bodyPr/>
          <a:lstStyle/>
          <a:p>
            <a:pPr algn="ctr"/>
            <a:r>
              <a:rPr lang="bn-BD" dirty="0" smtClean="0">
                <a:latin typeface="Nikosh" pitchFamily="2" charset="0"/>
                <a:cs typeface="Nikosh" pitchFamily="2" charset="0"/>
              </a:rPr>
              <a:t>  পাঠ পরিচিতি</a:t>
            </a:r>
            <a:endParaRPr lang="en-US" dirty="0">
              <a:latin typeface="Nikosh" pitchFamily="2" charset="0"/>
              <a:cs typeface="Nikosh"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2" nodeType="clickEffect">
                                  <p:stCondLst>
                                    <p:cond delay="0"/>
                                  </p:stCondLst>
                                  <p:childTnLst>
                                    <p:animScale>
                                      <p:cBhvr>
                                        <p:cTn id="18"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2400"/>
            <a:ext cx="8610600" cy="1054100"/>
          </a:xfrm>
        </p:spPr>
        <p:txBody>
          <a:bodyPr>
            <a:normAutofit/>
          </a:bodyPr>
          <a:lstStyle/>
          <a:p>
            <a:pPr algn="ctr"/>
            <a:r>
              <a:rPr lang="bn-IN" sz="36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উচ্চতর দক্ষতা ও  বহুপদী সমাপ্তি সুচক বহুর্নিবাচনী প্রশ্ন </a:t>
            </a:r>
            <a:endParaRPr lang="en-US" sz="36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228600" y="1447800"/>
            <a:ext cx="8763000" cy="5181600"/>
          </a:xfrm>
        </p:spPr>
        <p:txBody>
          <a:bodyPr>
            <a:normAutofit/>
          </a:bodyPr>
          <a:lstStyle/>
          <a:p>
            <a:pPr>
              <a:buNone/>
            </a:pPr>
            <a:r>
              <a:rPr lang="bn-BD" sz="2400" dirty="0" smtClean="0">
                <a:latin typeface="Nikosh" pitchFamily="2" charset="0"/>
                <a:cs typeface="Nikosh" pitchFamily="2" charset="0"/>
              </a:rPr>
              <a:t>২০</a:t>
            </a:r>
            <a:r>
              <a:rPr lang="bn-IN" sz="2400" dirty="0" smtClean="0">
                <a:latin typeface="Nikosh" pitchFamily="2" charset="0"/>
                <a:cs typeface="Nikosh" pitchFamily="2" charset="0"/>
              </a:rPr>
              <a:t>।  সার্বভোম ভূখণ্ড ভিত্তিক গোষ্ঠীই রাষ্ট্র । কথাটির তাৎপর্য কোনটি </a:t>
            </a:r>
          </a:p>
          <a:p>
            <a:pPr>
              <a:buNone/>
            </a:pPr>
            <a:r>
              <a:rPr lang="bn-IN" sz="2400" b="1" dirty="0" smtClean="0">
                <a:latin typeface="Nikosh" pitchFamily="2" charset="0"/>
                <a:cs typeface="Nikosh" pitchFamily="2" charset="0"/>
              </a:rPr>
              <a:t>ক- ক্ষমতা</a:t>
            </a:r>
            <a:r>
              <a:rPr lang="bn-IN" sz="2400" dirty="0" smtClean="0">
                <a:latin typeface="Nikosh" pitchFamily="2" charset="0"/>
                <a:cs typeface="Nikosh" pitchFamily="2" charset="0"/>
              </a:rPr>
              <a:t>      খ- জনগন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ঘ-সম্পদ</a:t>
            </a:r>
            <a:r>
              <a:rPr lang="en-US" sz="2400" dirty="0" smtClean="0">
                <a:latin typeface="Nikosh" pitchFamily="2" charset="0"/>
                <a:cs typeface="Nikosh" pitchFamily="2" charset="0"/>
              </a:rPr>
              <a:t>  </a:t>
            </a:r>
            <a:r>
              <a:rPr lang="bn-IN" sz="2400" dirty="0" smtClean="0">
                <a:latin typeface="Nikosh" pitchFamily="2" charset="0"/>
                <a:cs typeface="Nikosh" pitchFamily="2" charset="0"/>
              </a:rPr>
              <a:t>    ঘ- রাজনীতি </a:t>
            </a:r>
          </a:p>
          <a:p>
            <a:pPr>
              <a:buNone/>
            </a:pPr>
            <a:r>
              <a:rPr lang="bn-BD" sz="2400" dirty="0" smtClean="0">
                <a:latin typeface="Nikosh" pitchFamily="2" charset="0"/>
                <a:cs typeface="Nikosh" pitchFamily="2" charset="0"/>
              </a:rPr>
              <a:t>২১</a:t>
            </a:r>
            <a:r>
              <a:rPr lang="bn-IN" sz="2400" dirty="0" smtClean="0">
                <a:latin typeface="Nikosh" pitchFamily="2" charset="0"/>
                <a:cs typeface="Nikosh" pitchFamily="2" charset="0"/>
              </a:rPr>
              <a:t>। রাষ্ট্রের নির্দিস্ট্র ভূখণ্ড বলতে বুঝায়- </a:t>
            </a: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IN" sz="2400" dirty="0" smtClean="0">
                <a:latin typeface="Nikosh" pitchFamily="2" charset="0"/>
                <a:cs typeface="Nikosh" pitchFamily="2" charset="0"/>
              </a:rPr>
              <a:t>জল    </a:t>
            </a:r>
            <a:r>
              <a:rPr lang="en-US" sz="2400" dirty="0" smtClean="0">
                <a:latin typeface="Nikosh" pitchFamily="2" charset="0"/>
                <a:cs typeface="Nikosh" pitchFamily="2" charset="0"/>
              </a:rPr>
              <a:t>ii-</a:t>
            </a:r>
            <a:r>
              <a:rPr lang="bn-IN" sz="2400" dirty="0" smtClean="0">
                <a:latin typeface="Nikosh" pitchFamily="2" charset="0"/>
                <a:cs typeface="Nikosh" pitchFamily="2" charset="0"/>
              </a:rPr>
              <a:t>স্থল         </a:t>
            </a:r>
            <a:r>
              <a:rPr lang="en-US" sz="2400" dirty="0" smtClean="0">
                <a:latin typeface="Nikosh" pitchFamily="2" charset="0"/>
                <a:cs typeface="Nikosh" pitchFamily="2" charset="0"/>
              </a:rPr>
              <a:t>iii- </a:t>
            </a:r>
            <a:r>
              <a:rPr lang="bn-IN" sz="2400" dirty="0" smtClean="0">
                <a:latin typeface="Nikosh" pitchFamily="2" charset="0"/>
                <a:cs typeface="Nikosh" pitchFamily="2" charset="0"/>
              </a:rPr>
              <a:t>বায়ুমণ্ডল ---     নিচের </a:t>
            </a:r>
            <a:r>
              <a:rPr lang="bn-IN" sz="2400" dirty="0">
                <a:latin typeface="Nikosh" pitchFamily="2" charset="0"/>
                <a:cs typeface="Nikosh" pitchFamily="2" charset="0"/>
              </a:rPr>
              <a:t>কোনটি </a:t>
            </a:r>
            <a:r>
              <a:rPr lang="bn-IN" sz="2400" dirty="0" smtClean="0">
                <a:latin typeface="Nikosh" pitchFamily="2" charset="0"/>
                <a:cs typeface="Nikosh" pitchFamily="2" charset="0"/>
              </a:rPr>
              <a:t>সঠিক? </a:t>
            </a:r>
          </a:p>
          <a:p>
            <a:pPr>
              <a:buNone/>
            </a:pPr>
            <a:r>
              <a:rPr lang="bn-IN" sz="2400" dirty="0" smtClean="0">
                <a:latin typeface="Nikosh" pitchFamily="2" charset="0"/>
                <a:cs typeface="Nikosh" pitchFamily="2" charset="0"/>
              </a:rPr>
              <a:t> ক-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   খ-</a:t>
            </a:r>
            <a:r>
              <a:rPr lang="en-US" sz="2400" dirty="0" smtClean="0">
                <a:latin typeface="Nikosh" pitchFamily="2" charset="0"/>
                <a:cs typeface="Nikosh" pitchFamily="2" charset="0"/>
              </a:rPr>
              <a:t>  </a:t>
            </a:r>
            <a:r>
              <a:rPr lang="en-US" sz="2400" dirty="0" err="1">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ও</a:t>
            </a:r>
            <a:r>
              <a:rPr lang="en-US" sz="2400" dirty="0" smtClean="0">
                <a:latin typeface="Nikosh" pitchFamily="2" charset="0"/>
                <a:cs typeface="Nikosh" pitchFamily="2" charset="0"/>
              </a:rPr>
              <a:t> iii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ঘ-</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ii </a:t>
            </a:r>
            <a:r>
              <a:rPr lang="bn-IN" sz="2400" b="1" dirty="0" smtClean="0">
                <a:latin typeface="Nikosh" pitchFamily="2" charset="0"/>
                <a:cs typeface="Nikosh" pitchFamily="2" charset="0"/>
              </a:rPr>
              <a:t>ও </a:t>
            </a:r>
            <a:r>
              <a:rPr lang="en-US" sz="2400" b="1" dirty="0" smtClean="0">
                <a:latin typeface="Nikosh" pitchFamily="2" charset="0"/>
                <a:cs typeface="Nikosh" pitchFamily="2" charset="0"/>
              </a:rPr>
              <a:t> iii</a:t>
            </a:r>
          </a:p>
          <a:p>
            <a:pPr>
              <a:buNone/>
            </a:pPr>
            <a:r>
              <a:rPr lang="bn-BD" sz="2400" dirty="0" smtClean="0">
                <a:latin typeface="Nikosh" pitchFamily="2" charset="0"/>
                <a:cs typeface="Nikosh" pitchFamily="2" charset="0"/>
              </a:rPr>
              <a:t>২২</a:t>
            </a:r>
            <a:r>
              <a:rPr lang="bn-IN" sz="2400" dirty="0" smtClean="0">
                <a:latin typeface="Nikosh" pitchFamily="2" charset="0"/>
                <a:cs typeface="Nikosh" pitchFamily="2" charset="0"/>
              </a:rPr>
              <a:t>। </a:t>
            </a:r>
            <a:r>
              <a:rPr lang="bn-BD" sz="2400" dirty="0" smtClean="0">
                <a:latin typeface="Nikosh" pitchFamily="2" charset="0"/>
                <a:cs typeface="Nikosh" pitchFamily="2" charset="0"/>
              </a:rPr>
              <a:t>সার্বভৌমত্ব</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রাষ্ট্রের </a:t>
            </a:r>
            <a:r>
              <a:rPr lang="bn-BD" sz="2400" dirty="0" smtClean="0">
                <a:latin typeface="Nikosh" pitchFamily="2" charset="0"/>
                <a:cs typeface="Nikosh" pitchFamily="2" charset="0"/>
              </a:rPr>
              <a:t>যে ধরনের ক্ষমতা</a:t>
            </a:r>
            <a:r>
              <a:rPr lang="bn-IN" sz="2400" dirty="0" smtClean="0">
                <a:latin typeface="Nikosh" pitchFamily="2" charset="0"/>
                <a:cs typeface="Nikosh" pitchFamily="2" charset="0"/>
              </a:rPr>
              <a:t>- </a:t>
            </a:r>
          </a:p>
          <a:p>
            <a:pPr>
              <a:buNone/>
            </a:pP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a:t>
            </a:r>
            <a:r>
              <a:rPr lang="bn-BD" sz="2400" dirty="0" smtClean="0">
                <a:latin typeface="Nikosh" pitchFamily="2" charset="0"/>
                <a:cs typeface="Nikosh" pitchFamily="2" charset="0"/>
              </a:rPr>
              <a:t>  মৌলিক ও চরম</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a:t>
            </a:r>
            <a:r>
              <a:rPr lang="bn-BD" sz="2400" dirty="0" smtClean="0">
                <a:latin typeface="Nikosh" pitchFamily="2" charset="0"/>
                <a:cs typeface="Nikosh" pitchFamily="2" charset="0"/>
              </a:rPr>
              <a:t>  অসীম ও নীতিহীন</a:t>
            </a:r>
            <a:r>
              <a:rPr lang="bn-IN" sz="2400" dirty="0" smtClean="0">
                <a:latin typeface="Nikosh" pitchFamily="2" charset="0"/>
                <a:cs typeface="Nikosh" pitchFamily="2" charset="0"/>
              </a:rPr>
              <a:t>    </a:t>
            </a:r>
            <a:r>
              <a:rPr lang="en-US" sz="2400" dirty="0" smtClean="0">
                <a:latin typeface="Nikosh" pitchFamily="2" charset="0"/>
                <a:cs typeface="Nikosh" pitchFamily="2" charset="0"/>
              </a:rPr>
              <a:t>iii- </a:t>
            </a:r>
            <a:r>
              <a:rPr lang="bn-BD" sz="2400" dirty="0" smtClean="0">
                <a:latin typeface="Nikosh" pitchFamily="2" charset="0"/>
                <a:cs typeface="Nikosh" pitchFamily="2" charset="0"/>
              </a:rPr>
              <a:t>অসীম ও সর্বাত্মক</a:t>
            </a:r>
            <a:r>
              <a:rPr lang="bn-IN" sz="2400" dirty="0" smtClean="0">
                <a:latin typeface="Nikosh" pitchFamily="2" charset="0"/>
                <a:cs typeface="Nikosh" pitchFamily="2" charset="0"/>
              </a:rPr>
              <a:t> --- নিচের কোনটি সঠিক? </a:t>
            </a:r>
          </a:p>
          <a:p>
            <a:pPr>
              <a:buNone/>
            </a:pPr>
            <a:r>
              <a:rPr lang="bn-IN" sz="2400" dirty="0" smtClean="0">
                <a:latin typeface="Nikosh" pitchFamily="2" charset="0"/>
                <a:cs typeface="Nikosh" pitchFamily="2" charset="0"/>
              </a:rPr>
              <a:t> ক-  </a:t>
            </a:r>
            <a:r>
              <a:rPr lang="en-US" sz="2400" dirty="0" err="1" smtClean="0">
                <a:latin typeface="Nikosh" pitchFamily="2" charset="0"/>
                <a:cs typeface="Nikosh" pitchFamily="2" charset="0"/>
              </a:rPr>
              <a:t>i</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   </a:t>
            </a:r>
            <a:r>
              <a:rPr lang="bn-IN" sz="2400" b="1" dirty="0" smtClean="0">
                <a:latin typeface="Nikosh" pitchFamily="2" charset="0"/>
                <a:cs typeface="Nikosh" pitchFamily="2" charset="0"/>
              </a:rPr>
              <a:t>খ-</a:t>
            </a:r>
            <a:r>
              <a:rPr lang="en-US" sz="2400" b="1" dirty="0" smtClean="0">
                <a:latin typeface="Nikosh" pitchFamily="2" charset="0"/>
                <a:cs typeface="Nikosh" pitchFamily="2" charset="0"/>
              </a:rPr>
              <a:t>  </a:t>
            </a:r>
            <a:r>
              <a:rPr lang="en-US" sz="2400" b="1" dirty="0" err="1" smtClean="0">
                <a:latin typeface="Nikosh" pitchFamily="2" charset="0"/>
                <a:cs typeface="Nikosh" pitchFamily="2" charset="0"/>
              </a:rPr>
              <a:t>i</a:t>
            </a:r>
            <a:r>
              <a:rPr lang="en-US" sz="2400" b="1" dirty="0" smtClean="0">
                <a:latin typeface="Nikosh" pitchFamily="2" charset="0"/>
                <a:cs typeface="Nikosh" pitchFamily="2" charset="0"/>
              </a:rPr>
              <a:t> </a:t>
            </a:r>
            <a:r>
              <a:rPr lang="bn-IN" sz="2400" b="1" dirty="0" smtClean="0">
                <a:latin typeface="Nikosh" pitchFamily="2" charset="0"/>
                <a:cs typeface="Nikosh" pitchFamily="2" charset="0"/>
              </a:rPr>
              <a:t>ও</a:t>
            </a:r>
            <a:r>
              <a:rPr lang="en-US" sz="2400" b="1" dirty="0" smtClean="0">
                <a:latin typeface="Nikosh" pitchFamily="2" charset="0"/>
                <a:cs typeface="Nikosh" pitchFamily="2" charset="0"/>
              </a:rPr>
              <a:t> iii     </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গ- </a:t>
            </a:r>
            <a:r>
              <a:rPr lang="en-US" sz="2400" dirty="0" smtClean="0">
                <a:latin typeface="Nikosh" pitchFamily="2" charset="0"/>
                <a:cs typeface="Nikosh" pitchFamily="2" charset="0"/>
              </a:rPr>
              <a:t>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iii</a:t>
            </a:r>
            <a:r>
              <a:rPr lang="bn-IN" sz="2400" dirty="0" smtClean="0">
                <a:latin typeface="Nikosh" pitchFamily="2" charset="0"/>
                <a:cs typeface="Nikosh" pitchFamily="2" charset="0"/>
              </a:rPr>
              <a:t>        ঘ-</a:t>
            </a:r>
            <a:r>
              <a:rPr lang="en-US" sz="2400" dirty="0" smtClean="0">
                <a:latin typeface="Nikosh" pitchFamily="2" charset="0"/>
                <a:cs typeface="Nikosh" pitchFamily="2" charset="0"/>
              </a:rPr>
              <a:t> i, ii </a:t>
            </a:r>
            <a:r>
              <a:rPr lang="bn-IN" sz="2400" dirty="0" smtClean="0">
                <a:latin typeface="Nikosh" pitchFamily="2" charset="0"/>
                <a:cs typeface="Nikosh" pitchFamily="2" charset="0"/>
              </a:rPr>
              <a:t>ও </a:t>
            </a:r>
            <a:r>
              <a:rPr lang="en-US" sz="2400" dirty="0" smtClean="0">
                <a:latin typeface="Nikosh" pitchFamily="2" charset="0"/>
                <a:cs typeface="Nikosh" pitchFamily="2" charset="0"/>
              </a:rPr>
              <a:t> iii</a:t>
            </a:r>
            <a:endParaRPr lang="bn-IN" sz="2400" dirty="0" smtClean="0">
              <a:latin typeface="Nikosh" pitchFamily="2" charset="0"/>
              <a:cs typeface="Nikosh" pitchFamily="2" charset="0"/>
            </a:endParaRPr>
          </a:p>
          <a:p>
            <a:pPr>
              <a:buNone/>
            </a:pPr>
            <a:endParaRPr lang="bn-IN" sz="3600" b="1" dirty="0">
              <a:latin typeface="Nikosh" pitchFamily="2" charset="0"/>
              <a:cs typeface="Nikosh" pitchFamily="2" charset="0"/>
            </a:endParaRP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3276443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274638"/>
            <a:ext cx="3048000" cy="1143000"/>
          </a:xfrm>
        </p:spPr>
        <p:txBody>
          <a:bodyPr/>
          <a:lstStyle/>
          <a:p>
            <a:pPr algn="ctr"/>
            <a:r>
              <a:rPr lang="bn-BD" dirty="0" smtClean="0">
                <a:latin typeface="Nikosh" pitchFamily="2" charset="0"/>
                <a:cs typeface="Nikosh" pitchFamily="2" charset="0"/>
              </a:rPr>
              <a:t>     সমাধান</a:t>
            </a:r>
            <a:endParaRPr lang="en-US" dirty="0">
              <a:latin typeface="Nikosh" pitchFamily="2" charset="0"/>
              <a:cs typeface="Nikosh" pitchFamily="2" charset="0"/>
            </a:endParaRPr>
          </a:p>
        </p:txBody>
      </p:sp>
      <p:sp>
        <p:nvSpPr>
          <p:cNvPr id="3" name="Content Placeholder 2"/>
          <p:cNvSpPr>
            <a:spLocks noGrp="1"/>
          </p:cNvSpPr>
          <p:nvPr>
            <p:ph idx="1"/>
          </p:nvPr>
        </p:nvSpPr>
        <p:spPr>
          <a:xfrm>
            <a:off x="457200" y="2209800"/>
            <a:ext cx="8305800" cy="3429000"/>
          </a:xfrm>
        </p:spPr>
        <p:txBody>
          <a:bodyPr>
            <a:noAutofit/>
          </a:bodyPr>
          <a:lstStyle/>
          <a:p>
            <a:pPr>
              <a:buNone/>
            </a:pPr>
            <a:r>
              <a:rPr lang="bn-BD" sz="2400" b="1" dirty="0" smtClean="0">
                <a:latin typeface="Nikosh" pitchFamily="2" charset="0"/>
                <a:cs typeface="Nikosh" pitchFamily="2" charset="0"/>
              </a:rPr>
              <a:t> </a:t>
            </a:r>
            <a:r>
              <a:rPr lang="bn-BD" sz="4000" dirty="0" smtClean="0">
                <a:latin typeface="Nikosh" pitchFamily="2" charset="0"/>
                <a:cs typeface="Nikosh" pitchFamily="2" charset="0"/>
              </a:rPr>
              <a:t>১। ক  ২। খ  ৩। ক  ৪। ক  ৫। ক  ৬। গ  ৭। খ  ৮। ক  ৯। ক  ১০। ক  ১১। গ  ১২। ক  ১৩। ক  ১৪। ঘ  ১৫।  খ  ১৬।  ঘ  ১৭।  ক  </a:t>
            </a:r>
            <a:r>
              <a:rPr lang="en-US" sz="4000" dirty="0" smtClean="0">
                <a:latin typeface="Nikosh" pitchFamily="2" charset="0"/>
                <a:cs typeface="Nikosh" pitchFamily="2" charset="0"/>
              </a:rPr>
              <a:t> </a:t>
            </a:r>
            <a:r>
              <a:rPr lang="bn-BD" sz="4000" dirty="0" smtClean="0">
                <a:latin typeface="Nikosh" pitchFamily="2" charset="0"/>
                <a:cs typeface="Nikosh" pitchFamily="2" charset="0"/>
              </a:rPr>
              <a:t>  ১৮। গ   ১৯।  ক   ২০।  ক   ২১।   ঘ   ২২।  খ</a:t>
            </a:r>
            <a:endParaRPr lang="en-US" sz="4000" dirty="0">
              <a:latin typeface="Nikosh" pitchFamily="2" charset="0"/>
              <a:cs typeface="Nikosh" pitchFamily="2" charset="0"/>
            </a:endParaRPr>
          </a:p>
        </p:txBody>
      </p:sp>
    </p:spTree>
    <p:extLst>
      <p:ext uri="{BB962C8B-B14F-4D97-AF65-F5344CB8AC3E}">
        <p14:creationId xmlns:p14="http://schemas.microsoft.com/office/powerpoint/2010/main" val="321915162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981200"/>
            <a:ext cx="8763000" cy="3429000"/>
          </a:xfrm>
        </p:spPr>
        <p:txBody>
          <a:bodyPr>
            <a:normAutofit/>
          </a:bodyPr>
          <a:lstStyle/>
          <a:p>
            <a:pPr algn="ctr">
              <a:buNone/>
            </a:pPr>
            <a:r>
              <a:rPr lang="bn-BD" dirty="0" smtClean="0">
                <a:latin typeface="Nikosh" pitchFamily="2" charset="0"/>
                <a:cs typeface="Nikosh" pitchFamily="2" charset="0"/>
              </a:rPr>
              <a:t> </a:t>
            </a:r>
            <a:r>
              <a:rPr lang="bn-BD" sz="4000" dirty="0" smtClean="0">
                <a:latin typeface="Nikosh" pitchFamily="2" charset="0"/>
                <a:cs typeface="Nikosh" pitchFamily="2" charset="0"/>
              </a:rPr>
              <a:t>রাষ্ট্র ও সরকার আলাদা আলাদা প্রতিষ্ঠান হলেও এর অন্তনীহিত তাৎপর্য একই আলোচনা কর?</a:t>
            </a:r>
            <a:endParaRPr lang="en-US" sz="4000" dirty="0" smtClean="0">
              <a:latin typeface="Nikosh" pitchFamily="2" charset="0"/>
              <a:cs typeface="Nikosh" pitchFamily="2" charset="0"/>
            </a:endParaRPr>
          </a:p>
          <a:p>
            <a:pPr algn="ctr">
              <a:buNone/>
            </a:pPr>
            <a:endParaRPr lang="en-US" sz="1800" dirty="0" smtClean="0">
              <a:latin typeface="Nikosh" pitchFamily="2" charset="0"/>
              <a:cs typeface="Nikosh" pitchFamily="2" charset="0"/>
            </a:endParaRPr>
          </a:p>
          <a:p>
            <a:pPr algn="ctr">
              <a:buNone/>
            </a:pPr>
            <a:endParaRPr lang="en-US" sz="1800" dirty="0" smtClean="0">
              <a:latin typeface="Nikosh" pitchFamily="2" charset="0"/>
              <a:cs typeface="Nikosh" pitchFamily="2" charset="0"/>
            </a:endParaRPr>
          </a:p>
          <a:p>
            <a:pPr marL="274320" lvl="0" indent="-274320" algn="ctr">
              <a:spcBef>
                <a:spcPct val="20000"/>
              </a:spcBef>
              <a:buClr>
                <a:srgbClr val="0BD0D9"/>
              </a:buClr>
              <a:buSzPct val="95000"/>
              <a:buNone/>
            </a:pPr>
            <a:r>
              <a:rPr lang="bn-BD" sz="2400" dirty="0">
                <a:solidFill>
                  <a:prstClr val="black"/>
                </a:solidFill>
                <a:latin typeface="Nikosh" pitchFamily="2" charset="0"/>
                <a:cs typeface="Nikosh" pitchFamily="2" charset="0"/>
              </a:rPr>
              <a:t>সহায়ক গ্রন্থ</a:t>
            </a:r>
            <a:r>
              <a:rPr lang="en-US"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প্রকাশনীঃ</a:t>
            </a:r>
            <a:r>
              <a:rPr lang="bn-BD"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পৌরনীতি</a:t>
            </a:r>
            <a:r>
              <a:rPr lang="en-US" sz="2400" dirty="0">
                <a:solidFill>
                  <a:prstClr val="black"/>
                </a:solidFill>
                <a:latin typeface="Nikosh" pitchFamily="2" charset="0"/>
                <a:cs typeface="Nikosh" pitchFamily="2" charset="0"/>
              </a:rPr>
              <a:t> ও </a:t>
            </a:r>
            <a:r>
              <a:rPr lang="en-US" sz="2400" dirty="0" err="1">
                <a:solidFill>
                  <a:prstClr val="black"/>
                </a:solidFill>
                <a:latin typeface="Nikosh" pitchFamily="2" charset="0"/>
                <a:cs typeface="Nikosh" pitchFamily="2" charset="0"/>
              </a:rPr>
              <a:t>সুশাসনঃ</a:t>
            </a:r>
            <a:r>
              <a:rPr lang="en-US" sz="2400" dirty="0">
                <a:solidFill>
                  <a:prstClr val="black"/>
                </a:solidFill>
                <a:latin typeface="Nikosh" pitchFamily="2" charset="0"/>
                <a:cs typeface="Nikosh" pitchFamily="2" charset="0"/>
              </a:rPr>
              <a:t> </a:t>
            </a:r>
            <a:r>
              <a:rPr lang="bn-BD" sz="2400" dirty="0">
                <a:solidFill>
                  <a:prstClr val="black"/>
                </a:solidFill>
                <a:latin typeface="Nikosh" pitchFamily="2" charset="0"/>
                <a:cs typeface="Nikosh" pitchFamily="2" charset="0"/>
              </a:rPr>
              <a:t>হাসান বুক হাউস, লেকচার প্রকাশনী</a:t>
            </a:r>
            <a:r>
              <a:rPr lang="en-US" sz="2400" dirty="0">
                <a:solidFill>
                  <a:prstClr val="black"/>
                </a:solidFill>
                <a:latin typeface="Nikosh" pitchFamily="2" charset="0"/>
                <a:cs typeface="Nikosh" pitchFamily="2" charset="0"/>
              </a:rPr>
              <a:t>,</a:t>
            </a:r>
            <a:r>
              <a:rPr lang="bn-BD" sz="2400" dirty="0">
                <a:solidFill>
                  <a:prstClr val="black"/>
                </a:solidFill>
                <a:latin typeface="Nikosh" pitchFamily="2" charset="0"/>
                <a:cs typeface="Nikosh" pitchFamily="2" charset="0"/>
              </a:rPr>
              <a:t> অক্ষরপত্র প্রকাশনী</a:t>
            </a:r>
            <a:r>
              <a:rPr lang="en-US"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ব্যতিক্রম</a:t>
            </a:r>
            <a:r>
              <a:rPr lang="en-US"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ধারা</a:t>
            </a:r>
            <a:r>
              <a:rPr lang="en-US"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কাজল</a:t>
            </a:r>
            <a:r>
              <a:rPr lang="en-US"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ব্রাদার্স</a:t>
            </a:r>
            <a:r>
              <a:rPr lang="en-US" sz="2400" dirty="0">
                <a:solidFill>
                  <a:prstClr val="black"/>
                </a:solidFill>
                <a:latin typeface="Nikosh" pitchFamily="2" charset="0"/>
                <a:cs typeface="Nikosh" pitchFamily="2" charset="0"/>
              </a:rPr>
              <a:t> </a:t>
            </a:r>
            <a:r>
              <a:rPr lang="en-US" sz="2400" dirty="0" err="1">
                <a:solidFill>
                  <a:prstClr val="black"/>
                </a:solidFill>
                <a:latin typeface="Nikosh" pitchFamily="2" charset="0"/>
                <a:cs typeface="Nikosh" pitchFamily="2" charset="0"/>
              </a:rPr>
              <a:t>লিমিটেড</a:t>
            </a:r>
            <a:endParaRPr lang="bn-BD" sz="2400" dirty="0">
              <a:solidFill>
                <a:prstClr val="black"/>
              </a:solidFill>
              <a:latin typeface="Nikosh" pitchFamily="2" charset="0"/>
              <a:cs typeface="Nikosh" pitchFamily="2" charset="0"/>
            </a:endParaRPr>
          </a:p>
          <a:p>
            <a:pPr algn="ctr">
              <a:buNone/>
            </a:pPr>
            <a:r>
              <a:rPr lang="bn-BD" sz="1800" dirty="0" smtClean="0">
                <a:latin typeface="Nikosh" pitchFamily="2" charset="0"/>
                <a:cs typeface="Nikosh" pitchFamily="2" charset="0"/>
              </a:rPr>
              <a:t>    </a:t>
            </a:r>
            <a:endParaRPr lang="bn-BD" dirty="0" smtClean="0">
              <a:latin typeface="Nikosh" pitchFamily="2" charset="0"/>
              <a:cs typeface="Nikosh" pitchFamily="2" charset="0"/>
            </a:endParaRPr>
          </a:p>
        </p:txBody>
      </p:sp>
      <p:sp>
        <p:nvSpPr>
          <p:cNvPr id="2" name="Title 1"/>
          <p:cNvSpPr>
            <a:spLocks noGrp="1"/>
          </p:cNvSpPr>
          <p:nvPr>
            <p:ph type="title"/>
          </p:nvPr>
        </p:nvSpPr>
        <p:spPr>
          <a:xfrm>
            <a:off x="2438400" y="609600"/>
            <a:ext cx="3124200" cy="1143000"/>
          </a:xfrm>
        </p:spPr>
        <p:txBody>
          <a:bodyPr/>
          <a:lstStyle/>
          <a:p>
            <a:pPr algn="ctr"/>
            <a:r>
              <a:rPr lang="bn-BD" dirty="0" smtClean="0">
                <a:latin typeface="Nikosh" pitchFamily="2" charset="0"/>
                <a:cs typeface="Nikosh" pitchFamily="2" charset="0"/>
              </a:rPr>
              <a:t>   বাড়ির কাজ</a:t>
            </a:r>
            <a:endParaRPr lang="en-US" dirty="0">
              <a:latin typeface="Nikosh" pitchFamily="2" charset="0"/>
              <a:cs typeface="Nikosh" pitchFamily="2"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2"/>
                                        </p:tgtEl>
                                        <p:attrNameLst>
                                          <p:attrName>ppt_x</p:attrName>
                                        </p:attrNameLst>
                                      </p:cBhvr>
                                      <p:tavLst>
                                        <p:tav tm="0">
                                          <p:val>
                                            <p:strVal val="ppt_x"/>
                                          </p:val>
                                        </p:tav>
                                        <p:tav tm="100000">
                                          <p:val>
                                            <p:strVal val="ppt_x"/>
                                          </p:val>
                                        </p:tav>
                                      </p:tavLst>
                                    </p:anim>
                                    <p:anim calcmode="lin" valueType="num">
                                      <p:cBhvr additive="base">
                                        <p:cTn id="12" dur="500"/>
                                        <p:tgtEl>
                                          <p:spTgt spid="2"/>
                                        </p:tgtEl>
                                        <p:attrNameLst>
                                          <p:attrName>ppt_y</p:attrName>
                                        </p:attrNameLst>
                                      </p:cBhvr>
                                      <p:tavLst>
                                        <p:tav tm="0">
                                          <p:val>
                                            <p:strVal val="ppt_y"/>
                                          </p:val>
                                        </p:tav>
                                        <p:tav tm="100000">
                                          <p:val>
                                            <p:strVal val="1+ppt_h/2"/>
                                          </p:val>
                                        </p:tav>
                                      </p:tavLst>
                                    </p:anim>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2" nodeType="clickEffect">
                                  <p:stCondLst>
                                    <p:cond delay="0"/>
                                  </p:stCondLst>
                                  <p:childTnLst>
                                    <p:set>
                                      <p:cBhvr override="childStyle">
                                        <p:cTn id="17" dur="indefinite"/>
                                        <p:tgtEl>
                                          <p:spTgt spid="2"/>
                                        </p:tgtEl>
                                        <p:attrNameLst>
                                          <p:attrName>style.fontStyle</p:attrName>
                                        </p:attrNameLst>
                                      </p:cBhvr>
                                      <p:to>
                                        <p:strVal val="normal"/>
                                      </p:to>
                                    </p:set>
                                    <p:set>
                                      <p:cBhvr override="childStyle">
                                        <p:cTn id="18" dur="indefinite"/>
                                        <p:tgtEl>
                                          <p:spTgt spid="2"/>
                                        </p:tgtEl>
                                        <p:attrNameLst>
                                          <p:attrName>style.fontWeight</p:attrName>
                                        </p:attrNameLst>
                                      </p:cBhvr>
                                      <p:to>
                                        <p:strVal val="bold"/>
                                      </p:to>
                                    </p:set>
                                    <p:set>
                                      <p:cBhvr override="childStyle">
                                        <p:cTn id="19" dur="indefinite"/>
                                        <p:tgtEl>
                                          <p:spTgt spid="2"/>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33600" y="533400"/>
            <a:ext cx="4114800" cy="1000125"/>
          </a:xfrm>
        </p:spPr>
        <p:txBody>
          <a:bodyPr>
            <a:normAutofit/>
          </a:bodyPr>
          <a:lstStyle/>
          <a:p>
            <a:pPr algn="ctr"/>
            <a:r>
              <a:rPr lang="bn-BD" sz="5400" dirty="0" smtClean="0">
                <a:latin typeface="Nikosh" pitchFamily="2" charset="0"/>
                <a:cs typeface="Nikosh" pitchFamily="2" charset="0"/>
              </a:rPr>
              <a:t>ধন্যবাদ</a:t>
            </a:r>
            <a:endParaRPr lang="en-US" sz="6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
        <p:nvSpPr>
          <p:cNvPr id="3" name="Content Placeholder 2"/>
          <p:cNvSpPr>
            <a:spLocks noGrp="1"/>
          </p:cNvSpPr>
          <p:nvPr>
            <p:ph idx="4294967295"/>
          </p:nvPr>
        </p:nvSpPr>
        <p:spPr>
          <a:xfrm>
            <a:off x="0" y="1825625"/>
            <a:ext cx="7886700" cy="4351338"/>
          </a:xfrm>
        </p:spPr>
        <p:txBody>
          <a:bodyPr/>
          <a:lstStyle/>
          <a:p>
            <a:pPr marL="0" indent="0" algn="ctr">
              <a:buNone/>
            </a:pPr>
            <a:r>
              <a:rPr lang="bn-IN" dirty="0" smtClean="0"/>
              <a:t> </a:t>
            </a:r>
            <a:endParaRPr lang="en-US" dirty="0"/>
          </a:p>
        </p:txBody>
      </p:sp>
      <p:pic>
        <p:nvPicPr>
          <p:cNvPr id="5" name="Picture 4"/>
          <p:cNvPicPr>
            <a:picLocks noChangeAspect="1"/>
          </p:cNvPicPr>
          <p:nvPr/>
        </p:nvPicPr>
        <p:blipFill>
          <a:blip r:embed="rId2"/>
          <a:stretch>
            <a:fillRect/>
          </a:stretch>
        </p:blipFill>
        <p:spPr>
          <a:xfrm>
            <a:off x="1143000" y="2057400"/>
            <a:ext cx="7086600" cy="4379226"/>
          </a:xfrm>
          <a:prstGeom prst="rect">
            <a:avLst/>
          </a:prstGeom>
        </p:spPr>
      </p:pic>
    </p:spTree>
    <p:extLst>
      <p:ext uri="{BB962C8B-B14F-4D97-AF65-F5344CB8AC3E}">
        <p14:creationId xmlns:p14="http://schemas.microsoft.com/office/powerpoint/2010/main" val="1677605395"/>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xit" presetSubtype="1" fill="hold" grpId="1" nodeType="clickEffect">
                                  <p:stCondLst>
                                    <p:cond delay="0"/>
                                  </p:stCondLst>
                                  <p:childTnLst>
                                    <p:animEffect transition="out" filter="wheel(1)">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057400"/>
            <a:ext cx="8077200" cy="1981200"/>
          </a:xfrm>
        </p:spPr>
        <p:txBody>
          <a:bodyPr>
            <a:normAutofit/>
          </a:bodyPr>
          <a:lstStyle/>
          <a:p>
            <a:pPr algn="ctr">
              <a:buNone/>
            </a:pPr>
            <a:r>
              <a:rPr lang="en-US" sz="4000" dirty="0" smtClean="0">
                <a:latin typeface="Nikosh" pitchFamily="2" charset="0"/>
                <a:cs typeface="Nikosh" pitchFamily="2" charset="0"/>
              </a:rPr>
              <a:t>অ</a:t>
            </a:r>
            <a:r>
              <a:rPr lang="bn-BD" sz="4000" dirty="0" smtClean="0">
                <a:latin typeface="Nikosh" pitchFamily="2" charset="0"/>
                <a:cs typeface="Nikosh" pitchFamily="2" charset="0"/>
              </a:rPr>
              <a:t>ধ্যায়ঃ ৭   </a:t>
            </a:r>
          </a:p>
          <a:p>
            <a:pPr algn="ctr">
              <a:buNone/>
            </a:pPr>
            <a:r>
              <a:rPr lang="bn-BD" sz="4000" dirty="0" smtClean="0">
                <a:latin typeface="Nikosh" pitchFamily="2" charset="0"/>
                <a:cs typeface="Nikosh" pitchFamily="2" charset="0"/>
              </a:rPr>
              <a:t>আজকের পাঠ/পাঠ ঘোষনাঃ  রাষ্ট্র ও সরকার </a:t>
            </a:r>
          </a:p>
          <a:p>
            <a:pPr algn="ctr">
              <a:buNone/>
            </a:pPr>
            <a:endParaRPr lang="bn-BD" sz="2400" dirty="0" smtClean="0">
              <a:latin typeface="Nikosh" pitchFamily="2" charset="0"/>
              <a:cs typeface="Nikosh" pitchFamily="2" charset="0"/>
            </a:endParaRPr>
          </a:p>
        </p:txBody>
      </p:sp>
      <p:sp>
        <p:nvSpPr>
          <p:cNvPr id="2" name="Title 1"/>
          <p:cNvSpPr>
            <a:spLocks noGrp="1"/>
          </p:cNvSpPr>
          <p:nvPr>
            <p:ph type="title"/>
          </p:nvPr>
        </p:nvSpPr>
        <p:spPr>
          <a:xfrm>
            <a:off x="762000" y="274638"/>
            <a:ext cx="7543800" cy="1143000"/>
          </a:xfrm>
        </p:spPr>
        <p:txBody>
          <a:bodyPr>
            <a:normAutofit/>
          </a:bodyPr>
          <a:lstStyle/>
          <a:p>
            <a:pPr algn="ctr"/>
            <a:r>
              <a:rPr lang="bn-BD" sz="4000" dirty="0" smtClean="0">
                <a:latin typeface="Nikosh" pitchFamily="2" charset="0"/>
                <a:cs typeface="Nikosh" pitchFamily="2" charset="0"/>
              </a:rPr>
              <a:t> মুল শিরোনামঃ রাষ্ট্র ও রাজনৈতিক ব্যবস্থা</a:t>
            </a:r>
            <a:r>
              <a:rPr lang="en-US" sz="4000" dirty="0" smtClean="0">
                <a:latin typeface="Times New Roman" pitchFamily="18" charset="0"/>
                <a:cs typeface="Times New Roman" pitchFamily="18" charset="0"/>
              </a:rPr>
              <a:t> </a:t>
            </a:r>
            <a:endParaRPr lang="en-US" sz="4000" dirty="0">
              <a:latin typeface="Nikosh" pitchFamily="2" charset="0"/>
              <a:cs typeface="Nikosh" pitchFamily="2"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down)">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1"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2" nodeType="clickEffect">
                                  <p:stCondLst>
                                    <p:cond delay="0"/>
                                  </p:stCondLst>
                                  <p:childTnLst>
                                    <p:anim calcmode="lin" valueType="num">
                                      <p:cBhvr additive="base">
                                        <p:cTn id="25" dur="500"/>
                                        <p:tgtEl>
                                          <p:spTgt spid="2"/>
                                        </p:tgtEl>
                                        <p:attrNameLst>
                                          <p:attrName>ppt_x</p:attrName>
                                        </p:attrNameLst>
                                      </p:cBhvr>
                                      <p:tavLst>
                                        <p:tav tm="0">
                                          <p:val>
                                            <p:strVal val="ppt_x"/>
                                          </p:val>
                                        </p:tav>
                                        <p:tav tm="100000">
                                          <p:val>
                                            <p:strVal val="ppt_x"/>
                                          </p:val>
                                        </p:tav>
                                      </p:tavLst>
                                    </p:anim>
                                    <p:anim calcmode="lin" valueType="num">
                                      <p:cBhvr additive="base">
                                        <p:cTn id="26" dur="500"/>
                                        <p:tgtEl>
                                          <p:spTgt spid="2"/>
                                        </p:tgtEl>
                                        <p:attrNameLst>
                                          <p:attrName>ppt_y</p:attrName>
                                        </p:attrNameLst>
                                      </p:cBhvr>
                                      <p:tavLst>
                                        <p:tav tm="0">
                                          <p:val>
                                            <p:strVal val="ppt_y"/>
                                          </p:val>
                                        </p:tav>
                                        <p:tav tm="100000">
                                          <p:val>
                                            <p:strVal val="1+ppt_h/2"/>
                                          </p:val>
                                        </p:tav>
                                      </p:tavLst>
                                    </p:anim>
                                    <p:set>
                                      <p:cBhvr>
                                        <p:cTn id="27" dur="1" fill="hold">
                                          <p:stCondLst>
                                            <p:cond delay="4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grpId="3" nodeType="clickEffect">
                                  <p:stCondLst>
                                    <p:cond delay="0"/>
                                  </p:stCondLst>
                                  <p:childTnLst>
                                    <p:animScale>
                                      <p:cBhvr>
                                        <p:cTn id="31"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2" grpId="0"/>
      <p:bldP spid="2" grpId="1"/>
      <p:bldP spid="2" grpId="2"/>
      <p:bldP spid="2"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https://youtu.be/aEBysDUshlc</a:t>
            </a:r>
          </a:p>
        </p:txBody>
      </p:sp>
      <p:sp>
        <p:nvSpPr>
          <p:cNvPr id="3" name="Title 2"/>
          <p:cNvSpPr>
            <a:spLocks noGrp="1"/>
          </p:cNvSpPr>
          <p:nvPr>
            <p:ph type="title"/>
          </p:nvPr>
        </p:nvSpPr>
        <p:spPr/>
        <p:txBody>
          <a:bodyPr/>
          <a:lstStyle/>
          <a:p>
            <a:pPr algn="ctr"/>
            <a:r>
              <a:rPr lang="en-US" sz="4000" b="0" dirty="0" err="1">
                <a:solidFill>
                  <a:srgbClr val="04617B"/>
                </a:solidFill>
                <a:effectLst/>
                <a:latin typeface="Nikosh" pitchFamily="2" charset="0"/>
                <a:cs typeface="Nikosh" pitchFamily="2" charset="0"/>
              </a:rPr>
              <a:t>এসো</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বন্ধুরা</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আমার</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একটি</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ভিডিও</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ক্লাস</a:t>
            </a:r>
            <a:r>
              <a:rPr lang="en-US" sz="4000" b="0" dirty="0">
                <a:solidFill>
                  <a:srgbClr val="04617B"/>
                </a:solidFill>
                <a:effectLst/>
                <a:latin typeface="Nikosh" pitchFamily="2" charset="0"/>
                <a:cs typeface="Nikosh" pitchFamily="2" charset="0"/>
              </a:rPr>
              <a:t> </a:t>
            </a:r>
            <a:r>
              <a:rPr lang="en-US" sz="4000" b="0" dirty="0" err="1">
                <a:solidFill>
                  <a:srgbClr val="04617B"/>
                </a:solidFill>
                <a:effectLst/>
                <a:latin typeface="Nikosh" pitchFamily="2" charset="0"/>
                <a:cs typeface="Nikosh" pitchFamily="2" charset="0"/>
              </a:rPr>
              <a:t>দেখ</a:t>
            </a:r>
            <a:r>
              <a:rPr lang="en-US" sz="4000" b="0">
                <a:solidFill>
                  <a:srgbClr val="04617B"/>
                </a:solidFill>
                <a:effectLst/>
                <a:latin typeface="Nikosh" pitchFamily="2" charset="0"/>
                <a:cs typeface="Nikosh" pitchFamily="2" charset="0"/>
              </a:rPr>
              <a:t> </a:t>
            </a:r>
            <a:endParaRPr lang="en-US"/>
          </a:p>
        </p:txBody>
      </p:sp>
    </p:spTree>
    <p:extLst>
      <p:ext uri="{BB962C8B-B14F-4D97-AF65-F5344CB8AC3E}">
        <p14:creationId xmlns:p14="http://schemas.microsoft.com/office/powerpoint/2010/main" val="330981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071" y="1869745"/>
            <a:ext cx="3372703" cy="4496937"/>
          </a:xfrm>
          <a:prstGeom prst="rect">
            <a:avLst/>
          </a:prstGeom>
        </p:spPr>
      </p:pic>
      <p:pic>
        <p:nvPicPr>
          <p:cNvPr id="4" name="Picture 3"/>
          <p:cNvPicPr>
            <a:picLocks noChangeAspect="1"/>
          </p:cNvPicPr>
          <p:nvPr/>
        </p:nvPicPr>
        <p:blipFill>
          <a:blip r:embed="rId3"/>
          <a:stretch>
            <a:fillRect/>
          </a:stretch>
        </p:blipFill>
        <p:spPr>
          <a:xfrm>
            <a:off x="559914" y="1972102"/>
            <a:ext cx="4399835" cy="4394579"/>
          </a:xfrm>
          <a:prstGeom prst="rect">
            <a:avLst/>
          </a:prstGeom>
        </p:spPr>
      </p:pic>
      <p:sp>
        <p:nvSpPr>
          <p:cNvPr id="6" name="TextBox 5"/>
          <p:cNvSpPr txBox="1"/>
          <p:nvPr/>
        </p:nvSpPr>
        <p:spPr>
          <a:xfrm>
            <a:off x="2133600" y="609600"/>
            <a:ext cx="5254965" cy="707886"/>
          </a:xfrm>
          <a:prstGeom prst="rect">
            <a:avLst/>
          </a:prstGeom>
          <a:noFill/>
        </p:spPr>
        <p:txBody>
          <a:bodyPr wrap="square" rtlCol="0">
            <a:spAutoFit/>
          </a:bodyPr>
          <a:lstStyle/>
          <a:p>
            <a:pPr algn="ctr"/>
            <a:r>
              <a:rPr lang="en-US" sz="4000"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r>
              <a:rPr lang="en-US" sz="4000"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a:t>
            </a:r>
            <a:endParaRPr lang="en-US" sz="4000" b="1" dirty="0">
              <a:ln w="22225">
                <a:solidFill>
                  <a:schemeClr val="accent2"/>
                </a:solidFill>
                <a:prstDash val="solid"/>
              </a:ln>
              <a:solidFill>
                <a:schemeClr val="accent2">
                  <a:lumMod val="40000"/>
                  <a:lumOff val="60000"/>
                </a:schemeClr>
              </a:solidFill>
              <a:latin typeface="Nikosh" pitchFamily="2" charset="0"/>
              <a:cs typeface="Nikosh" pitchFamily="2" charset="0"/>
            </a:endParaRPr>
          </a:p>
        </p:txBody>
      </p:sp>
    </p:spTree>
    <p:extLst>
      <p:ext uri="{BB962C8B-B14F-4D97-AF65-F5344CB8AC3E}">
        <p14:creationId xmlns:p14="http://schemas.microsoft.com/office/powerpoint/2010/main" val="1782199250"/>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33400" y="1600200"/>
            <a:ext cx="3073482" cy="4495800"/>
          </a:xfrm>
          <a:prstGeom prst="rect">
            <a:avLst/>
          </a:prstGeom>
        </p:spPr>
      </p:pic>
      <p:sp>
        <p:nvSpPr>
          <p:cNvPr id="2" name="Title 1"/>
          <p:cNvSpPr>
            <a:spLocks noGrp="1"/>
          </p:cNvSpPr>
          <p:nvPr>
            <p:ph type="title"/>
          </p:nvPr>
        </p:nvSpPr>
        <p:spPr>
          <a:xfrm>
            <a:off x="1066800" y="274638"/>
            <a:ext cx="67056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descr="Aristotle.jpg"/>
          <p:cNvPicPr>
            <a:picLocks noChangeAspect="1"/>
          </p:cNvPicPr>
          <p:nvPr/>
        </p:nvPicPr>
        <p:blipFill>
          <a:blip r:embed="rId3"/>
          <a:stretch>
            <a:fillRect/>
          </a:stretch>
        </p:blipFill>
        <p:spPr>
          <a:xfrm>
            <a:off x="4163796" y="1447800"/>
            <a:ext cx="4525963" cy="47244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istotle.jpg"/>
          <p:cNvPicPr>
            <a:picLocks noGrp="1" noChangeAspect="1"/>
          </p:cNvPicPr>
          <p:nvPr>
            <p:ph idx="1"/>
          </p:nvPr>
        </p:nvPicPr>
        <p:blipFill>
          <a:blip r:embed="rId2"/>
          <a:stretch>
            <a:fillRect/>
          </a:stretch>
        </p:blipFill>
        <p:spPr>
          <a:xfrm>
            <a:off x="685800" y="2057400"/>
            <a:ext cx="3658397" cy="4343400"/>
          </a:xfrm>
        </p:spPr>
      </p:pic>
      <p:sp>
        <p:nvSpPr>
          <p:cNvPr id="2" name="Title 1"/>
          <p:cNvSpPr>
            <a:spLocks noGrp="1"/>
          </p:cNvSpPr>
          <p:nvPr>
            <p:ph type="title"/>
          </p:nvPr>
        </p:nvSpPr>
        <p:spPr>
          <a:xfrm>
            <a:off x="1295400" y="274638"/>
            <a:ext cx="6629400" cy="1143000"/>
          </a:xfrm>
        </p:spPr>
        <p:txBody>
          <a:bodyPr/>
          <a:lstStyle/>
          <a:p>
            <a:pPr algn="ctr"/>
            <a:r>
              <a:rPr lang="en-US" b="1" dirty="0" err="1" smtClean="0">
                <a:ln w="22225">
                  <a:solidFill>
                    <a:schemeClr val="accent2"/>
                  </a:solidFill>
                  <a:prstDash val="solid"/>
                </a:ln>
                <a:solidFill>
                  <a:schemeClr val="accent2">
                    <a:lumMod val="40000"/>
                    <a:lumOff val="60000"/>
                  </a:schemeClr>
                </a:solidFill>
                <a:latin typeface="Nikosh" pitchFamily="2" charset="0"/>
                <a:cs typeface="Nikosh" pitchFamily="2" charset="0"/>
              </a:rPr>
              <a:t>নিচের</a:t>
            </a:r>
            <a:r>
              <a:rPr lang="en-US"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  ছ</a:t>
            </a:r>
            <a:r>
              <a:rPr lang="bn-IN" b="1" dirty="0" smtClean="0">
                <a:ln w="22225">
                  <a:solidFill>
                    <a:schemeClr val="accent2"/>
                  </a:solidFill>
                  <a:prstDash val="solid"/>
                </a:ln>
                <a:solidFill>
                  <a:schemeClr val="accent2">
                    <a:lumMod val="40000"/>
                    <a:lumOff val="60000"/>
                  </a:schemeClr>
                </a:solidFill>
                <a:latin typeface="Nikosh" pitchFamily="2" charset="0"/>
                <a:cs typeface="Nikosh" pitchFamily="2" charset="0"/>
              </a:rPr>
              <a:t>বি গুলো লক্ষ্য করি</a:t>
            </a:r>
            <a:endParaRPr lang="en-US" dirty="0"/>
          </a:p>
        </p:txBody>
      </p:sp>
      <p:pic>
        <p:nvPicPr>
          <p:cNvPr id="5" name="Content Placeholder 3"/>
          <p:cNvPicPr>
            <a:picLocks noChangeAspect="1"/>
          </p:cNvPicPr>
          <p:nvPr/>
        </p:nvPicPr>
        <p:blipFill>
          <a:blip r:embed="rId3"/>
          <a:stretch>
            <a:fillRect/>
          </a:stretch>
        </p:blipFill>
        <p:spPr>
          <a:xfrm>
            <a:off x="5029200" y="1981200"/>
            <a:ext cx="3369855" cy="4493141"/>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err="1">
                <a:ln w="22225">
                  <a:solidFill>
                    <a:srgbClr val="009DD9"/>
                  </a:solidFill>
                  <a:prstDash val="solid"/>
                </a:ln>
                <a:solidFill>
                  <a:srgbClr val="009DD9">
                    <a:lumMod val="40000"/>
                    <a:lumOff val="60000"/>
                  </a:srgbClr>
                </a:solidFill>
                <a:latin typeface="Nikosh" pitchFamily="2" charset="0"/>
                <a:cs typeface="Nikosh" pitchFamily="2" charset="0"/>
              </a:rPr>
              <a:t>নিচের</a:t>
            </a:r>
            <a:r>
              <a:rPr lang="en-US" b="1" dirty="0">
                <a:ln w="22225">
                  <a:solidFill>
                    <a:srgbClr val="009DD9"/>
                  </a:solidFill>
                  <a:prstDash val="solid"/>
                </a:ln>
                <a:solidFill>
                  <a:srgbClr val="009DD9">
                    <a:lumMod val="40000"/>
                    <a:lumOff val="60000"/>
                  </a:srgbClr>
                </a:solidFill>
                <a:latin typeface="Nikosh" pitchFamily="2" charset="0"/>
                <a:cs typeface="Nikosh" pitchFamily="2" charset="0"/>
              </a:rPr>
              <a:t>  ছ</a:t>
            </a:r>
            <a:r>
              <a:rPr lang="bn-IN" b="1" dirty="0">
                <a:ln w="22225">
                  <a:solidFill>
                    <a:srgbClr val="009DD9"/>
                  </a:solidFill>
                  <a:prstDash val="solid"/>
                </a:ln>
                <a:solidFill>
                  <a:srgbClr val="009DD9">
                    <a:lumMod val="40000"/>
                    <a:lumOff val="60000"/>
                  </a:srgbClr>
                </a:solidFill>
                <a:latin typeface="Nikosh" pitchFamily="2" charset="0"/>
                <a:cs typeface="Nikosh" pitchFamily="2" charset="0"/>
              </a:rPr>
              <a:t>বি গুলো লক্ষ্য করি</a:t>
            </a:r>
            <a:endParaRPr lang="en-US" dirty="0"/>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sz="half" idx="3"/>
          </p:nvPr>
        </p:nvSpPr>
        <p:spPr/>
        <p:txBody>
          <a:bodyPr/>
          <a:lstStyle/>
          <a:p>
            <a:endParaRPr lang="en-US"/>
          </a:p>
        </p:txBody>
      </p:sp>
      <p:pic>
        <p:nvPicPr>
          <p:cNvPr id="7" name="Content Placeholder 6"/>
          <p:cNvPicPr>
            <a:picLocks noGrp="1" noChangeAspect="1"/>
          </p:cNvPicPr>
          <p:nvPr>
            <p:ph sz="quarter" idx="2"/>
          </p:nvPr>
        </p:nvPicPr>
        <p:blipFill>
          <a:blip r:embed="rId2">
            <a:extLst>
              <a:ext uri="{28A0092B-C50C-407E-A947-70E740481C1C}">
                <a14:useLocalDpi xmlns:a14="http://schemas.microsoft.com/office/drawing/2010/main" val="0"/>
              </a:ext>
            </a:extLst>
          </a:blip>
          <a:stretch>
            <a:fillRect/>
          </a:stretch>
        </p:blipFill>
        <p:spPr>
          <a:xfrm>
            <a:off x="990600" y="2209800"/>
            <a:ext cx="3200400" cy="4250788"/>
          </a:xfrm>
        </p:spPr>
      </p:pic>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029200" y="2667000"/>
            <a:ext cx="3783724" cy="3747347"/>
          </a:xfrm>
        </p:spPr>
      </p:pic>
    </p:spTree>
    <p:extLst>
      <p:ext uri="{BB962C8B-B14F-4D97-AF65-F5344CB8AC3E}">
        <p14:creationId xmlns:p14="http://schemas.microsoft.com/office/powerpoint/2010/main" val="25245733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heme1">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TotalTime>
  <Words>1277</Words>
  <Application>Microsoft Office PowerPoint</Application>
  <PresentationFormat>On-screen Show (4:3)</PresentationFormat>
  <Paragraphs>140</Paragraphs>
  <Slides>33</Slides>
  <Notes>0</Notes>
  <HiddenSlides>0</HiddenSlides>
  <MMClips>0</MMClips>
  <ScaleCrop>false</ScaleCrop>
  <HeadingPairs>
    <vt:vector size="4" baseType="variant">
      <vt:variant>
        <vt:lpstr>Theme</vt:lpstr>
      </vt:variant>
      <vt:variant>
        <vt:i4>3</vt:i4>
      </vt:variant>
      <vt:variant>
        <vt:lpstr>Slide Titles</vt:lpstr>
      </vt:variant>
      <vt:variant>
        <vt:i4>33</vt:i4>
      </vt:variant>
    </vt:vector>
  </HeadingPairs>
  <TitlesOfParts>
    <vt:vector size="36" baseType="lpstr">
      <vt:lpstr>Concourse</vt:lpstr>
      <vt:lpstr>Flow</vt:lpstr>
      <vt:lpstr>Theme1</vt:lpstr>
      <vt:lpstr>        শুভেচ্ছা/ স্বাগতম</vt:lpstr>
      <vt:lpstr>শিক্ষক পরিচিতি</vt:lpstr>
      <vt:lpstr>  পাঠ পরিচিতি</vt:lpstr>
      <vt:lpstr> মুল শিরোনামঃ রাষ্ট্র ও রাজনৈতিক ব্যবস্থা </vt:lpstr>
      <vt:lpstr>এসো বন্ধুরা আমার একটি ভিডিও ক্লাস দেখ </vt:lpstr>
      <vt:lpstr>PowerPoint Presentation</vt:lpstr>
      <vt:lpstr>নিচের  ছবি গুলো লক্ষ্য করি</vt:lpstr>
      <vt:lpstr>নিচের  ছবি গুলো লক্ষ্য করি</vt:lpstr>
      <vt:lpstr>নিচের  ছবি গুলো লক্ষ্য করি</vt:lpstr>
      <vt:lpstr>নিচের  ছবি গুলো লক্ষ্য করি</vt:lpstr>
      <vt:lpstr>নিচের  ছবি গুলো লক্ষ্য করি</vt:lpstr>
      <vt:lpstr>   প্রাম্ভিক বক্তব্য</vt:lpstr>
      <vt:lpstr>   শিখন ফল </vt:lpstr>
      <vt:lpstr> শিখন ফলের আলোকে প্রশ্ন  </vt:lpstr>
      <vt:lpstr>   একক কাজের প্রশ্ন</vt:lpstr>
      <vt:lpstr>    একক কাজের সমাধান</vt:lpstr>
      <vt:lpstr>জোড়ায় কাজ</vt:lpstr>
      <vt:lpstr>PowerPoint Presentation</vt:lpstr>
      <vt:lpstr>   জোড়ায় কাজের প্রশ্ন</vt:lpstr>
      <vt:lpstr>জোড়ায় কাজের সমাধান</vt:lpstr>
      <vt:lpstr>দলীয় কাজ</vt:lpstr>
      <vt:lpstr>দলীয় কাজ</vt:lpstr>
      <vt:lpstr>PowerPoint Presentation</vt:lpstr>
      <vt:lpstr>     দলীয় কাজের প্রশ্ন </vt:lpstr>
      <vt:lpstr>দলীয় কাজের সমাধান     </vt:lpstr>
      <vt:lpstr>মুল্যায়ন</vt:lpstr>
      <vt:lpstr>জ্ঞান মুলক,অনুধাবন মুলক, প্রয়োগ মুলক   প্রশ্ন   </vt:lpstr>
      <vt:lpstr>জ্ঞান মুলক,অনুধাবন মুলক, প্রয়োগ মুলক   প্রশ্ন  </vt:lpstr>
      <vt:lpstr>প্রয়োগ মুলক ও  বহুপদী সমাপ্তি সুচক</vt:lpstr>
      <vt:lpstr>উচ্চতর দক্ষতা ও  বহুপদী সমাপ্তি সুচক বহুর্নিবাচনী প্রশ্ন </vt:lpstr>
      <vt:lpstr>     সমাধান</vt:lpstr>
      <vt:lpstr>   বাড়ির কাজ</vt:lpstr>
      <vt:lpstr>ধন্যবাদ</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শুভেচ্ছা / স্বাগতম</dc:title>
  <dc:creator>USER</dc:creator>
  <cp:lastModifiedBy>Windows User</cp:lastModifiedBy>
  <cp:revision>24</cp:revision>
  <dcterms:created xsi:type="dcterms:W3CDTF">2006-08-16T00:00:00Z</dcterms:created>
  <dcterms:modified xsi:type="dcterms:W3CDTF">2020-09-11T08:41:39Z</dcterms:modified>
</cp:coreProperties>
</file>