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2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665D-3C6A-448D-934C-21F17DB18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6B6EC-F07C-440A-BA64-FE295134A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1FB4F-8A5A-4AAA-8FAC-628D0D4C6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8BC39E-393B-485B-A94F-B310A2DF9B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9B46D-6D73-4A38-B212-21FE1868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375DC-5277-46C8-A3C9-16807479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0E52BA-54CC-49F6-A486-2BD4C0F40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9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2BC3-AFB3-4C9D-AB90-6204CC5A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AB8D5-D263-437D-B178-D2B419C2D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98D63-D1B2-4C93-B509-7F1A1246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8BC39E-393B-485B-A94F-B310A2DF9B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F4331-0920-435F-9254-6C6F8592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1C103-FA29-4ABF-863C-521DE3AB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0E52BA-54CC-49F6-A486-2BD4C0F40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5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3C8C1-D71E-46DA-BFDE-5FB485330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FFAC9C-4BCD-4BF1-B44C-D3CC57491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59697-75A9-4E3F-98DC-C8BDEA1A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8BC39E-393B-485B-A94F-B310A2DF9B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0018C-D39D-4F7D-88E4-1FD55524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E9E26-C320-438D-8B7D-A71AF34B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0E52BA-54CC-49F6-A486-2BD4C0F40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2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34512-7584-4114-8CF5-C55BE60E2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F6349-DEA6-4E90-957E-7F3984517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A272A-0E39-43D9-BD21-87B5816FB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8BC39E-393B-485B-A94F-B310A2DF9B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D2F90-4C1C-4341-B7DF-7A745F127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391CD-375F-4A1F-A78E-305D76D6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0E52BA-54CC-49F6-A486-2BD4C0F40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9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3849D-F5C1-4B8B-90B6-BBD6FB66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3A552-52B5-4F21-84C2-AEF8704CF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8D3-7C94-463D-8732-E7E93B23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8BC39E-393B-485B-A94F-B310A2DF9B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96FB4-5780-4924-85DF-730EC104E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8BC5-379B-4B20-9B15-B33F25C1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0E52BA-54CC-49F6-A486-2BD4C0F40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5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5BB4-2ACF-4115-A2AE-2C040E779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8484-0F70-48C3-A43F-2FE0496AB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78F76-A0EF-4D79-A206-D0EDC7543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46D04-8B88-46B4-AC91-9DBCD7831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8BC39E-393B-485B-A94F-B310A2DF9B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4312A-6FD8-48D9-9FEB-8BA1CEF9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0F3A7-3D22-452D-8BC1-E3490C29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0E52BA-54CC-49F6-A486-2BD4C0F40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3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D4BC-2532-4385-982D-E503011D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10141-5C51-4D19-A7D5-841D50004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85992-3578-4167-AC7C-929713EA6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BE1D45-EAC8-4963-9F6F-57D5DD8D0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5F7E4-7552-4257-A5C7-F478E5276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66A862-7FFD-4CC7-8D1E-21F82A8223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8BC39E-393B-485B-A94F-B310A2DF9B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D4BE62-CF11-4882-9BFC-F366E356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5BB113-483D-4D12-89AD-B9B71E26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0E52BA-54CC-49F6-A486-2BD4C0F40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4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6F19B-D512-4A08-8429-CD47D740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E44C7-D233-4E59-AB48-467D5D46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8BC39E-393B-485B-A94F-B310A2DF9B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EC139-116C-4175-A94E-FF1AD1962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7BD4F-0777-4874-952F-499B34C4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0E52BA-54CC-49F6-A486-2BD4C0F40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4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B4FC2-B43B-4A8E-9075-191FE811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8BC39E-393B-485B-A94F-B310A2DF9B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A9E69-C114-45F3-8B7D-36335238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27375-751A-4649-B58E-5F242409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0E52BA-54CC-49F6-A486-2BD4C0F40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6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843B-D7FF-469D-AA78-553AAC07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68F2-C760-47EA-AD9A-2DD9BB1A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44EF0-B91C-4C34-BAED-4AED6CB01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DD488-F7CF-42C4-A8BE-02D279E47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8BC39E-393B-485B-A94F-B310A2DF9B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91C9F-CF1B-4A55-AB36-93195856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2EB6E-62AF-4FD8-A481-3D5F1E9E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0E52BA-54CC-49F6-A486-2BD4C0F40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6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9666A-2EBB-4B67-AAE2-84721A5E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59574-2D96-44F5-95B1-F4C668E2C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46F1E-C6FE-4FB3-A705-94A610405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BF0C8-57BB-4466-A964-18F85ECE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8BC39E-393B-485B-A94F-B310A2DF9BBA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8F189-E544-4E84-9CC9-EF4A7E69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1E5D9-39E5-4587-BEC9-51EA2ED0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0E52BA-54CC-49F6-A486-2BD4C0F40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4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42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fif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6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281578-52A0-4C51-BEBF-2F1E2862856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043483" y="1318042"/>
            <a:ext cx="4616245" cy="4454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D1F578-CC6A-432A-A1EF-70023842C3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37" y="1284403"/>
            <a:ext cx="3776394" cy="4454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315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FE6FA-A5ED-4BF9-B6CD-664723B46FAC}"/>
              </a:ext>
            </a:extLst>
          </p:cNvPr>
          <p:cNvSpPr txBox="1"/>
          <p:nvPr/>
        </p:nvSpPr>
        <p:spPr>
          <a:xfrm>
            <a:off x="1624442" y="976626"/>
            <a:ext cx="7204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খোকার বন্ধু জেলের ছেলে গোপাল করুণ সুরে বাঁশি বাজায়। খোকা বন্ধুকে বলে, তোর বাঁশির সুরে আনন্দ নেই কেন রে গোপাল?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7E6A5-F5E5-4375-AFD0-D3EB76419831}"/>
              </a:ext>
            </a:extLst>
          </p:cNvPr>
          <p:cNvSpPr txBox="1"/>
          <p:nvPr/>
        </p:nvSpPr>
        <p:spPr>
          <a:xfrm>
            <a:off x="1469736" y="4359165"/>
            <a:ext cx="617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গোপাল হতাশ হয়ে বলে, আমার চারদিকে মানুষের জীবনে আনন্দ নেই রে খোকা।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A7A84-9791-4138-B3DD-B32AF0464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805" y="1449526"/>
            <a:ext cx="1956426" cy="18565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6C5090-A606-41F7-BCE9-5F9B335750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836" y="3867350"/>
            <a:ext cx="2393395" cy="2021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204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6F1374-D3AA-412D-9FEE-EC7314DD7CBD}"/>
              </a:ext>
            </a:extLst>
          </p:cNvPr>
          <p:cNvSpPr txBox="1"/>
          <p:nvPr/>
        </p:nvSpPr>
        <p:spPr>
          <a:xfrm>
            <a:off x="1837093" y="1093856"/>
            <a:ext cx="8423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খোকা নিশ্চুপ থেকে ভাবে, তাই তো। আমার চারদিকে এমন অবস্থাই তো দেখতে পাই। এই অবস্থা বদলাতে হবে।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7A966-3F26-4391-A4B0-93626CD060DC}"/>
              </a:ext>
            </a:extLst>
          </p:cNvPr>
          <p:cNvSpPr txBox="1"/>
          <p:nvPr/>
        </p:nvSpPr>
        <p:spPr>
          <a:xfrm>
            <a:off x="1624442" y="3595603"/>
            <a:ext cx="617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দেশে নানা কথা ভাবতে ভাবতে বড় হয় খোকা। স্কুল পার হয়ে কলেজে ঢোকে।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D985E-BE0D-44B0-9BBD-A51B48E74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52910"/>
            <a:ext cx="2506490" cy="1313657"/>
          </a:xfrm>
          <a:prstGeom prst="snip2DiagRect">
            <a:avLst>
              <a:gd name="adj1" fmla="val 2224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C46B6-D70D-4AA6-84B8-1FE7F8BBFF6E}"/>
              </a:ext>
            </a:extLst>
          </p:cNvPr>
          <p:cNvGrpSpPr/>
          <p:nvPr/>
        </p:nvGrpSpPr>
        <p:grpSpPr>
          <a:xfrm>
            <a:off x="8069495" y="4013368"/>
            <a:ext cx="2763989" cy="2133600"/>
            <a:chOff x="6588702" y="3463635"/>
            <a:chExt cx="5000625" cy="21336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302731F-0C83-4F9B-A8D4-D14B30D60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702" y="3463635"/>
              <a:ext cx="2143125" cy="2133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07CD9DA-0627-4E4A-A966-E9C755555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1827" y="3463635"/>
              <a:ext cx="2857500" cy="2133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582880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507A68-AAE8-41C7-BC4B-2998BBD7BC97}"/>
              </a:ext>
            </a:extLst>
          </p:cNvPr>
          <p:cNvSpPr txBox="1"/>
          <p:nvPr/>
        </p:nvSpPr>
        <p:spPr>
          <a:xfrm>
            <a:off x="1624442" y="1192039"/>
            <a:ext cx="6179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বাংলার মানুষের কথা, দেশের কথা তাঁকে নিয়ত ভাবায়। তিনি পার হন কলেজের চৌকাঠ। আরো বড় হন তিনি।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9E41C-6979-465B-A113-D9BADDEC45F5}"/>
              </a:ext>
            </a:extLst>
          </p:cNvPr>
          <p:cNvSpPr txBox="1"/>
          <p:nvPr/>
        </p:nvSpPr>
        <p:spPr>
          <a:xfrm>
            <a:off x="1624442" y="4054344"/>
            <a:ext cx="6179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যুক্ত হন রাজনীতির সঙ্গে। গরিব মানুষের দুঃখ দূর করার জন্য আন্দোলন করেন।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E12FA9-53EC-4829-947C-C0B0B963D9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6" r="12692"/>
          <a:stretch/>
        </p:blipFill>
        <p:spPr>
          <a:xfrm>
            <a:off x="7784441" y="1296924"/>
            <a:ext cx="2680360" cy="1692591"/>
          </a:xfrm>
          <a:prstGeom prst="snip2DiagRect">
            <a:avLst>
              <a:gd name="adj1" fmla="val 22789"/>
              <a:gd name="adj2" fmla="val 2998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8F45E5-3D8E-40A7-BD22-B7CF21C7BA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84"/>
          <a:stretch/>
        </p:blipFill>
        <p:spPr>
          <a:xfrm>
            <a:off x="7907811" y="3833593"/>
            <a:ext cx="2877420" cy="24633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1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DC481C-C410-458B-8173-0716A15DE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34" y="831520"/>
            <a:ext cx="2811605" cy="1665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B0AC19-D06B-4AAC-922F-058460DD70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86079"/>
            <a:ext cx="2876550" cy="1698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B3F627-48AC-4206-9645-3E264EE3C359}"/>
              </a:ext>
            </a:extLst>
          </p:cNvPr>
          <p:cNvSpPr txBox="1"/>
          <p:nvPr/>
        </p:nvSpPr>
        <p:spPr>
          <a:xfrm>
            <a:off x="3498273" y="2705063"/>
            <a:ext cx="519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ডাক দেন স্বাধীনতার।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A4CD30-0447-45EB-971B-FF0D67A6F8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89" y="3429000"/>
            <a:ext cx="2495550" cy="147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912B9C-2781-41C9-94B3-2A211AD781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8" r="12551"/>
          <a:stretch/>
        </p:blipFill>
        <p:spPr>
          <a:xfrm>
            <a:off x="6040674" y="3351394"/>
            <a:ext cx="2359349" cy="1498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C2DCEB-69BE-4ABA-A980-7C514E8045A9}"/>
              </a:ext>
            </a:extLst>
          </p:cNvPr>
          <p:cNvSpPr txBox="1"/>
          <p:nvPr/>
        </p:nvSpPr>
        <p:spPr>
          <a:xfrm>
            <a:off x="2834821" y="5092992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খোকা আমাদের বঙ্গবন্ধু শেখ মুজিবুর রহমান। তিনিই আমাদের জাতির পিতা।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3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650C47-4EB5-4E47-BED8-57692672A03F}"/>
              </a:ext>
            </a:extLst>
          </p:cNvPr>
          <p:cNvSpPr txBox="1"/>
          <p:nvPr/>
        </p:nvSpPr>
        <p:spPr>
          <a:xfrm>
            <a:off x="2191871" y="976626"/>
            <a:ext cx="703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১৫, ১৬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644D45-59E9-4635-A030-2E498A2913AB}"/>
              </a:ext>
            </a:extLst>
          </p:cNvPr>
          <p:cNvSpPr txBox="1"/>
          <p:nvPr/>
        </p:nvSpPr>
        <p:spPr>
          <a:xfrm>
            <a:off x="1828801" y="4156189"/>
            <a:ext cx="6262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এবার আমি পাঠ্যাংশটি পড়ছি। তোমরা মনোযোগ দিয়ে শোন এবং লাইনের নিচে আঙ্গুল দিয়ে ধরো।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EEDEF3-0C92-48A2-B966-000C46CC9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761" y="1487379"/>
            <a:ext cx="3052277" cy="487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9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7B99DC-100E-4E06-9285-5CC06AA170F3}"/>
              </a:ext>
            </a:extLst>
          </p:cNvPr>
          <p:cNvSpPr txBox="1"/>
          <p:nvPr/>
        </p:nvSpPr>
        <p:spPr>
          <a:xfrm>
            <a:off x="5094324" y="681298"/>
            <a:ext cx="6094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09F6EF-0749-4623-A9BE-B01FE3A3CC56}"/>
              </a:ext>
            </a:extLst>
          </p:cNvPr>
          <p:cNvSpPr txBox="1"/>
          <p:nvPr/>
        </p:nvSpPr>
        <p:spPr>
          <a:xfrm>
            <a:off x="3048930" y="1281463"/>
            <a:ext cx="609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9CDF3C-7299-4139-99F0-118B5BDBBD40}"/>
              </a:ext>
            </a:extLst>
          </p:cNvPr>
          <p:cNvSpPr/>
          <p:nvPr/>
        </p:nvSpPr>
        <p:spPr>
          <a:xfrm>
            <a:off x="1978428" y="2690152"/>
            <a:ext cx="1719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গরিব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33D9F3-BF2F-4552-8A1B-4D5338804680}"/>
              </a:ext>
            </a:extLst>
          </p:cNvPr>
          <p:cNvSpPr/>
          <p:nvPr/>
        </p:nvSpPr>
        <p:spPr>
          <a:xfrm>
            <a:off x="8629465" y="2690152"/>
            <a:ext cx="1304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চাদর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5F721D-958B-4EAD-88A1-3DB2335ECCAB}"/>
              </a:ext>
            </a:extLst>
          </p:cNvPr>
          <p:cNvSpPr/>
          <p:nvPr/>
        </p:nvSpPr>
        <p:spPr>
          <a:xfrm>
            <a:off x="2123901" y="3888063"/>
            <a:ext cx="142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67EC1D-15AF-4874-B45C-46544DDE39CB}"/>
              </a:ext>
            </a:extLst>
          </p:cNvPr>
          <p:cNvSpPr/>
          <p:nvPr/>
        </p:nvSpPr>
        <p:spPr>
          <a:xfrm>
            <a:off x="2335728" y="5085974"/>
            <a:ext cx="1216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3F75B-2421-41A5-9594-89A7EA114D61}"/>
              </a:ext>
            </a:extLst>
          </p:cNvPr>
          <p:cNvSpPr/>
          <p:nvPr/>
        </p:nvSpPr>
        <p:spPr>
          <a:xfrm>
            <a:off x="8815337" y="3888062"/>
            <a:ext cx="1216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CCADBD-A74F-4DCD-AC3E-0BB356A85B33}"/>
              </a:ext>
            </a:extLst>
          </p:cNvPr>
          <p:cNvSpPr/>
          <p:nvPr/>
        </p:nvSpPr>
        <p:spPr>
          <a:xfrm>
            <a:off x="8299254" y="5085972"/>
            <a:ext cx="2248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424D9-B169-497F-8B3A-86970149FA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40" y="1239969"/>
            <a:ext cx="1195443" cy="1252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8975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22428A-DF59-4049-B27A-7AAD7ABE1F3B}"/>
              </a:ext>
            </a:extLst>
          </p:cNvPr>
          <p:cNvSpPr txBox="1"/>
          <p:nvPr/>
        </p:nvSpPr>
        <p:spPr>
          <a:xfrm>
            <a:off x="3270216" y="973081"/>
            <a:ext cx="439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0DB592-A850-4BA0-A830-47CAE0EDAB38}"/>
              </a:ext>
            </a:extLst>
          </p:cNvPr>
          <p:cNvSpPr/>
          <p:nvPr/>
        </p:nvSpPr>
        <p:spPr>
          <a:xfrm>
            <a:off x="1908156" y="1881076"/>
            <a:ext cx="1719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গরিব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7EF37E-643E-416C-9295-BC197E5C8C34}"/>
              </a:ext>
            </a:extLst>
          </p:cNvPr>
          <p:cNvSpPr txBox="1"/>
          <p:nvPr/>
        </p:nvSpPr>
        <p:spPr>
          <a:xfrm>
            <a:off x="3614756" y="1881076"/>
            <a:ext cx="5276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গরিবদের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D2BDA-81A3-4617-9D0D-FA5E35EF0AB8}"/>
              </a:ext>
            </a:extLst>
          </p:cNvPr>
          <p:cNvSpPr/>
          <p:nvPr/>
        </p:nvSpPr>
        <p:spPr>
          <a:xfrm>
            <a:off x="1925545" y="2707914"/>
            <a:ext cx="142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712C81-8B7B-4964-B112-D2F428893443}"/>
              </a:ext>
            </a:extLst>
          </p:cNvPr>
          <p:cNvSpPr/>
          <p:nvPr/>
        </p:nvSpPr>
        <p:spPr>
          <a:xfrm>
            <a:off x="3601648" y="2719065"/>
            <a:ext cx="4668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বৃদ্ধ মহিলা শীতে কাঁপছিল। 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17800F-2DBC-4E58-B070-BC984DD34224}"/>
              </a:ext>
            </a:extLst>
          </p:cNvPr>
          <p:cNvSpPr/>
          <p:nvPr/>
        </p:nvSpPr>
        <p:spPr>
          <a:xfrm>
            <a:off x="1925545" y="3429000"/>
            <a:ext cx="1304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চাদর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D9BDAD-427C-4DD1-BFA7-B9AE8615E06A}"/>
              </a:ext>
            </a:extLst>
          </p:cNvPr>
          <p:cNvSpPr/>
          <p:nvPr/>
        </p:nvSpPr>
        <p:spPr>
          <a:xfrm>
            <a:off x="1908156" y="4150086"/>
            <a:ext cx="1216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165955-0CA4-4D88-A238-D6091F6D90F4}"/>
              </a:ext>
            </a:extLst>
          </p:cNvPr>
          <p:cNvSpPr/>
          <p:nvPr/>
        </p:nvSpPr>
        <p:spPr>
          <a:xfrm>
            <a:off x="1739439" y="4940937"/>
            <a:ext cx="1216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4EFBDD-2C9A-4B3B-A19A-1CD748664447}"/>
              </a:ext>
            </a:extLst>
          </p:cNvPr>
          <p:cNvSpPr/>
          <p:nvPr/>
        </p:nvSpPr>
        <p:spPr>
          <a:xfrm>
            <a:off x="1223357" y="5698010"/>
            <a:ext cx="1955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CA0068-0FE7-47FE-A786-DAF00B8C5438}"/>
              </a:ext>
            </a:extLst>
          </p:cNvPr>
          <p:cNvSpPr/>
          <p:nvPr/>
        </p:nvSpPr>
        <p:spPr>
          <a:xfrm>
            <a:off x="3270216" y="3545058"/>
            <a:ext cx="6317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চাদরটি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বৃদ্ধ মহিলা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দিয়েছিল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970BBE-4FF2-44B4-B8AF-CF2420C8B01C}"/>
              </a:ext>
            </a:extLst>
          </p:cNvPr>
          <p:cNvSpPr/>
          <p:nvPr/>
        </p:nvSpPr>
        <p:spPr>
          <a:xfrm>
            <a:off x="3761510" y="4240685"/>
            <a:ext cx="4668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8363DE-6700-4F0D-9875-50BA52255489}"/>
              </a:ext>
            </a:extLst>
          </p:cNvPr>
          <p:cNvSpPr/>
          <p:nvPr/>
        </p:nvSpPr>
        <p:spPr>
          <a:xfrm>
            <a:off x="3178760" y="5083337"/>
            <a:ext cx="6409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খোকার বন্ধু গোপাল করুণ সুরে বাঁশি বাজায়। </a:t>
            </a:r>
            <a:endParaRPr lang="en-US" sz="3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04FA6D-CC70-45F8-ADA4-FC0475672E6E}"/>
              </a:ext>
            </a:extLst>
          </p:cNvPr>
          <p:cNvSpPr/>
          <p:nvPr/>
        </p:nvSpPr>
        <p:spPr>
          <a:xfrm>
            <a:off x="3037778" y="5795332"/>
            <a:ext cx="6864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গরিব মানুষের দুঃখ দূর করার জন্য আন্দোলন করেন।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4CDDA-A88F-4686-ACEC-9C8F8707F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28" y="774361"/>
            <a:ext cx="1895497" cy="1000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506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FCD6A8-59A0-4DE7-9336-A80B6FF95CC4}"/>
              </a:ext>
            </a:extLst>
          </p:cNvPr>
          <p:cNvSpPr txBox="1"/>
          <p:nvPr/>
        </p:nvSpPr>
        <p:spPr>
          <a:xfrm>
            <a:off x="2926681" y="1128931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চেইন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ড্রিল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E76FAB-2A5E-4427-A2DA-86D5EC0A60BA}"/>
              </a:ext>
            </a:extLst>
          </p:cNvPr>
          <p:cNvSpPr txBox="1"/>
          <p:nvPr/>
        </p:nvSpPr>
        <p:spPr>
          <a:xfrm>
            <a:off x="3049003" y="1772321"/>
            <a:ext cx="60939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78511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0CED9A-7D80-4279-86CE-2D215C45A389}"/>
              </a:ext>
            </a:extLst>
          </p:cNvPr>
          <p:cNvSpPr txBox="1"/>
          <p:nvPr/>
        </p:nvSpPr>
        <p:spPr>
          <a:xfrm>
            <a:off x="4559300" y="976626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474336-D284-4CAD-9A2E-79FCBF8BCDA2}"/>
              </a:ext>
            </a:extLst>
          </p:cNvPr>
          <p:cNvSpPr txBox="1"/>
          <p:nvPr/>
        </p:nvSpPr>
        <p:spPr>
          <a:xfrm>
            <a:off x="2743199" y="1687453"/>
            <a:ext cx="6093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র্ণযুক্ত শব্দগু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খুঁজে বের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এবং যুক্তবর্ণগুলো ভেঙ্গে দেখাইঃ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724F5-967F-43FE-BF35-A0AB51F06583}"/>
              </a:ext>
            </a:extLst>
          </p:cNvPr>
          <p:cNvSpPr txBox="1"/>
          <p:nvPr/>
        </p:nvSpPr>
        <p:spPr>
          <a:xfrm>
            <a:off x="3365500" y="3365777"/>
            <a:ext cx="210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103396-24B4-4684-B88F-AFC840B80B85}"/>
              </a:ext>
            </a:extLst>
          </p:cNvPr>
          <p:cNvSpPr txBox="1"/>
          <p:nvPr/>
        </p:nvSpPr>
        <p:spPr>
          <a:xfrm>
            <a:off x="3365500" y="4440545"/>
            <a:ext cx="210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3FA92E-263E-4AF6-92BB-D53A95636199}"/>
              </a:ext>
            </a:extLst>
          </p:cNvPr>
          <p:cNvSpPr txBox="1"/>
          <p:nvPr/>
        </p:nvSpPr>
        <p:spPr>
          <a:xfrm>
            <a:off x="3233153" y="5203014"/>
            <a:ext cx="210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3552D-C53C-408D-A870-B70E01E7836F}"/>
              </a:ext>
            </a:extLst>
          </p:cNvPr>
          <p:cNvSpPr txBox="1"/>
          <p:nvPr/>
        </p:nvSpPr>
        <p:spPr>
          <a:xfrm>
            <a:off x="3796144" y="3376319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AC0DE0-8D6B-4546-AAF5-8ECC00FD51DB}"/>
              </a:ext>
            </a:extLst>
          </p:cNvPr>
          <p:cNvSpPr txBox="1"/>
          <p:nvPr/>
        </p:nvSpPr>
        <p:spPr>
          <a:xfrm>
            <a:off x="5790196" y="4397340"/>
            <a:ext cx="210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2303EC-1D7A-469F-A6AB-5F2A936B8552}"/>
              </a:ext>
            </a:extLst>
          </p:cNvPr>
          <p:cNvSpPr txBox="1"/>
          <p:nvPr/>
        </p:nvSpPr>
        <p:spPr>
          <a:xfrm>
            <a:off x="5920830" y="5287885"/>
            <a:ext cx="210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45EE16-C690-49C5-9EE2-F3508550D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282" y="1185848"/>
            <a:ext cx="1788318" cy="110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758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00A2A7-5AF9-46DE-8D94-134E0F65C519}"/>
              </a:ext>
            </a:extLst>
          </p:cNvPr>
          <p:cNvSpPr txBox="1"/>
          <p:nvPr/>
        </p:nvSpPr>
        <p:spPr>
          <a:xfrm>
            <a:off x="2963289" y="719940"/>
            <a:ext cx="361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5F834E-E729-42D6-B1EE-5C4D528A64B2}"/>
              </a:ext>
            </a:extLst>
          </p:cNvPr>
          <p:cNvSpPr txBox="1"/>
          <p:nvPr/>
        </p:nvSpPr>
        <p:spPr>
          <a:xfrm>
            <a:off x="2384033" y="2068694"/>
            <a:ext cx="6956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জ্ঞ                    জ+ঞ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AA5DE-6BAA-40F8-BDB1-82BDF5ABC816}"/>
              </a:ext>
            </a:extLst>
          </p:cNvPr>
          <p:cNvSpPr txBox="1"/>
          <p:nvPr/>
        </p:nvSpPr>
        <p:spPr>
          <a:xfrm>
            <a:off x="2350688" y="2583086"/>
            <a:ext cx="694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শ্চ                    শ+চ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EF109CFA-0CB4-4F6A-91BB-3A2AE2819BF0}"/>
              </a:ext>
            </a:extLst>
          </p:cNvPr>
          <p:cNvSpPr/>
          <p:nvPr/>
        </p:nvSpPr>
        <p:spPr>
          <a:xfrm>
            <a:off x="4317925" y="2226723"/>
            <a:ext cx="801980" cy="30609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0">
            <a:extLst>
              <a:ext uri="{FF2B5EF4-FFF2-40B4-BE49-F238E27FC236}">
                <a16:creationId xmlns:a16="http://schemas.microsoft.com/office/drawing/2014/main" id="{D7AC8540-46EF-4130-8365-46D3E284026D}"/>
              </a:ext>
            </a:extLst>
          </p:cNvPr>
          <p:cNvSpPr/>
          <p:nvPr/>
        </p:nvSpPr>
        <p:spPr>
          <a:xfrm>
            <a:off x="4317925" y="2734306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0">
            <a:extLst>
              <a:ext uri="{FF2B5EF4-FFF2-40B4-BE49-F238E27FC236}">
                <a16:creationId xmlns:a16="http://schemas.microsoft.com/office/drawing/2014/main" id="{94ACDD65-EFEA-43BC-ACEC-FEE8AB19EA4C}"/>
              </a:ext>
            </a:extLst>
          </p:cNvPr>
          <p:cNvSpPr/>
          <p:nvPr/>
        </p:nvSpPr>
        <p:spPr>
          <a:xfrm>
            <a:off x="6750387" y="2192120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0">
            <a:extLst>
              <a:ext uri="{FF2B5EF4-FFF2-40B4-BE49-F238E27FC236}">
                <a16:creationId xmlns:a16="http://schemas.microsoft.com/office/drawing/2014/main" id="{199CC855-2664-4183-9396-13EDA05FD3CB}"/>
              </a:ext>
            </a:extLst>
          </p:cNvPr>
          <p:cNvSpPr/>
          <p:nvPr/>
        </p:nvSpPr>
        <p:spPr>
          <a:xfrm>
            <a:off x="6739194" y="2722375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43448D-3339-4F4A-98F3-C93619950098}"/>
              </a:ext>
            </a:extLst>
          </p:cNvPr>
          <p:cNvSpPr txBox="1"/>
          <p:nvPr/>
        </p:nvSpPr>
        <p:spPr>
          <a:xfrm>
            <a:off x="2417191" y="3406674"/>
            <a:ext cx="6942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ন্দ                     ন+দ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3EF55F-FC4F-4E41-BB5B-60E675E1F96F}"/>
              </a:ext>
            </a:extLst>
          </p:cNvPr>
          <p:cNvSpPr txBox="1"/>
          <p:nvPr/>
        </p:nvSpPr>
        <p:spPr>
          <a:xfrm>
            <a:off x="2428554" y="4027851"/>
            <a:ext cx="694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স্থ                     স+থ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796181-DEB6-4F54-90B1-717F389C3301}"/>
              </a:ext>
            </a:extLst>
          </p:cNvPr>
          <p:cNvSpPr txBox="1"/>
          <p:nvPr/>
        </p:nvSpPr>
        <p:spPr>
          <a:xfrm>
            <a:off x="2524807" y="4583260"/>
            <a:ext cx="695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ক্ত                    ক+ত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46CE81-CA54-4DA9-B99D-022A9E2FE839}"/>
              </a:ext>
            </a:extLst>
          </p:cNvPr>
          <p:cNvSpPr txBox="1"/>
          <p:nvPr/>
        </p:nvSpPr>
        <p:spPr>
          <a:xfrm>
            <a:off x="2524807" y="5195571"/>
            <a:ext cx="695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স্ব                  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স+ব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Right Arrow 10">
            <a:extLst>
              <a:ext uri="{FF2B5EF4-FFF2-40B4-BE49-F238E27FC236}">
                <a16:creationId xmlns:a16="http://schemas.microsoft.com/office/drawing/2014/main" id="{34828434-B2F0-4E6E-9942-A7083461EC7B}"/>
              </a:ext>
            </a:extLst>
          </p:cNvPr>
          <p:cNvSpPr/>
          <p:nvPr/>
        </p:nvSpPr>
        <p:spPr>
          <a:xfrm>
            <a:off x="4332748" y="4192721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10">
            <a:extLst>
              <a:ext uri="{FF2B5EF4-FFF2-40B4-BE49-F238E27FC236}">
                <a16:creationId xmlns:a16="http://schemas.microsoft.com/office/drawing/2014/main" id="{948C8071-5415-4911-9EC8-6C251035294C}"/>
              </a:ext>
            </a:extLst>
          </p:cNvPr>
          <p:cNvSpPr/>
          <p:nvPr/>
        </p:nvSpPr>
        <p:spPr>
          <a:xfrm>
            <a:off x="4368536" y="4771868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10">
            <a:extLst>
              <a:ext uri="{FF2B5EF4-FFF2-40B4-BE49-F238E27FC236}">
                <a16:creationId xmlns:a16="http://schemas.microsoft.com/office/drawing/2014/main" id="{37F9DA42-06EE-4AB6-A5F0-74834A06D047}"/>
              </a:ext>
            </a:extLst>
          </p:cNvPr>
          <p:cNvSpPr/>
          <p:nvPr/>
        </p:nvSpPr>
        <p:spPr>
          <a:xfrm>
            <a:off x="4368536" y="5401367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10">
            <a:extLst>
              <a:ext uri="{FF2B5EF4-FFF2-40B4-BE49-F238E27FC236}">
                <a16:creationId xmlns:a16="http://schemas.microsoft.com/office/drawing/2014/main" id="{CBABAC01-CEB6-41AE-8AE0-64FC51139218}"/>
              </a:ext>
            </a:extLst>
          </p:cNvPr>
          <p:cNvSpPr/>
          <p:nvPr/>
        </p:nvSpPr>
        <p:spPr>
          <a:xfrm>
            <a:off x="6749398" y="5374164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10">
            <a:extLst>
              <a:ext uri="{FF2B5EF4-FFF2-40B4-BE49-F238E27FC236}">
                <a16:creationId xmlns:a16="http://schemas.microsoft.com/office/drawing/2014/main" id="{396AD0DF-7CFF-4AC7-9E05-604F9770233F}"/>
              </a:ext>
            </a:extLst>
          </p:cNvPr>
          <p:cNvSpPr/>
          <p:nvPr/>
        </p:nvSpPr>
        <p:spPr>
          <a:xfrm>
            <a:off x="6749398" y="4749128"/>
            <a:ext cx="801980" cy="3580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10">
            <a:extLst>
              <a:ext uri="{FF2B5EF4-FFF2-40B4-BE49-F238E27FC236}">
                <a16:creationId xmlns:a16="http://schemas.microsoft.com/office/drawing/2014/main" id="{A302A8D1-8689-4AE4-AF44-9AA82D22DBE5}"/>
              </a:ext>
            </a:extLst>
          </p:cNvPr>
          <p:cNvSpPr/>
          <p:nvPr/>
        </p:nvSpPr>
        <p:spPr>
          <a:xfrm>
            <a:off x="6749398" y="4201481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10">
            <a:extLst>
              <a:ext uri="{FF2B5EF4-FFF2-40B4-BE49-F238E27FC236}">
                <a16:creationId xmlns:a16="http://schemas.microsoft.com/office/drawing/2014/main" id="{71196AF5-1EFA-48E7-877C-C5F26662F873}"/>
              </a:ext>
            </a:extLst>
          </p:cNvPr>
          <p:cNvSpPr/>
          <p:nvPr/>
        </p:nvSpPr>
        <p:spPr>
          <a:xfrm>
            <a:off x="6749398" y="3597302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10">
            <a:extLst>
              <a:ext uri="{FF2B5EF4-FFF2-40B4-BE49-F238E27FC236}">
                <a16:creationId xmlns:a16="http://schemas.microsoft.com/office/drawing/2014/main" id="{4715A7A6-C19E-4272-A8A5-44876B58540C}"/>
              </a:ext>
            </a:extLst>
          </p:cNvPr>
          <p:cNvSpPr/>
          <p:nvPr/>
        </p:nvSpPr>
        <p:spPr>
          <a:xfrm>
            <a:off x="4332748" y="3568258"/>
            <a:ext cx="801980" cy="3231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42CBF-1CA9-4812-AA7C-B461BA32E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101" y="828003"/>
            <a:ext cx="2335457" cy="917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7639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3EDD4D-CEDE-41FA-BF4B-058A0F0BAD05}"/>
              </a:ext>
            </a:extLst>
          </p:cNvPr>
          <p:cNvSpPr txBox="1"/>
          <p:nvPr/>
        </p:nvSpPr>
        <p:spPr>
          <a:xfrm>
            <a:off x="5647982" y="4139609"/>
            <a:ext cx="609834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চতুর্থ, </a:t>
            </a: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বাংলার খোকা </a:t>
            </a:r>
          </a:p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----আমাদের জাতির পিতা।  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  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9636D-DBBA-4882-A2F6-A61DEB143661}"/>
              </a:ext>
            </a:extLst>
          </p:cNvPr>
          <p:cNvSpPr txBox="1"/>
          <p:nvPr/>
        </p:nvSpPr>
        <p:spPr>
          <a:xfrm>
            <a:off x="759852" y="4062665"/>
            <a:ext cx="609834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রনদা গাঙ্গুলী </a:t>
            </a:r>
            <a:endParaRPr lang="en-US" sz="24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সহকারী শিক্ষক </a:t>
            </a:r>
            <a:endParaRPr lang="en-US" sz="24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</a:t>
            </a:r>
            <a:r>
              <a:rPr lang="bn-BD" sz="2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া</a:t>
            </a:r>
            <a:r>
              <a:rPr lang="bn-BD" sz="2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ি</a:t>
            </a:r>
            <a:r>
              <a:rPr lang="bn-BD" sz="2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</a:t>
            </a:r>
            <a:r>
              <a:rPr lang="bn-BD" sz="2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ু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bn-BD" sz="2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সরকারি প্রাথমিক বিদ্যালয়</a:t>
            </a:r>
            <a:r>
              <a:rPr lang="bn-IN" sz="2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2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0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তাহিরপুর, সুনামগঞ্জ।</a:t>
            </a:r>
            <a:endParaRPr lang="en-US" sz="24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এম্বাসেডর,সুনামগঞ্জ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- 017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36952350।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2B297-93E7-432A-82D1-C1C2EC3C1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237" y="1323577"/>
            <a:ext cx="1885834" cy="2386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9097FE-23A2-403A-8287-AE12B9C2AB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81" y="1108029"/>
            <a:ext cx="2459885" cy="2817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9436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57DB8E-1C0D-467A-8E9B-D7015879971D}"/>
              </a:ext>
            </a:extLst>
          </p:cNvPr>
          <p:cNvSpPr txBox="1"/>
          <p:nvPr/>
        </p:nvSpPr>
        <p:spPr>
          <a:xfrm>
            <a:off x="5005415" y="1460566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F5D05-78CB-4561-850B-0B33385542D6}"/>
              </a:ext>
            </a:extLst>
          </p:cNvPr>
          <p:cNvSpPr txBox="1"/>
          <p:nvPr/>
        </p:nvSpPr>
        <p:spPr>
          <a:xfrm>
            <a:off x="2923402" y="2357344"/>
            <a:ext cx="60939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ctr"/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A5040A-E22C-4624-8257-DAAAB14F75C2}"/>
              </a:ext>
            </a:extLst>
          </p:cNvPr>
          <p:cNvSpPr txBox="1"/>
          <p:nvPr/>
        </p:nvSpPr>
        <p:spPr>
          <a:xfrm>
            <a:off x="1852863" y="3105835"/>
            <a:ext cx="86386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 থেকে একজন একজন করে পাঠ্যাংশটি পড়বে, দলের অন্যরা শুনবে। এভাবে পর্যায়ক্রমে দলের সবাই পড়বে।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B2C21-6463-4142-AF9C-CAA207185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289" y="1213994"/>
            <a:ext cx="1463942" cy="935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985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178477-FBD6-48C3-88B0-69974DBF95BC}"/>
              </a:ext>
            </a:extLst>
          </p:cNvPr>
          <p:cNvSpPr txBox="1"/>
          <p:nvPr/>
        </p:nvSpPr>
        <p:spPr>
          <a:xfrm>
            <a:off x="4691237" y="1671811"/>
            <a:ext cx="6093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4093E-2B82-498C-9051-7EF995972D53}"/>
              </a:ext>
            </a:extLst>
          </p:cNvPr>
          <p:cNvSpPr txBox="1"/>
          <p:nvPr/>
        </p:nvSpPr>
        <p:spPr>
          <a:xfrm>
            <a:off x="2659986" y="2654268"/>
            <a:ext cx="757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880B8-B9E7-4502-A764-C70D4D4FCE5D}"/>
              </a:ext>
            </a:extLst>
          </p:cNvPr>
          <p:cNvSpPr txBox="1"/>
          <p:nvPr/>
        </p:nvSpPr>
        <p:spPr>
          <a:xfrm>
            <a:off x="2659986" y="3359214"/>
            <a:ext cx="7689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খোকার বন্ধুর নাম কী?</a:t>
            </a:r>
          </a:p>
          <a:p>
            <a:pPr marL="342900" indent="-342900">
              <a:buAutoNum type="arabicParenR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একদিন খোকা ভিজে ভিজে বাড়ি ফিরলেন কেন?</a:t>
            </a:r>
          </a:p>
          <a:p>
            <a:pPr marL="342900" indent="-342900">
              <a:buAutoNum type="arabicParenR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মা অবাক হয়ে কী ভাবেন?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5B29E-E32E-4C48-97D6-8A2A309A23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67" y="1002034"/>
            <a:ext cx="2186059" cy="12540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08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5805FE-0408-495C-96BE-37B02E3486F7}"/>
              </a:ext>
            </a:extLst>
          </p:cNvPr>
          <p:cNvSpPr txBox="1"/>
          <p:nvPr/>
        </p:nvSpPr>
        <p:spPr>
          <a:xfrm>
            <a:off x="2929366" y="1674310"/>
            <a:ext cx="6093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ইঃ 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1C1CB8-D2AE-4E49-B874-82CB98EC432C}"/>
              </a:ext>
            </a:extLst>
          </p:cNvPr>
          <p:cNvSpPr txBox="1"/>
          <p:nvPr/>
        </p:nvSpPr>
        <p:spPr>
          <a:xfrm>
            <a:off x="1851596" y="2854037"/>
            <a:ext cx="92597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১নং উত্তরঃ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খোকার বন্ধুর নাম গোপাল। </a:t>
            </a:r>
          </a:p>
          <a:p>
            <a:r>
              <a:rPr lang="bn-IN" sz="3600" b="1" u="sng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২নং উত্তরঃ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খোকা তার ছাতাটি এক গরিব বন্ধুকে দিয়েছিল। তাই তিনি ভিজে ভিজে বাড়ি ফিরলেন । </a:t>
            </a:r>
          </a:p>
          <a:p>
            <a:r>
              <a:rPr lang="bn-IN" sz="3600" b="1" u="sng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৩নং উত্তরঃ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 অবাক হয়ে ভাবেন, গরিব মানুষের জন্য ছেলেটির এত দরদ! ও নিশ্চয় বড় হয়ে মানুষের জন্য অনেক কিছু করবে।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D2EF6-4199-41CF-89C6-E428C1B06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66" y="1179101"/>
            <a:ext cx="2924175" cy="1439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1912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904F78-26E3-418C-A37D-3CBAA2670368}"/>
              </a:ext>
            </a:extLst>
          </p:cNvPr>
          <p:cNvSpPr txBox="1"/>
          <p:nvPr/>
        </p:nvSpPr>
        <p:spPr>
          <a:xfrm>
            <a:off x="5281079" y="976626"/>
            <a:ext cx="60939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BD31C-AB8A-4545-9ABE-973E33939ADD}"/>
              </a:ext>
            </a:extLst>
          </p:cNvPr>
          <p:cNvSpPr txBox="1"/>
          <p:nvPr/>
        </p:nvSpPr>
        <p:spPr>
          <a:xfrm>
            <a:off x="3720766" y="1859820"/>
            <a:ext cx="6093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লেখঃ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3EC3B-DEBB-4539-9708-B6057AE95C80}"/>
              </a:ext>
            </a:extLst>
          </p:cNvPr>
          <p:cNvSpPr txBox="1"/>
          <p:nvPr/>
        </p:nvSpPr>
        <p:spPr>
          <a:xfrm>
            <a:off x="2299854" y="3532908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বৃদ্ধ মহিলা কোথায় শীতে কাঁপছিল? খোকা তাকে কীভাবে সাহায্য করে?</a:t>
            </a:r>
          </a:p>
          <a:p>
            <a:pPr marL="742950" indent="-742950">
              <a:buAutoNum type="arabicParenR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কে স্বাধীনতার ডাক দেন? </a:t>
            </a:r>
          </a:p>
        </p:txBody>
      </p:sp>
    </p:spTree>
    <p:extLst>
      <p:ext uri="{BB962C8B-B14F-4D97-AF65-F5344CB8AC3E}">
        <p14:creationId xmlns:p14="http://schemas.microsoft.com/office/powerpoint/2010/main" val="3292567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FAF328-A363-48DA-AABE-6D8345F23CCD}"/>
              </a:ext>
            </a:extLst>
          </p:cNvPr>
          <p:cNvSpPr txBox="1"/>
          <p:nvPr/>
        </p:nvSpPr>
        <p:spPr>
          <a:xfrm>
            <a:off x="4286250" y="1093856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নিইঃ 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AD950E-F5E0-4B4C-BD00-DDF67989B780}"/>
              </a:ext>
            </a:extLst>
          </p:cNvPr>
          <p:cNvSpPr txBox="1"/>
          <p:nvPr/>
        </p:nvSpPr>
        <p:spPr>
          <a:xfrm>
            <a:off x="1908156" y="2638588"/>
            <a:ext cx="9393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১নং উত্তরঃ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বৃদ্ধ মহিলা পথের ধারে গাছের নিচে শীতে কাঁপছিল।      খোকা তার গায়ের চাদরটি বৃদ্ধ মহিলার গায়ে জড়িয়ে দিয়েছিল। </a:t>
            </a:r>
          </a:p>
          <a:p>
            <a:r>
              <a:rPr lang="bn-IN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২নং উত্তরঃ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স্বাধীনতার ডাক দেন।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D418C-DB45-47A8-80CE-B583875C4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01" y="934568"/>
            <a:ext cx="2924175" cy="1439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1519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C20F5D-B878-4C5E-8953-D9D8D06732D2}"/>
              </a:ext>
            </a:extLst>
          </p:cNvPr>
          <p:cNvSpPr txBox="1"/>
          <p:nvPr/>
        </p:nvSpPr>
        <p:spPr>
          <a:xfrm>
            <a:off x="5238868" y="1163672"/>
            <a:ext cx="60939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F4BE9-F21F-4FB9-855B-5404C5187030}"/>
              </a:ext>
            </a:extLst>
          </p:cNvPr>
          <p:cNvSpPr txBox="1"/>
          <p:nvPr/>
        </p:nvSpPr>
        <p:spPr>
          <a:xfrm>
            <a:off x="2576881" y="3069475"/>
            <a:ext cx="60939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FE7F29-C039-48B2-BD6C-D203FCF72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44" y="1114673"/>
            <a:ext cx="1892301" cy="14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12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693D6D8-135C-443F-A436-900D55007675}"/>
              </a:ext>
            </a:extLst>
          </p:cNvPr>
          <p:cNvGrpSpPr/>
          <p:nvPr/>
        </p:nvGrpSpPr>
        <p:grpSpPr>
          <a:xfrm>
            <a:off x="2218696" y="1030322"/>
            <a:ext cx="8068786" cy="5100214"/>
            <a:chOff x="1445593" y="576697"/>
            <a:chExt cx="9508099" cy="55250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3283D2-9F63-42FD-B678-517BDD7DA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85"/>
            <a:stretch/>
          </p:blipFill>
          <p:spPr>
            <a:xfrm>
              <a:off x="1445593" y="576697"/>
              <a:ext cx="3376759" cy="224963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9CE1C3-525C-4AA3-AD24-724526A1D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320" y="576697"/>
              <a:ext cx="3003372" cy="224963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988F19D-23FA-468F-B915-9D0530EF3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575" y="4017818"/>
              <a:ext cx="3139117" cy="203571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D7708E-F3B6-4278-84C8-D98AEEAE7B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27"/>
            <a:stretch/>
          </p:blipFill>
          <p:spPr>
            <a:xfrm>
              <a:off x="1445593" y="4017818"/>
              <a:ext cx="3376759" cy="2083939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479201A-0BE5-46AF-A844-89582039879C}"/>
                </a:ext>
              </a:extLst>
            </p:cNvPr>
            <p:cNvSpPr/>
            <p:nvPr/>
          </p:nvSpPr>
          <p:spPr>
            <a:xfrm>
              <a:off x="2715491" y="2079086"/>
              <a:ext cx="7259781" cy="2035714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 </a:t>
              </a:r>
              <a:endPara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94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D5FE24-7815-4F7C-88EA-0257607F0973}"/>
              </a:ext>
            </a:extLst>
          </p:cNvPr>
          <p:cNvSpPr txBox="1"/>
          <p:nvPr/>
        </p:nvSpPr>
        <p:spPr>
          <a:xfrm>
            <a:off x="1884217" y="768500"/>
            <a:ext cx="854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গত দিন যা পড়েছিলাম তা কি তোমাদের মনে আছে?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1C57B-343F-4C49-8A3D-F1AE93063E31}"/>
              </a:ext>
            </a:extLst>
          </p:cNvPr>
          <p:cNvSpPr txBox="1"/>
          <p:nvPr/>
        </p:nvSpPr>
        <p:spPr>
          <a:xfrm>
            <a:off x="3588327" y="1634837"/>
            <a:ext cx="389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এবার বলোঃ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9F800A-71A3-4CCE-9D7C-7AF2A276EC72}"/>
              </a:ext>
            </a:extLst>
          </p:cNvPr>
          <p:cNvSpPr/>
          <p:nvPr/>
        </p:nvSpPr>
        <p:spPr>
          <a:xfrm>
            <a:off x="2812873" y="2519860"/>
            <a:ext cx="63882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খোকা কত সালে জন্মগ্রহণ করে?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2614EA-895D-4157-A5AC-B727785DD4DD}"/>
              </a:ext>
            </a:extLst>
          </p:cNvPr>
          <p:cNvSpPr/>
          <p:nvPr/>
        </p:nvSpPr>
        <p:spPr>
          <a:xfrm>
            <a:off x="2766230" y="3558436"/>
            <a:ext cx="6784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২) খোকা কোন জেলায় জন্মগ্রহণ করে?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052516-98C4-43A0-A681-E52B0C05A2AE}"/>
              </a:ext>
            </a:extLst>
          </p:cNvPr>
          <p:cNvSpPr txBox="1"/>
          <p:nvPr/>
        </p:nvSpPr>
        <p:spPr>
          <a:xfrm>
            <a:off x="2812873" y="4673728"/>
            <a:ext cx="7897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৩) খোকার বাবার নাম কী?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19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8F64C7-E408-45B4-919A-B1590B8F3665}"/>
              </a:ext>
            </a:extLst>
          </p:cNvPr>
          <p:cNvSpPr txBox="1"/>
          <p:nvPr/>
        </p:nvSpPr>
        <p:spPr>
          <a:xfrm>
            <a:off x="2743199" y="88135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বাংলার খোকা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(পাঠ-২)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1158A-B294-4705-8307-7D696D6794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02" y="2126081"/>
            <a:ext cx="2991564" cy="3769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86A96E-CD3C-4871-B42D-C1E06C49CA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2126081"/>
            <a:ext cx="2702568" cy="3769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507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4FD545-EC8E-4411-A138-4BCABD3DF01C}"/>
              </a:ext>
            </a:extLst>
          </p:cNvPr>
          <p:cNvSpPr txBox="1"/>
          <p:nvPr/>
        </p:nvSpPr>
        <p:spPr>
          <a:xfrm>
            <a:off x="2859314" y="72746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শিক্ষার্থীরা...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456F6-6F74-4763-84CB-43154D393D19}"/>
              </a:ext>
            </a:extLst>
          </p:cNvPr>
          <p:cNvSpPr txBox="1"/>
          <p:nvPr/>
        </p:nvSpPr>
        <p:spPr>
          <a:xfrm>
            <a:off x="1891907" y="1253562"/>
            <a:ext cx="102108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সহযোগে গঠিত শব্দ শুনে বুঝতে পারবে।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১.২.১ – উচ্চারিত পঠিত বাক্য শুনে বলতে পারবে।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৩.১.১ – নির্ধারিত বিষয়ে বর্ণনা শুনে বুঝতে পারবে। </a:t>
            </a:r>
          </a:p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১.১.১ 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সহযোগে গঠিত শব্দ স্পষ্ট ও শুদ্ধভাবে বলতে পারবে।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১.১.২ 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সহযোগে গঠিত শব্দযুক্ত বাক্য স্পষ্ট ও শুদ্ধভাবে বলতে পারবে।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১.৩.২ – শুদ্ধ উচ্চারণে প্রশ্ন করতে ও উত্তর দিতে পারবে। </a:t>
            </a:r>
          </a:p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সংবলিত শব্দ পড়তে পারবে।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সহযোগে গঠিত শব্দযুক্ত বাক্য পড়তে পারবে।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– পাঠে ব্যবহৃত বাক্য শ্রবণযোগ্য স্পষ্ট স্বরে ও শুদ্ধ উচ্চারণে পড়তে পারবে। </a:t>
            </a:r>
          </a:p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ভেঙ্গে লিখতে পারবে।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১- পাঠে ব্যবহৃত শব্দ দিয়ে নতুন নতুন বাক্য লিখতে পারবে।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– পঠিত গল্পের বিষয়ে প্রশ্নের উত্তর শুদ্ধভাবে লিখতে পারবে।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8444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29CFCF-DC91-4A3C-BDF2-8AC63D420119}"/>
              </a:ext>
            </a:extLst>
          </p:cNvPr>
          <p:cNvSpPr txBox="1"/>
          <p:nvPr/>
        </p:nvSpPr>
        <p:spPr>
          <a:xfrm>
            <a:off x="2191871" y="1284403"/>
            <a:ext cx="648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 জিজ্ঞেস করলেন, তোর ছাতা কই বাবা?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এমন ভিজেছিস কেন?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ED2AA3-AC0F-4233-9324-3C89DFA13D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8"/>
          <a:stretch/>
        </p:blipFill>
        <p:spPr>
          <a:xfrm>
            <a:off x="9052999" y="1217409"/>
            <a:ext cx="1514559" cy="1657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44585D-C823-4F5E-BE7D-684D26F1BB19}"/>
              </a:ext>
            </a:extLst>
          </p:cNvPr>
          <p:cNvSpPr txBox="1"/>
          <p:nvPr/>
        </p:nvSpPr>
        <p:spPr>
          <a:xfrm>
            <a:off x="1406769" y="3483768"/>
            <a:ext cx="870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খোকা হাসি মুখে বলল, মাগো, আমার এক গরিব বন্ধুর ছাতা নেই। আমার ছাতাটা ওকে দিয়েছি।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47AF10-BC02-4DF7-96C6-9B0D8C5F87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13" y="4306312"/>
            <a:ext cx="1887311" cy="1657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31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542861-CD0D-4047-8D30-CFC7D36F0F21}"/>
              </a:ext>
            </a:extLst>
          </p:cNvPr>
          <p:cNvSpPr txBox="1"/>
          <p:nvPr/>
        </p:nvSpPr>
        <p:spPr>
          <a:xfrm>
            <a:off x="1795981" y="1191491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 ছেলের এমন উদারতায় খুশি হয়ে ওকে জড়িয়ে ধরেন। বললেন, ভালই করেছিস বাবা ! তোর বাবাকে বলব তোকে আরেকটি ছাতা কিনে দিতে।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38783E-3CF9-47D8-8558-9A8053AD5AA0}"/>
              </a:ext>
            </a:extLst>
          </p:cNvPr>
          <p:cNvSpPr txBox="1"/>
          <p:nvPr/>
        </p:nvSpPr>
        <p:spPr>
          <a:xfrm>
            <a:off x="3048000" y="32479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 ছেলের কপালে চুমু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416A23-0B86-47AB-B7EC-AECE0DA6E4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8" r="17764"/>
          <a:stretch/>
        </p:blipFill>
        <p:spPr>
          <a:xfrm>
            <a:off x="8466191" y="3196531"/>
            <a:ext cx="2100209" cy="21744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4632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923CC0-9AC8-49C1-A0B5-3A822B51C471}"/>
              </a:ext>
            </a:extLst>
          </p:cNvPr>
          <p:cNvSpPr txBox="1"/>
          <p:nvPr/>
        </p:nvSpPr>
        <p:spPr>
          <a:xfrm>
            <a:off x="1648691" y="1226850"/>
            <a:ext cx="795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শীতের সময় খোকাকে একটা চাদর কিনে দিলেন বাবা।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E6E98-987F-4FCA-885A-4F97FB12310A}"/>
              </a:ext>
            </a:extLst>
          </p:cNvPr>
          <p:cNvSpPr txBox="1"/>
          <p:nvPr/>
        </p:nvSpPr>
        <p:spPr>
          <a:xfrm>
            <a:off x="1624442" y="3147889"/>
            <a:ext cx="796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একদিন দেখা গেল চাদর ছাড়াই বাড়ি ফিরে এল খোকা।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BE84C3-436E-4E8E-84AC-CFC9CC5D0AC5}"/>
              </a:ext>
            </a:extLst>
          </p:cNvPr>
          <p:cNvSpPr txBox="1"/>
          <p:nvPr/>
        </p:nvSpPr>
        <p:spPr>
          <a:xfrm>
            <a:off x="1908156" y="4995986"/>
            <a:ext cx="547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 বললেন, তোর চাদর কই বাবা?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53F85-5BD6-4AA1-94ED-97AB20E07E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516" y="980206"/>
            <a:ext cx="1776228" cy="1224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477CAA-580F-4879-B869-EB90505EC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988" y="2441341"/>
            <a:ext cx="1378243" cy="1704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8610DE-7B95-4311-BDF7-AA5A878625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89" y="4546899"/>
            <a:ext cx="1630142" cy="1483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40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4760AF4-FE9F-4A19-9BDC-F770BF235425}"/>
              </a:ext>
            </a:extLst>
          </p:cNvPr>
          <p:cNvSpPr/>
          <p:nvPr/>
        </p:nvSpPr>
        <p:spPr>
          <a:xfrm>
            <a:off x="1406769" y="478302"/>
            <a:ext cx="9692640" cy="6133513"/>
          </a:xfrm>
          <a:prstGeom prst="frame">
            <a:avLst>
              <a:gd name="adj1" fmla="val 28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FDF-AE3C-4DD7-9DFC-5B140D88B1BD}"/>
              </a:ext>
            </a:extLst>
          </p:cNvPr>
          <p:cNvSpPr txBox="1"/>
          <p:nvPr/>
        </p:nvSpPr>
        <p:spPr>
          <a:xfrm>
            <a:off x="2743199" y="419687"/>
            <a:ext cx="935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Assistant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 .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3126C-026C-4EE2-8222-C1CA13EA0CF9}"/>
              </a:ext>
            </a:extLst>
          </p:cNvPr>
          <p:cNvSpPr txBox="1"/>
          <p:nvPr/>
        </p:nvSpPr>
        <p:spPr>
          <a:xfrm>
            <a:off x="4559300" y="636265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ICT 4e Dist. Ambassador,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4EDF2D-881F-4B78-B72F-394454F48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2" y="727464"/>
            <a:ext cx="567429" cy="307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090BB6-DE36-4BE3-93A7-255C7B07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57" y="727464"/>
            <a:ext cx="613802" cy="307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C3F760-FCFD-45DD-9F33-DE36A19527EE}"/>
              </a:ext>
            </a:extLst>
          </p:cNvPr>
          <p:cNvSpPr txBox="1"/>
          <p:nvPr/>
        </p:nvSpPr>
        <p:spPr>
          <a:xfrm>
            <a:off x="1624442" y="881352"/>
            <a:ext cx="6996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খোকা বুক ফুলিয়ে বলে, মাগো, পথের ধারে গাছের নিচে এক বৃদ্ধ মহিলা! শীতে খুব কাঁপছিল।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050F1-9507-4949-A150-57CF5A0819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3"/>
          <a:stretch/>
        </p:blipFill>
        <p:spPr>
          <a:xfrm>
            <a:off x="8811490" y="1270236"/>
            <a:ext cx="1946570" cy="1411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68D5B6-83B5-405E-9C31-48291754BA5D}"/>
              </a:ext>
            </a:extLst>
          </p:cNvPr>
          <p:cNvSpPr txBox="1"/>
          <p:nvPr/>
        </p:nvSpPr>
        <p:spPr>
          <a:xfrm>
            <a:off x="1624442" y="2977142"/>
            <a:ext cx="796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তার গায়ে চাদরটি জড়িয়ে দিয়ে এসেছি।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CAC464-7D15-447A-9DD9-35B64E569E46}"/>
              </a:ext>
            </a:extLst>
          </p:cNvPr>
          <p:cNvSpPr txBox="1"/>
          <p:nvPr/>
        </p:nvSpPr>
        <p:spPr>
          <a:xfrm>
            <a:off x="1741713" y="4018326"/>
            <a:ext cx="7069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 অবাক হয়ে ছেলের দিকে থাকিয়ে থাকেন। ভাবেন, গরিব মানুষের জন্য ছেলেটির এত দরদ! ও নিশ্চয় বড় হয়ে মানুষের জন্য অনেক কিছু করবে।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5A387-C4B8-4361-8C52-838C56F51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7" y="4115302"/>
            <a:ext cx="1786374" cy="2050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52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1555</Words>
  <Application>Microsoft Office PowerPoint</Application>
  <PresentationFormat>Widescreen</PresentationFormat>
  <Paragraphs>164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87</cp:revision>
  <dcterms:created xsi:type="dcterms:W3CDTF">2020-09-09T16:18:05Z</dcterms:created>
  <dcterms:modified xsi:type="dcterms:W3CDTF">2020-09-11T16:30:40Z</dcterms:modified>
</cp:coreProperties>
</file>