
<file path=[Content_Types].xml><?xml version="1.0" encoding="utf-8"?>
<Types xmlns="http://schemas.openxmlformats.org/package/2006/content-types"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6" r:id="rId4"/>
    <p:sldId id="258" r:id="rId5"/>
    <p:sldId id="275" r:id="rId6"/>
    <p:sldId id="263" r:id="rId7"/>
    <p:sldId id="262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60" r:id="rId17"/>
    <p:sldId id="277" r:id="rId18"/>
    <p:sldId id="278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B69D4-73E5-49B4-82C3-525062204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FD66D4-1A02-41B3-9FD0-8A152A820F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8FD9E-4ACA-43E8-A179-4C065CB7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4409-70A0-4EBF-AFA8-56926701B760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0F40F-5139-44AA-A108-1730EF761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DC03F-9A20-4A48-B304-19C975D47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E0DFA-F00F-4452-8D3D-E01DB7AF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1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AFDEF-38FD-431C-8F7A-72034135E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B481D8-0FE7-458B-BB86-9DE81F504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F706B-FFB0-4540-87DA-ECD0691DB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4409-70A0-4EBF-AFA8-56926701B760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9FC9D-CFB2-437A-A54F-5C7A76FBC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680FE-F3B2-4187-AEA7-6C4362E0B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E0DFA-F00F-4452-8D3D-E01DB7AF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63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87DB4E-7571-49F1-ABD5-4998BFCE7D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6E9E29-F148-430D-91C5-F7EDD68AC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3BABD-E4E9-4A9A-8970-0F1088E9C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4409-70A0-4EBF-AFA8-56926701B760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C35F2-4B30-4583-B62F-44372749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C807F-8EDD-4BBA-A011-A46C17DD5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E0DFA-F00F-4452-8D3D-E01DB7AF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66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2C5A4-2CFE-45E6-8948-459528639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010E3-F1EB-44F6-AC23-B14EE40FD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02F6E-D2B0-4E30-8D47-A7F3B0122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4409-70A0-4EBF-AFA8-56926701B760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9DF34-D434-4408-8CCF-A73978584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E5991-D40A-4918-8828-83A4C882E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E0DFA-F00F-4452-8D3D-E01DB7AF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63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5561F-8722-443D-8217-B07571D12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3B4A6-2873-45ED-8C2C-4FD83A2F0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6CF91-D99F-4005-B2F7-0EA04D882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4409-70A0-4EBF-AFA8-56926701B760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6DBB0-D353-45C2-8725-F7CCD64E3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2C3FE-CDE2-408C-97AB-5D69BB9A3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E0DFA-F00F-4452-8D3D-E01DB7AF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8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770B8-FB1A-44F8-887B-41CD5BD1D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DD621-C07E-48A4-9F25-ADD08666D6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64352-BEB0-4F69-AF6D-C3A39B9C6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D23D45-1C5E-40BE-87C2-D9FC5F7BB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4409-70A0-4EBF-AFA8-56926701B760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D8F50-F9D6-4022-9F06-2C2EE8AC4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4DC9F-C9BE-4975-BA05-09E1267A3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E0DFA-F00F-4452-8D3D-E01DB7AF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47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C743D-C1D9-4112-818D-8CD99F5E3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7F5E7D-7568-4253-BA29-07D89E2F1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42EFF1-F643-4B2D-B279-3D0BAF86B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158CDA-94AE-400D-AA04-61DB8BAF31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80DB07-647C-4A9D-A685-C3984AD4C7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AF690A-917B-4771-B5E6-44B39F8BC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4409-70A0-4EBF-AFA8-56926701B760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2D6E45-A258-4414-9A62-72B8BFAC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C6C5E4-33A5-4124-8F1A-B8D7EEC6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E0DFA-F00F-4452-8D3D-E01DB7AF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7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BB815-6E9A-4069-B93D-89CD81CCA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1AC50F-2E3A-48F3-9E4F-7F6D157F4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4409-70A0-4EBF-AFA8-56926701B760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7F627F-18E6-4C1C-A576-96552766E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7762AA-4F7B-4443-8EE8-6F6568F82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E0DFA-F00F-4452-8D3D-E01DB7AF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0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D2DD23-C418-44F8-9F82-4CA8898A6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4409-70A0-4EBF-AFA8-56926701B760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FD4E7C-F03E-4502-BD46-3657EA0EF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B3E630-F3D4-41C9-AAD2-09BFCCC2F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E0DFA-F00F-4452-8D3D-E01DB7AF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3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3BEE6-8DCE-40F6-93CC-26E850A12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4E88C-07EE-427E-8C57-F711382A3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356CC7-1C2B-4298-A25E-EE92E1F56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761D35-764C-4325-AB35-2F4641533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4409-70A0-4EBF-AFA8-56926701B760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725977-626A-4B0A-B16B-A9CA7FD7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F5FBE-F3D5-4590-8A29-1A9241EDB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E0DFA-F00F-4452-8D3D-E01DB7AF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95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7FFB6-3681-46FB-91F7-A9F6FD9ED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1FDD3E-59EE-4F1D-A6F2-7A6FB31DA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32447D-5A11-449E-9655-F6EE51B64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87134B-9196-474E-AB02-33D8A3887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4409-70A0-4EBF-AFA8-56926701B760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2A6261-C367-49A6-A377-BD825722F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844E5-F542-45A3-B64B-F839A238B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E0DFA-F00F-4452-8D3D-E01DB7AF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8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6C32FC-2E85-468E-BA5B-AB8E4D38B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8797C-6ADF-46D3-BB49-DAC23F343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F750D-B8FD-4D8E-8405-CB49D1C429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04409-70A0-4EBF-AFA8-56926701B760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A24FC-90CF-48E9-B2A6-2F3394A83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A4728-E007-4F6D-9563-E00AC1D97C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E0DFA-F00F-4452-8D3D-E01DB7AF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2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FEBEF09-A37B-4CE9-8CC8-7166C003CB3E}"/>
              </a:ext>
            </a:extLst>
          </p:cNvPr>
          <p:cNvGrpSpPr/>
          <p:nvPr/>
        </p:nvGrpSpPr>
        <p:grpSpPr>
          <a:xfrm>
            <a:off x="254833" y="269823"/>
            <a:ext cx="11182424" cy="6310695"/>
            <a:chOff x="254833" y="269823"/>
            <a:chExt cx="11182424" cy="63106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004BA54-42C9-430E-98DE-339A0E68539F}"/>
                </a:ext>
              </a:extLst>
            </p:cNvPr>
            <p:cNvSpPr txBox="1"/>
            <p:nvPr/>
          </p:nvSpPr>
          <p:spPr>
            <a:xfrm>
              <a:off x="254833" y="269823"/>
              <a:ext cx="571212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3800" dirty="0"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  </a:t>
              </a:r>
              <a:endParaRPr lang="en-US" sz="13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2E4C7D6-F0E7-46D8-9115-51B928673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2689" y="1002519"/>
              <a:ext cx="7024568" cy="5577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378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04E676-E5B0-45E3-841F-8844F8DC8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20" y="490330"/>
            <a:ext cx="9623412" cy="49544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1EC0AF-2F19-4921-8CC6-1CC150354BDD}"/>
              </a:ext>
            </a:extLst>
          </p:cNvPr>
          <p:cNvSpPr txBox="1"/>
          <p:nvPr/>
        </p:nvSpPr>
        <p:spPr>
          <a:xfrm flipH="1">
            <a:off x="4843667" y="5565914"/>
            <a:ext cx="25046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350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2834A3-ABCF-4AE7-A6F8-87EA193C6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44" y="516835"/>
            <a:ext cx="10043522" cy="49743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04539A-EC04-4FCC-8974-74A5E88BD0FC}"/>
              </a:ext>
            </a:extLst>
          </p:cNvPr>
          <p:cNvSpPr txBox="1"/>
          <p:nvPr/>
        </p:nvSpPr>
        <p:spPr>
          <a:xfrm flipH="1">
            <a:off x="3657600" y="5459896"/>
            <a:ext cx="3485322" cy="113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হাসপাতাল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14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1433C7-6146-4C7B-A902-665AFDE0F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10" y="702365"/>
            <a:ext cx="6360412" cy="4225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25EB40-8090-45DB-B3E1-4291354CFA98}"/>
              </a:ext>
            </a:extLst>
          </p:cNvPr>
          <p:cNvSpPr txBox="1"/>
          <p:nvPr/>
        </p:nvSpPr>
        <p:spPr>
          <a:xfrm>
            <a:off x="2423813" y="4927893"/>
            <a:ext cx="32251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মসজিদ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9C91A6-1719-41EF-832D-82511ECBD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456" y="728870"/>
            <a:ext cx="4538222" cy="41990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BAE845-1240-473B-BBEB-EF8B56FD08B3}"/>
              </a:ext>
            </a:extLst>
          </p:cNvPr>
          <p:cNvSpPr txBox="1"/>
          <p:nvPr/>
        </p:nvSpPr>
        <p:spPr>
          <a:xfrm>
            <a:off x="8529569" y="5088835"/>
            <a:ext cx="32251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মন্দির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08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139B99-3685-44DC-A2B5-42C8636C17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16" t="1000" r="2417" b="-1000"/>
          <a:stretch/>
        </p:blipFill>
        <p:spPr>
          <a:xfrm>
            <a:off x="380835" y="569844"/>
            <a:ext cx="11002781" cy="48635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EE0CF7-D212-4E32-9490-66A1CA518CA4}"/>
              </a:ext>
            </a:extLst>
          </p:cNvPr>
          <p:cNvSpPr txBox="1"/>
          <p:nvPr/>
        </p:nvSpPr>
        <p:spPr>
          <a:xfrm>
            <a:off x="4704522" y="5393635"/>
            <a:ext cx="4359965" cy="1147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খেলার মাঠ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87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90E764-9BA5-4702-B80A-7DFF9F33D8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" t="1804" r="1311" b="4380"/>
          <a:stretch/>
        </p:blipFill>
        <p:spPr>
          <a:xfrm>
            <a:off x="1007165" y="702365"/>
            <a:ext cx="10217426" cy="48237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A5EBC9-8DA7-47EE-9966-B30736D2A343}"/>
              </a:ext>
            </a:extLst>
          </p:cNvPr>
          <p:cNvSpPr txBox="1"/>
          <p:nvPr/>
        </p:nvSpPr>
        <p:spPr>
          <a:xfrm>
            <a:off x="4757530" y="5724939"/>
            <a:ext cx="31672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পার্ক 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78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1F8BD2-2451-488C-86E7-308160C9E370}"/>
              </a:ext>
            </a:extLst>
          </p:cNvPr>
          <p:cNvSpPr txBox="1"/>
          <p:nvPr/>
        </p:nvSpPr>
        <p:spPr>
          <a:xfrm>
            <a:off x="4249271" y="285984"/>
            <a:ext cx="440982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8B876D-AD6B-4E09-A56A-846F8EFE4FB4}"/>
              </a:ext>
            </a:extLst>
          </p:cNvPr>
          <p:cNvSpPr txBox="1"/>
          <p:nvPr/>
        </p:nvSpPr>
        <p:spPr>
          <a:xfrm>
            <a:off x="839449" y="1214204"/>
            <a:ext cx="10791416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সামাজিক সম্পদ তোমার এলাকায় কী সুবিধা দিচ্ছে সে সম্পর্কে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বাক্য লেখ।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28F0BFEC-8348-40D3-90D7-D68E2EB9C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099113"/>
              </p:ext>
            </p:extLst>
          </p:nvPr>
        </p:nvGraphicFramePr>
        <p:xfrm>
          <a:off x="1411534" y="2588514"/>
          <a:ext cx="9506661" cy="835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887">
                  <a:extLst>
                    <a:ext uri="{9D8B030D-6E8A-4147-A177-3AD203B41FA5}">
                      <a16:colId xmlns:a16="http://schemas.microsoft.com/office/drawing/2014/main" val="1007400865"/>
                    </a:ext>
                  </a:extLst>
                </a:gridCol>
                <a:gridCol w="3168887">
                  <a:extLst>
                    <a:ext uri="{9D8B030D-6E8A-4147-A177-3AD203B41FA5}">
                      <a16:colId xmlns:a16="http://schemas.microsoft.com/office/drawing/2014/main" val="3639738781"/>
                    </a:ext>
                  </a:extLst>
                </a:gridCol>
                <a:gridCol w="3168887">
                  <a:extLst>
                    <a:ext uri="{9D8B030D-6E8A-4147-A177-3AD203B41FA5}">
                      <a16:colId xmlns:a16="http://schemas.microsoft.com/office/drawing/2014/main" val="946684007"/>
                    </a:ext>
                  </a:extLst>
                </a:gridCol>
              </a:tblGrid>
              <a:tr h="835814">
                <a:tc>
                  <a:txBody>
                    <a:bodyPr/>
                    <a:lstStyle/>
                    <a:p>
                      <a:r>
                        <a:rPr lang="bn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দলের নাম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সামাজিক সম্পদ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সুবিধা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74355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D1A4E5E-9462-4F40-B0D1-6BE7D94E4F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639055"/>
              </p:ext>
            </p:extLst>
          </p:nvPr>
        </p:nvGraphicFramePr>
        <p:xfrm>
          <a:off x="1358154" y="3375212"/>
          <a:ext cx="9533553" cy="881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6852">
                  <a:extLst>
                    <a:ext uri="{9D8B030D-6E8A-4147-A177-3AD203B41FA5}">
                      <a16:colId xmlns:a16="http://schemas.microsoft.com/office/drawing/2014/main" val="3048322573"/>
                    </a:ext>
                  </a:extLst>
                </a:gridCol>
                <a:gridCol w="3159847">
                  <a:extLst>
                    <a:ext uri="{9D8B030D-6E8A-4147-A177-3AD203B41FA5}">
                      <a16:colId xmlns:a16="http://schemas.microsoft.com/office/drawing/2014/main" val="914085938"/>
                    </a:ext>
                  </a:extLst>
                </a:gridCol>
                <a:gridCol w="3186854">
                  <a:extLst>
                    <a:ext uri="{9D8B030D-6E8A-4147-A177-3AD203B41FA5}">
                      <a16:colId xmlns:a16="http://schemas.microsoft.com/office/drawing/2014/main" val="1078026186"/>
                    </a:ext>
                  </a:extLst>
                </a:gridCol>
              </a:tblGrid>
              <a:tr h="881421">
                <a:tc>
                  <a:txBody>
                    <a:bodyPr/>
                    <a:lstStyle/>
                    <a:p>
                      <a:r>
                        <a:rPr lang="bn-IN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bn-IN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শাপলা</a:t>
                      </a:r>
                      <a:endParaRPr lang="en-US" sz="4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bn-IN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বিদ্যালয়</a:t>
                      </a:r>
                      <a:endParaRPr lang="en-US" sz="4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203061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14EBFBD-3CEF-4A59-8E15-F04C54BEC7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522048"/>
              </p:ext>
            </p:extLst>
          </p:nvPr>
        </p:nvGraphicFramePr>
        <p:xfrm>
          <a:off x="1344706" y="4256632"/>
          <a:ext cx="9546999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2333">
                  <a:extLst>
                    <a:ext uri="{9D8B030D-6E8A-4147-A177-3AD203B41FA5}">
                      <a16:colId xmlns:a16="http://schemas.microsoft.com/office/drawing/2014/main" val="4044895337"/>
                    </a:ext>
                  </a:extLst>
                </a:gridCol>
                <a:gridCol w="3182333">
                  <a:extLst>
                    <a:ext uri="{9D8B030D-6E8A-4147-A177-3AD203B41FA5}">
                      <a16:colId xmlns:a16="http://schemas.microsoft.com/office/drawing/2014/main" val="2223856657"/>
                    </a:ext>
                  </a:extLst>
                </a:gridCol>
                <a:gridCol w="3182333">
                  <a:extLst>
                    <a:ext uri="{9D8B030D-6E8A-4147-A177-3AD203B41FA5}">
                      <a16:colId xmlns:a16="http://schemas.microsoft.com/office/drawing/2014/main" val="1794220972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r>
                        <a:rPr lang="bn-IN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</a:t>
                      </a:r>
                      <a:r>
                        <a:rPr lang="bn-IN" sz="4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জবা</a:t>
                      </a:r>
                      <a:endParaRPr lang="en-US" sz="4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bn-IN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হাসপাতাল</a:t>
                      </a:r>
                      <a:endParaRPr lang="en-US" sz="4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065936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7061E1AC-454B-4891-B28D-F12975CA4C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919818"/>
              </p:ext>
            </p:extLst>
          </p:nvPr>
        </p:nvGraphicFramePr>
        <p:xfrm>
          <a:off x="1384639" y="5088938"/>
          <a:ext cx="9507066" cy="854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7605">
                  <a:extLst>
                    <a:ext uri="{9D8B030D-6E8A-4147-A177-3AD203B41FA5}">
                      <a16:colId xmlns:a16="http://schemas.microsoft.com/office/drawing/2014/main" val="1789385539"/>
                    </a:ext>
                  </a:extLst>
                </a:gridCol>
                <a:gridCol w="3200439">
                  <a:extLst>
                    <a:ext uri="{9D8B030D-6E8A-4147-A177-3AD203B41FA5}">
                      <a16:colId xmlns:a16="http://schemas.microsoft.com/office/drawing/2014/main" val="2107274945"/>
                    </a:ext>
                  </a:extLst>
                </a:gridCol>
                <a:gridCol w="3169022">
                  <a:extLst>
                    <a:ext uri="{9D8B030D-6E8A-4147-A177-3AD203B41FA5}">
                      <a16:colId xmlns:a16="http://schemas.microsoft.com/office/drawing/2014/main" val="249536134"/>
                    </a:ext>
                  </a:extLst>
                </a:gridCol>
              </a:tblGrid>
              <a:tr h="854433">
                <a:tc>
                  <a:txBody>
                    <a:bodyPr/>
                    <a:lstStyle/>
                    <a:p>
                      <a:r>
                        <a:rPr lang="bn-IN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bn-IN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গোলাপ</a:t>
                      </a:r>
                      <a:endParaRPr lang="en-US" sz="4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ধর্মীয় প্রতিষ্ঠান</a:t>
                      </a:r>
                      <a:endParaRPr lang="en-US" sz="4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275117"/>
                  </a:ext>
                </a:extLst>
              </a:tr>
            </a:tbl>
          </a:graphicData>
        </a:graphic>
      </p:graphicFrame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35E8017A-6CE9-4CB5-BB16-B8AFBD3625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546146"/>
              </p:ext>
            </p:extLst>
          </p:nvPr>
        </p:nvGraphicFramePr>
        <p:xfrm>
          <a:off x="1425388" y="5943600"/>
          <a:ext cx="9466317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6061">
                  <a:extLst>
                    <a:ext uri="{9D8B030D-6E8A-4147-A177-3AD203B41FA5}">
                      <a16:colId xmlns:a16="http://schemas.microsoft.com/office/drawing/2014/main" val="3167205250"/>
                    </a:ext>
                  </a:extLst>
                </a:gridCol>
                <a:gridCol w="3235128">
                  <a:extLst>
                    <a:ext uri="{9D8B030D-6E8A-4147-A177-3AD203B41FA5}">
                      <a16:colId xmlns:a16="http://schemas.microsoft.com/office/drawing/2014/main" val="4291798758"/>
                    </a:ext>
                  </a:extLst>
                </a:gridCol>
                <a:gridCol w="3235128">
                  <a:extLst>
                    <a:ext uri="{9D8B030D-6E8A-4147-A177-3AD203B41FA5}">
                      <a16:colId xmlns:a16="http://schemas.microsoft.com/office/drawing/2014/main" val="2548249204"/>
                    </a:ext>
                  </a:extLst>
                </a:gridCol>
              </a:tblGrid>
              <a:tr h="628415">
                <a:tc>
                  <a:txBody>
                    <a:bodyPr/>
                    <a:lstStyle/>
                    <a:p>
                      <a:r>
                        <a:rPr lang="bn-IN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bn-IN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বেলি</a:t>
                      </a:r>
                      <a:endParaRPr lang="en-US" sz="4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খেলার মাঠ</a:t>
                      </a:r>
                      <a:endParaRPr lang="en-US" sz="4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165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143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924965-320C-4C7B-93B6-5139C2CB10AA}"/>
              </a:ext>
            </a:extLst>
          </p:cNvPr>
          <p:cNvSpPr txBox="1"/>
          <p:nvPr/>
        </p:nvSpPr>
        <p:spPr>
          <a:xfrm>
            <a:off x="215153" y="1264024"/>
            <a:ext cx="11831073" cy="23297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৩৮নং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ৃষ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বের করো এবং</a:t>
            </a:r>
          </a:p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পড়।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83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524C19-D373-4E6F-A175-9C7E69D708B1}"/>
              </a:ext>
            </a:extLst>
          </p:cNvPr>
          <p:cNvSpPr txBox="1"/>
          <p:nvPr/>
        </p:nvSpPr>
        <p:spPr>
          <a:xfrm>
            <a:off x="4137285" y="308421"/>
            <a:ext cx="4572001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 উত্তর বল 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F5F572-78BD-4496-9824-40B58B0DB768}"/>
              </a:ext>
            </a:extLst>
          </p:cNvPr>
          <p:cNvSpPr txBox="1"/>
          <p:nvPr/>
        </p:nvSpPr>
        <p:spPr>
          <a:xfrm>
            <a:off x="704539" y="1528997"/>
            <a:ext cx="220954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দোয়েলঃ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67D69C-D69E-411F-955B-1882F4FDD508}"/>
              </a:ext>
            </a:extLst>
          </p:cNvPr>
          <p:cNvSpPr txBox="1"/>
          <p:nvPr/>
        </p:nvSpPr>
        <p:spPr>
          <a:xfrm rot="10800000" flipV="1">
            <a:off x="2952485" y="2597030"/>
            <a:ext cx="8448057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৪টি সামাজিক সম্পদের নাম  বল?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4A4500-0581-4E50-A366-64CE5B0D70C6}"/>
              </a:ext>
            </a:extLst>
          </p:cNvPr>
          <p:cNvSpPr txBox="1"/>
          <p:nvPr/>
        </p:nvSpPr>
        <p:spPr>
          <a:xfrm flipH="1">
            <a:off x="717335" y="2617840"/>
            <a:ext cx="2196739" cy="101248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ময়নাঃ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B7D16E-F3DA-4AF5-897E-D0B621A72183}"/>
              </a:ext>
            </a:extLst>
          </p:cNvPr>
          <p:cNvSpPr txBox="1"/>
          <p:nvPr/>
        </p:nvSpPr>
        <p:spPr>
          <a:xfrm>
            <a:off x="2952485" y="3651720"/>
            <a:ext cx="3791684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৪টি ধর্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মের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বল?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57E66-E3F6-4A82-A490-ED323A6D20FE}"/>
              </a:ext>
            </a:extLst>
          </p:cNvPr>
          <p:cNvSpPr txBox="1"/>
          <p:nvPr/>
        </p:nvSpPr>
        <p:spPr>
          <a:xfrm>
            <a:off x="707755" y="3660017"/>
            <a:ext cx="2196739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টিয়াঃ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167177-F52E-4ACB-9548-C539F219D791}"/>
              </a:ext>
            </a:extLst>
          </p:cNvPr>
          <p:cNvSpPr txBox="1"/>
          <p:nvPr/>
        </p:nvSpPr>
        <p:spPr>
          <a:xfrm>
            <a:off x="2968880" y="1495606"/>
            <a:ext cx="279119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EBC17C-17F7-48F5-B7E7-E99E71C24169}"/>
              </a:ext>
            </a:extLst>
          </p:cNvPr>
          <p:cNvSpPr txBox="1"/>
          <p:nvPr/>
        </p:nvSpPr>
        <p:spPr>
          <a:xfrm>
            <a:off x="707755" y="4702194"/>
            <a:ext cx="2206320" cy="101248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শালিক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76C2A8-B9CB-4760-8B95-094B9364B255}"/>
              </a:ext>
            </a:extLst>
          </p:cNvPr>
          <p:cNvSpPr txBox="1"/>
          <p:nvPr/>
        </p:nvSpPr>
        <p:spPr>
          <a:xfrm>
            <a:off x="2952485" y="4711081"/>
            <a:ext cx="7389323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৪টি ধর্মীয় প্রতিষ্ঠানের নাম বল?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15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  <p:bldP spid="12" grpId="0" animBg="1"/>
      <p:bldP spid="9" grpId="0" animBg="1"/>
      <p:bldP spid="2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6DF134-12B6-493B-B9FD-547C79317CE0}"/>
              </a:ext>
            </a:extLst>
          </p:cNvPr>
          <p:cNvSpPr txBox="1"/>
          <p:nvPr/>
        </p:nvSpPr>
        <p:spPr>
          <a:xfrm>
            <a:off x="3809999" y="870266"/>
            <a:ext cx="4302177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 উত্তর লেখ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51B0EB-39C4-4FB3-A0F9-3F225277C4D2}"/>
              </a:ext>
            </a:extLst>
          </p:cNvPr>
          <p:cNvSpPr txBox="1"/>
          <p:nvPr/>
        </p:nvSpPr>
        <p:spPr>
          <a:xfrm>
            <a:off x="819462" y="1918741"/>
            <a:ext cx="10553075" cy="230832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 সামাজিক সম্পদ রক্ষণাবেক্ষণ করা প্রয়োজন কেন?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76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8DB7B3-BB03-4543-80AD-B8E36881F6B6}"/>
              </a:ext>
            </a:extLst>
          </p:cNvPr>
          <p:cNvSpPr txBox="1"/>
          <p:nvPr/>
        </p:nvSpPr>
        <p:spPr>
          <a:xfrm>
            <a:off x="3717561" y="659567"/>
            <a:ext cx="4092314" cy="132343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8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EA6458-B935-4526-AC05-9F3548988837}"/>
              </a:ext>
            </a:extLst>
          </p:cNvPr>
          <p:cNvSpPr txBox="1"/>
          <p:nvPr/>
        </p:nvSpPr>
        <p:spPr>
          <a:xfrm>
            <a:off x="884420" y="2113613"/>
            <a:ext cx="10480622" cy="344630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এলাকায় কী কী সামাজিক সম্পদ আছে</a:t>
            </a:r>
            <a:r>
              <a:rPr lang="bn-IN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তার একটি তালিকা তৈরি কর</a:t>
            </a:r>
            <a:r>
              <a:rPr lang="bn-BD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bn-IN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78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8478C93-7798-4946-BA6B-886AF9647C61}"/>
              </a:ext>
            </a:extLst>
          </p:cNvPr>
          <p:cNvGrpSpPr/>
          <p:nvPr/>
        </p:nvGrpSpPr>
        <p:grpSpPr>
          <a:xfrm>
            <a:off x="301895" y="449705"/>
            <a:ext cx="11225541" cy="5252431"/>
            <a:chOff x="301895" y="449705"/>
            <a:chExt cx="11225541" cy="525243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F3AFE64-A439-4124-A3B6-D9B4F0AD1204}"/>
                </a:ext>
              </a:extLst>
            </p:cNvPr>
            <p:cNvSpPr txBox="1"/>
            <p:nvPr/>
          </p:nvSpPr>
          <p:spPr>
            <a:xfrm>
              <a:off x="2518347" y="449705"/>
              <a:ext cx="6769067" cy="1200329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bn-BD" sz="72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পরিচিতি </a:t>
              </a:r>
              <a:endParaRPr lang="en-US" sz="7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E67A869-0872-4BD8-8160-741EEE79AD99}"/>
                </a:ext>
              </a:extLst>
            </p:cNvPr>
            <p:cNvSpPr txBox="1"/>
            <p:nvPr/>
          </p:nvSpPr>
          <p:spPr>
            <a:xfrm>
              <a:off x="301895" y="1731815"/>
              <a:ext cx="11225541" cy="3970321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bn-BD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স্রোতস্বিনী</a:t>
              </a:r>
              <a:endParaRPr lang="bn-BD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</a:t>
              </a:r>
            </a:p>
            <a:p>
              <a:r>
                <a:rPr lang="bn-BD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৭৪নং বল্লা </a:t>
              </a:r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সাউথ সরকারি প্রাথমিক বিদ্যালয়</a:t>
              </a:r>
            </a:p>
            <a:p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কালিহাতি,টাংগাইল। 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99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65DDC32-53CD-47C9-BDAD-F691C09D75DF}"/>
              </a:ext>
            </a:extLst>
          </p:cNvPr>
          <p:cNvGrpSpPr/>
          <p:nvPr/>
        </p:nvGrpSpPr>
        <p:grpSpPr>
          <a:xfrm>
            <a:off x="179882" y="104931"/>
            <a:ext cx="11444083" cy="6241629"/>
            <a:chOff x="254833" y="209862"/>
            <a:chExt cx="11369132" cy="613669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3C27E64-F13E-45DF-BE1C-D896AC408C50}"/>
                </a:ext>
              </a:extLst>
            </p:cNvPr>
            <p:cNvSpPr txBox="1"/>
            <p:nvPr/>
          </p:nvSpPr>
          <p:spPr>
            <a:xfrm>
              <a:off x="254833" y="209862"/>
              <a:ext cx="6609794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3089275" algn="l"/>
                </a:tabLst>
              </a:pPr>
              <a:r>
                <a:rPr lang="bn-BD" sz="13800" dirty="0"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 </a:t>
              </a:r>
              <a:endParaRPr lang="en-US" sz="13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B4FB0A6-2F24-42D7-BCB2-E7DBBB379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050189"/>
              <a:ext cx="7051965" cy="52963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425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2C1CEC6-933F-4E30-828E-E7A47B2FA612}"/>
              </a:ext>
            </a:extLst>
          </p:cNvPr>
          <p:cNvGrpSpPr/>
          <p:nvPr/>
        </p:nvGrpSpPr>
        <p:grpSpPr>
          <a:xfrm>
            <a:off x="734518" y="393119"/>
            <a:ext cx="10722964" cy="6104547"/>
            <a:chOff x="448574" y="447504"/>
            <a:chExt cx="10405956" cy="570614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9B0929C-DF3F-4749-BB06-C099D1A88DB4}"/>
                </a:ext>
              </a:extLst>
            </p:cNvPr>
            <p:cNvSpPr txBox="1"/>
            <p:nvPr/>
          </p:nvSpPr>
          <p:spPr>
            <a:xfrm>
              <a:off x="3779838" y="447504"/>
              <a:ext cx="4836304" cy="1060554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bn-IN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bn-BD" sz="1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2C3FFAF-11C5-4467-B6B3-820A705CCA76}"/>
                </a:ext>
              </a:extLst>
            </p:cNvPr>
            <p:cNvSpPr txBox="1"/>
            <p:nvPr/>
          </p:nvSpPr>
          <p:spPr>
            <a:xfrm>
              <a:off x="4187154" y="1665685"/>
              <a:ext cx="6667376" cy="4487965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bn-BD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চতুর্থ</a:t>
              </a:r>
              <a:endParaRPr lang="bn-BD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 ও বিশ্বপরিচয়</a:t>
              </a:r>
            </a:p>
            <a:p>
              <a:r>
                <a:rPr lang="bn-BD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মূলপাঠঃ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সামাজিক</a:t>
              </a:r>
              <a:r>
                <a:rPr lang="bn-BD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ও রাষ্ট্রীয় সম্পদ</a:t>
              </a:r>
            </a:p>
            <a:p>
              <a:r>
                <a:rPr lang="bn-BD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বিশেষ পাঠঃ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সামাজিক সম্পদ</a:t>
              </a:r>
            </a:p>
            <a:p>
              <a:r>
                <a:rPr lang="bn-BD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5</a:t>
              </a:r>
              <a:r>
                <a:rPr lang="bn-BD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০মিনিট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BD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তারিখঃ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১1/০9/২০২০</a:t>
              </a:r>
              <a:endParaRPr lang="en-US" sz="1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AC7C306-0192-4CE7-9072-01A4EFEC4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574" y="1696329"/>
              <a:ext cx="3629329" cy="44266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2772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B20E30-579B-4374-BC84-072F86B91A84}"/>
              </a:ext>
            </a:extLst>
          </p:cNvPr>
          <p:cNvSpPr txBox="1"/>
          <p:nvPr/>
        </p:nvSpPr>
        <p:spPr>
          <a:xfrm>
            <a:off x="527154" y="1450697"/>
            <a:ext cx="11137691" cy="483209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৫.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৫.১.২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াষ্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৫.১.৩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সম্পদগুলো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৫.১.৭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ষণাবে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শগ্রহণ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3B5BFF-9FAE-4DF7-A88C-3CEC8C272C9D}"/>
              </a:ext>
            </a:extLst>
          </p:cNvPr>
          <p:cNvSpPr txBox="1"/>
          <p:nvPr/>
        </p:nvSpPr>
        <p:spPr>
          <a:xfrm flipH="1">
            <a:off x="637081" y="6329670"/>
            <a:ext cx="6041038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বিঃদ্রঃ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554BEB-ECDB-41BF-9857-368BCB3ADBCD}"/>
              </a:ext>
            </a:extLst>
          </p:cNvPr>
          <p:cNvSpPr txBox="1"/>
          <p:nvPr/>
        </p:nvSpPr>
        <p:spPr>
          <a:xfrm>
            <a:off x="4512039" y="149902"/>
            <a:ext cx="2878111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47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mader biddaloy(0)">
            <a:hlinkClick r:id="" action="ppaction://media"/>
            <a:extLst>
              <a:ext uri="{FF2B5EF4-FFF2-40B4-BE49-F238E27FC236}">
                <a16:creationId xmlns:a16="http://schemas.microsoft.com/office/drawing/2014/main" id="{8C11CD8D-46A3-4732-9EBC-03B0990F863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983" y="754349"/>
            <a:ext cx="10377054" cy="53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8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18CC69-1EEA-43E0-B7F6-0EB7665C3226}"/>
              </a:ext>
            </a:extLst>
          </p:cNvPr>
          <p:cNvSpPr txBox="1"/>
          <p:nvPr/>
        </p:nvSpPr>
        <p:spPr>
          <a:xfrm>
            <a:off x="699249" y="1671465"/>
            <a:ext cx="9614646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এলাকায় কোন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 আছে?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534185-0886-4711-8A5E-1BDB3202F26E}"/>
              </a:ext>
            </a:extLst>
          </p:cNvPr>
          <p:cNvSpPr txBox="1"/>
          <p:nvPr/>
        </p:nvSpPr>
        <p:spPr>
          <a:xfrm>
            <a:off x="699249" y="2662082"/>
            <a:ext cx="5580528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হাসপাতাল আছে?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68CC7B-C33D-4BDA-9B98-481906719447}"/>
              </a:ext>
            </a:extLst>
          </p:cNvPr>
          <p:cNvSpPr txBox="1"/>
          <p:nvPr/>
        </p:nvSpPr>
        <p:spPr>
          <a:xfrm>
            <a:off x="699248" y="3652699"/>
            <a:ext cx="6279776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কোনো ধর্মীয় প্রতিষ্ঠান আছে? </a:t>
            </a:r>
            <a:endParaRPr lang="en-US" sz="5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E76A6B-82B3-49F9-BDE5-00FB80DA7A3A}"/>
              </a:ext>
            </a:extLst>
          </p:cNvPr>
          <p:cNvSpPr txBox="1"/>
          <p:nvPr/>
        </p:nvSpPr>
        <p:spPr>
          <a:xfrm>
            <a:off x="699248" y="4643316"/>
            <a:ext cx="5580529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কোনো খেলার মাঠ আছে?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9AB01A-0E17-42CA-BA16-2F61B19CDA67}"/>
              </a:ext>
            </a:extLst>
          </p:cNvPr>
          <p:cNvSpPr txBox="1"/>
          <p:nvPr/>
        </p:nvSpPr>
        <p:spPr>
          <a:xfrm>
            <a:off x="4518212" y="430306"/>
            <a:ext cx="2828018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1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0FA177-2E90-4797-8E47-F9044E41351A}"/>
              </a:ext>
            </a:extLst>
          </p:cNvPr>
          <p:cNvSpPr txBox="1"/>
          <p:nvPr/>
        </p:nvSpPr>
        <p:spPr>
          <a:xfrm>
            <a:off x="3327817" y="959370"/>
            <a:ext cx="5504660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63349A-7087-4C67-98F0-1C52E0A3BB56}"/>
              </a:ext>
            </a:extLst>
          </p:cNvPr>
          <p:cNvSpPr txBox="1"/>
          <p:nvPr/>
        </p:nvSpPr>
        <p:spPr>
          <a:xfrm>
            <a:off x="2563318" y="2683239"/>
            <a:ext cx="7483620" cy="186204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11500" dirty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সম্পদ 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70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95D4CFE-0916-48A0-B775-2933626BA2DA}"/>
              </a:ext>
            </a:extLst>
          </p:cNvPr>
          <p:cNvGrpSpPr/>
          <p:nvPr/>
        </p:nvGrpSpPr>
        <p:grpSpPr>
          <a:xfrm>
            <a:off x="346364" y="401781"/>
            <a:ext cx="11388436" cy="6179127"/>
            <a:chOff x="-192156" y="-52289"/>
            <a:chExt cx="12576312" cy="712966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379FFDA-5A69-4EE4-A46F-A6DED5D56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110" y="4450869"/>
              <a:ext cx="2662502" cy="229603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AB08F79-BE36-43D5-9F87-E3697C50F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6058" y="-52289"/>
              <a:ext cx="5771459" cy="325790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8686DCB-AC9E-4CB3-83FB-1B993002C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887" y="3256547"/>
              <a:ext cx="2273842" cy="131268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A148585-6168-46BF-99CC-183EBDECD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164" y="-52289"/>
              <a:ext cx="3802584" cy="317631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C830F7E-EAB5-45C8-9629-D721874F9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2156" y="3436537"/>
              <a:ext cx="5197234" cy="364083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8197A4D-E180-4DA7-9F52-5B717838D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1562" y="5520203"/>
              <a:ext cx="963245" cy="80082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32B89BD-9EEE-4DEA-AA22-3A94E770B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2833" y="3761098"/>
              <a:ext cx="1011323" cy="309690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74F5E9D-414E-442F-9952-0B0E338DC3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863" t="-2176" r="39883" b="21439"/>
            <a:stretch/>
          </p:blipFill>
          <p:spPr>
            <a:xfrm>
              <a:off x="7048883" y="3442696"/>
              <a:ext cx="589224" cy="916573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3EB153-ABFD-4D43-90CE-931850CE9B70}"/>
                </a:ext>
              </a:extLst>
            </p:cNvPr>
            <p:cNvSpPr txBox="1"/>
            <p:nvPr/>
          </p:nvSpPr>
          <p:spPr>
            <a:xfrm>
              <a:off x="5113476" y="5959958"/>
              <a:ext cx="3920941" cy="782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ছবিতে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েখছ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584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49064B-9F70-4B02-A120-7BBA05242183}"/>
              </a:ext>
            </a:extLst>
          </p:cNvPr>
          <p:cNvSpPr txBox="1"/>
          <p:nvPr/>
        </p:nvSpPr>
        <p:spPr>
          <a:xfrm>
            <a:off x="869430" y="1978702"/>
            <a:ext cx="10402806" cy="262327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জীবনযাপনের মান উন্নয়নের জন্য বিভিন্ন ধরনের স্থানীয় সুযোগ সুবিধাকে সামাজিক সম্পদ বলে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25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345</Words>
  <Application>Microsoft Office PowerPoint</Application>
  <PresentationFormat>Widescreen</PresentationFormat>
  <Paragraphs>63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152</cp:revision>
  <dcterms:created xsi:type="dcterms:W3CDTF">2018-06-06T05:22:12Z</dcterms:created>
  <dcterms:modified xsi:type="dcterms:W3CDTF">2020-09-11T06:30:03Z</dcterms:modified>
</cp:coreProperties>
</file>