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5"/>
  </p:notesMasterIdLst>
  <p:sldIdLst>
    <p:sldId id="258" r:id="rId5"/>
    <p:sldId id="259" r:id="rId6"/>
    <p:sldId id="260" r:id="rId7"/>
    <p:sldId id="265" r:id="rId8"/>
    <p:sldId id="263" r:id="rId9"/>
    <p:sldId id="264" r:id="rId10"/>
    <p:sldId id="278" r:id="rId11"/>
    <p:sldId id="262" r:id="rId12"/>
    <p:sldId id="277" r:id="rId13"/>
    <p:sldId id="266" r:id="rId14"/>
    <p:sldId id="276" r:id="rId15"/>
    <p:sldId id="267" r:id="rId16"/>
    <p:sldId id="268" r:id="rId17"/>
    <p:sldId id="279" r:id="rId18"/>
    <p:sldId id="280" r:id="rId19"/>
    <p:sldId id="281" r:id="rId20"/>
    <p:sldId id="274" r:id="rId21"/>
    <p:sldId id="271" r:id="rId22"/>
    <p:sldId id="269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8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10E20-4D6F-49E7-840D-29494F38E886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1B52B-A131-4088-A715-9C3D92E78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4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B2224-4160-4D2B-994F-3C260940E3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8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3B4FF-CFD1-40A5-9F4A-CD7AB34CFC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1384A5-E217-4EBC-9CA5-42D9F1D71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C5449-F97A-49BA-9071-AADD390B8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7478-0C61-4F2B-96D9-2C3FEA785A1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631FA-41DF-4C18-AD67-3B1C20CB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486F9-9226-47F8-BF8B-0006F45FC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76DC-01DE-4D33-8C04-CE7B13DBC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25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EE0BC-9B7F-4BDD-8443-309E88678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AD9DC7-0DE8-4B57-B269-C4B99F767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5423B-0D5B-4B29-B5F4-F9BB65BA3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7478-0C61-4F2B-96D9-2C3FEA785A1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7FA65-D99B-48A0-A69E-23A3877E7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44D1C-9537-404A-8947-578BA57FB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76DC-01DE-4D33-8C04-CE7B13DBC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93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A667EC-7D5A-4F5D-AB19-7ABEC04623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D2F21D-D640-4FDC-8024-FD94D6BE82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D705C-F3EC-46F7-9EDF-C68D8E73C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7478-0C61-4F2B-96D9-2C3FEA785A1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7D70C-E4D4-46AA-BEC7-713665146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FEF28-BB6B-49A2-8A99-F549621BF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76DC-01DE-4D33-8C04-CE7B13DBC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35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48A7478-0C61-4F2B-96D9-2C3FEA785A1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F6576DC-01DE-4D33-8C04-CE7B13DBC7B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3411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7478-0C61-4F2B-96D9-2C3FEA785A1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76DC-01DE-4D33-8C04-CE7B13DBC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49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48A7478-0C61-4F2B-96D9-2C3FEA785A1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F6576DC-01DE-4D33-8C04-CE7B13DBC7B3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54559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7478-0C61-4F2B-96D9-2C3FEA785A1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76DC-01DE-4D33-8C04-CE7B13DBC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902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7478-0C61-4F2B-96D9-2C3FEA785A1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76DC-01DE-4D33-8C04-CE7B13DBC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64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7478-0C61-4F2B-96D9-2C3FEA785A1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76DC-01DE-4D33-8C04-CE7B13DBC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92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7478-0C61-4F2B-96D9-2C3FEA785A1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76DC-01DE-4D33-8C04-CE7B13DBC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95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A48A7478-0C61-4F2B-96D9-2C3FEA785A1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FF6576DC-01DE-4D33-8C04-CE7B13DBC7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4232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6496C-BB14-4FC4-95F7-A63B9BBF0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70434-0F37-4898-AAFF-686E7CA19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2F184-FC5D-409F-B09D-3CB273C4C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7478-0C61-4F2B-96D9-2C3FEA785A1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8F4A1-BFEC-46F7-AA72-C3D6783FD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5EE15-805B-4D3B-AAB8-E03A38AF1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76DC-01DE-4D33-8C04-CE7B13DBC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03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A48A7478-0C61-4F2B-96D9-2C3FEA785A1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FF6576DC-01DE-4D33-8C04-CE7B13DBC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18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7478-0C61-4F2B-96D9-2C3FEA785A1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76DC-01DE-4D33-8C04-CE7B13DBC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04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7478-0C61-4F2B-96D9-2C3FEA785A1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76DC-01DE-4D33-8C04-CE7B13DBC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395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7478-0C61-4F2B-96D9-2C3FEA785A1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76DC-01DE-4D33-8C04-CE7B13DBC7B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923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7478-0C61-4F2B-96D9-2C3FEA785A1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76DC-01DE-4D33-8C04-CE7B13DBC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926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7478-0C61-4F2B-96D9-2C3FEA785A1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76DC-01DE-4D33-8C04-CE7B13DBC7B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3137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7478-0C61-4F2B-96D9-2C3FEA785A1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76DC-01DE-4D33-8C04-CE7B13DBC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233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7478-0C61-4F2B-96D9-2C3FEA785A1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76DC-01DE-4D33-8C04-CE7B13DBC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141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7478-0C61-4F2B-96D9-2C3FEA785A1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76DC-01DE-4D33-8C04-CE7B13DBC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703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7478-0C61-4F2B-96D9-2C3FEA785A1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76DC-01DE-4D33-8C04-CE7B13DBC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52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F29CE-89D1-4F33-B81E-C5315C2F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86D7A0-0781-499D-BDDB-6B4790A82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F8D1E-54E8-4941-A7E1-6CB63F495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7478-0C61-4F2B-96D9-2C3FEA785A1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19B38-3045-45F5-A3F1-AD4D8299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89777-89E8-4B4C-8505-76BAA57E0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76DC-01DE-4D33-8C04-CE7B13DBC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82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48A7478-0C61-4F2B-96D9-2C3FEA785A1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6576DC-01DE-4D33-8C04-CE7B13DBC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336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7478-0C61-4F2B-96D9-2C3FEA785A1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76DC-01DE-4D33-8C04-CE7B13DBC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291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7478-0C61-4F2B-96D9-2C3FEA785A1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76DC-01DE-4D33-8C04-CE7B13DBC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59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7478-0C61-4F2B-96D9-2C3FEA785A1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76DC-01DE-4D33-8C04-CE7B13DBC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566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48A7478-0C61-4F2B-96D9-2C3FEA785A1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F6576DC-01DE-4D33-8C04-CE7B13DBC7B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441482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7478-0C61-4F2B-96D9-2C3FEA785A1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76DC-01DE-4D33-8C04-CE7B13DBC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935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48A7478-0C61-4F2B-96D9-2C3FEA785A1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F6576DC-01DE-4D33-8C04-CE7B13DBC7B3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9716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7478-0C61-4F2B-96D9-2C3FEA785A1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76DC-01DE-4D33-8C04-CE7B13DBC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91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7478-0C61-4F2B-96D9-2C3FEA785A1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76DC-01DE-4D33-8C04-CE7B13DBC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997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7478-0C61-4F2B-96D9-2C3FEA785A1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76DC-01DE-4D33-8C04-CE7B13DBC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71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62C17-BDDF-4D8C-B17A-50C5255BB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65360-1451-4F94-B2D8-D32AA9EC0E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B37B1E-B69D-43B8-AD94-92FCEE994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74467-23EC-4E9B-8786-F8DBCBAA5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7478-0C61-4F2B-96D9-2C3FEA785A1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A0E234-CF7F-46CF-B562-F6013B700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310A8-A24E-4494-8563-E2EB0FE93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76DC-01DE-4D33-8C04-CE7B13DBC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355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7478-0C61-4F2B-96D9-2C3FEA785A1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76DC-01DE-4D33-8C04-CE7B13DBC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628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A48A7478-0C61-4F2B-96D9-2C3FEA785A1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FF6576DC-01DE-4D33-8C04-CE7B13DBC7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7913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A48A7478-0C61-4F2B-96D9-2C3FEA785A1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FF6576DC-01DE-4D33-8C04-CE7B13DBC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353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7478-0C61-4F2B-96D9-2C3FEA785A1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76DC-01DE-4D33-8C04-CE7B13DBC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298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7478-0C61-4F2B-96D9-2C3FEA785A1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76DC-01DE-4D33-8C04-CE7B13DBC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3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3DAE7-9498-4062-9D4F-00AD422A2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A2B44-4393-42B4-9A50-F10ED93B4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BDBDF8-2660-43D6-B01C-D0533B778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E8F791-3903-4068-8D1B-914F61AB9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B42B03-64D0-4286-A61A-05A1BC0254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422C14-69BB-4F91-A91C-D570234A9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7478-0C61-4F2B-96D9-2C3FEA785A1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05DE1A-25A7-483A-A89C-26D789CE8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05F31D-DA3E-49E5-8563-9AA7257E5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76DC-01DE-4D33-8C04-CE7B13DBC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3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9B07E-19ED-404B-BD98-E25BA2C91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9560BF-AA24-4D72-8A91-964C82F63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7478-0C61-4F2B-96D9-2C3FEA785A1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527D9-9E05-469C-B009-B489D9648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C16F8-5450-4F42-A8A2-817DECA33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76DC-01DE-4D33-8C04-CE7B13DBC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6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EACF87-F128-4A29-9225-25D00753B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7478-0C61-4F2B-96D9-2C3FEA785A1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7750DB-952A-4EEF-89C9-A14B136D4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8D5CC-6BFF-4E9F-B065-09BEB383F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76DC-01DE-4D33-8C04-CE7B13DBC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17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2DB2B-D313-4590-B9DA-54C2C95F7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37B72-F56A-47B8-83F1-499EC1B2A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164D49-41E9-4517-ABF0-5630F5D78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22C36F-D2B8-459C-9336-0F119197C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7478-0C61-4F2B-96D9-2C3FEA785A1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080E03-AE92-44BC-BF54-F93F11226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17A5C0-2674-4F57-9F1A-D7E43674C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76DC-01DE-4D33-8C04-CE7B13DBC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93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5DB2A-7074-4F54-B7C8-C80ED78FE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348F33-3FF6-406E-9E76-CB454AFD5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7DD2AC-A39E-493C-A053-340C89A33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6D997C-972A-4BED-AA91-D02130DED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7478-0C61-4F2B-96D9-2C3FEA785A1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1AB64-0A36-49F3-ABE2-01CD12EB2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32CC8-5407-4795-9B9E-D6C1F7FC7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76DC-01DE-4D33-8C04-CE7B13DBC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FEDE96-1B91-4475-834E-FDF656D3C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88CA8-ABD2-4377-9F0D-2DC34970C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6BF04-81BF-420B-B15F-DD589A2D0A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A7478-0C61-4F2B-96D9-2C3FEA785A1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C9354-6229-4D82-8955-583718DC5F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4D3DA-F4F7-4C94-AF4D-1E240C9A0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576DC-01DE-4D33-8C04-CE7B13DBC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8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48A7478-0C61-4F2B-96D9-2C3FEA785A1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6576DC-01DE-4D33-8C04-CE7B13DBC7B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8200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48A7478-0C61-4F2B-96D9-2C3FEA785A1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F6576DC-01DE-4D33-8C04-CE7B13DBC7B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75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48A7478-0C61-4F2B-96D9-2C3FEA785A1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6576DC-01DE-4D33-8C04-CE7B13DBC7B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4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ebp"/><Relationship Id="rId2" Type="http://schemas.openxmlformats.org/officeDocument/2006/relationships/image" Target="../media/image10.web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65DBAD3-A5AE-4412-8564-C788E60FC5D2}"/>
              </a:ext>
            </a:extLst>
          </p:cNvPr>
          <p:cNvSpPr txBox="1">
            <a:spLocks/>
          </p:cNvSpPr>
          <p:nvPr/>
        </p:nvSpPr>
        <p:spPr>
          <a:xfrm>
            <a:off x="1778347" y="352440"/>
            <a:ext cx="8635305" cy="1128017"/>
          </a:xfrm>
          <a:prstGeom prst="rect">
            <a:avLst/>
          </a:prstGeom>
          <a:gradFill flip="none" rotWithShape="1">
            <a:gsLst>
              <a:gs pos="99218">
                <a:srgbClr val="B1C4E6"/>
              </a:gs>
              <a:gs pos="98437">
                <a:srgbClr val="B6C8E8"/>
              </a:gs>
              <a:gs pos="96875">
                <a:srgbClr val="C0D0EB"/>
              </a:gs>
              <a:gs pos="100000">
                <a:schemeClr val="accent1">
                  <a:lumMod val="45000"/>
                  <a:lumOff val="55000"/>
                </a:schemeClr>
              </a:gs>
              <a:gs pos="93750">
                <a:srgbClr val="D5E0F2"/>
              </a:gs>
              <a:gs pos="74000">
                <a:srgbClr val="E3EAF6"/>
              </a:gs>
              <a:gs pos="89000">
                <a:srgbClr val="C000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139700">
              <a:srgbClr val="A23C33">
                <a:satMod val="175000"/>
                <a:alpha val="40000"/>
              </a:srgb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normalizeH="0" baseline="0" noProof="0" dirty="0" err="1">
                <a:ln/>
                <a:solidFill>
                  <a:srgbClr val="00206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kumimoji="0" lang="en-US" sz="4800" b="1" i="0" u="none" strike="noStrike" kern="1200" normalizeH="0" baseline="0" noProof="0" dirty="0">
                <a:ln/>
                <a:solidFill>
                  <a:srgbClr val="00206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normalizeH="0" baseline="0" noProof="0" dirty="0" err="1">
                <a:ln/>
                <a:solidFill>
                  <a:srgbClr val="00206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kumimoji="0" lang="en-US" sz="4800" b="1" i="0" u="none" strike="noStrike" kern="1200" normalizeH="0" baseline="0" noProof="0" dirty="0">
                <a:ln/>
                <a:solidFill>
                  <a:srgbClr val="00206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normalizeH="0" baseline="0" noProof="0" dirty="0" err="1">
                <a:ln/>
                <a:solidFill>
                  <a:srgbClr val="00206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normalizeH="0" baseline="0" noProof="0" dirty="0">
                <a:ln/>
                <a:solidFill>
                  <a:srgbClr val="00206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A4F3BB-B749-48DD-9B6B-947C1153E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49" y="1825087"/>
            <a:ext cx="8005584" cy="450314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90B9EA3-F235-40EF-838E-0B55A1A4B615}"/>
              </a:ext>
            </a:extLst>
          </p:cNvPr>
          <p:cNvSpPr/>
          <p:nvPr/>
        </p:nvSpPr>
        <p:spPr>
          <a:xfrm>
            <a:off x="1778346" y="1825086"/>
            <a:ext cx="8635305" cy="4847772"/>
          </a:xfrm>
          <a:prstGeom prst="rect">
            <a:avLst/>
          </a:prstGeom>
          <a:gradFill flip="none" rotWithShape="1">
            <a:gsLst>
              <a:gs pos="62000">
                <a:schemeClr val="accent2">
                  <a:lumMod val="67000"/>
                </a:schemeClr>
              </a:gs>
              <a:gs pos="44000">
                <a:schemeClr val="accent2">
                  <a:lumMod val="97000"/>
                  <a:lumOff val="3000"/>
                </a:schemeClr>
              </a:gs>
              <a:gs pos="59000">
                <a:srgbClr val="F6EA02"/>
              </a:gs>
              <a:gs pos="58968">
                <a:srgbClr val="F6EA03"/>
              </a:gs>
              <a:gs pos="75000">
                <a:srgbClr val="F6EA03"/>
              </a:gs>
              <a:gs pos="95000">
                <a:srgbClr val="F6E903"/>
              </a:gs>
              <a:gs pos="91000">
                <a:srgbClr val="F5E803"/>
              </a:gs>
              <a:gs pos="90000">
                <a:srgbClr val="F4E503"/>
              </a:gs>
              <a:gs pos="44000">
                <a:srgbClr val="C00000"/>
              </a:gs>
              <a:gs pos="96000">
                <a:srgbClr val="ECD404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68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364566" y="240295"/>
            <a:ext cx="8853268" cy="1378634"/>
          </a:xfrm>
          <a:prstGeom prst="wave">
            <a:avLst>
              <a:gd name="adj1" fmla="val 12500"/>
              <a:gd name="adj2" fmla="val 632"/>
            </a:avLst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দের</a:t>
            </a:r>
            <a:r>
              <a:rPr kumimoji="0" lang="bn-BD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সরব পাঠ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916" y="1801324"/>
            <a:ext cx="6683152" cy="4816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2294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12473" y="196948"/>
            <a:ext cx="11478226" cy="5577282"/>
            <a:chOff x="154443" y="639861"/>
            <a:chExt cx="11478226" cy="5577282"/>
          </a:xfrm>
        </p:grpSpPr>
        <p:sp>
          <p:nvSpPr>
            <p:cNvPr id="2" name="Oval 1"/>
            <p:cNvSpPr/>
            <p:nvPr/>
          </p:nvSpPr>
          <p:spPr>
            <a:xfrm>
              <a:off x="842302" y="639861"/>
              <a:ext cx="10269416" cy="1266092"/>
            </a:xfrm>
            <a:prstGeom prst="ellipse">
              <a:avLst/>
            </a:prstGeom>
            <a:gradFill>
              <a:gsLst>
                <a:gs pos="81000">
                  <a:schemeClr val="accent2">
                    <a:lumMod val="7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69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শিক্ষার্থীদের নীরব পাঠ </a:t>
              </a:r>
              <a:endPara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09"/>
            <a:stretch/>
          </p:blipFill>
          <p:spPr>
            <a:xfrm>
              <a:off x="6005514" y="2370246"/>
              <a:ext cx="5627155" cy="3846897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75"/>
            <a:stretch/>
          </p:blipFill>
          <p:spPr>
            <a:xfrm>
              <a:off x="154443" y="2370246"/>
              <a:ext cx="5851071" cy="3832607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</p:grpSp>
    </p:spTree>
    <p:extLst>
      <p:ext uri="{BB962C8B-B14F-4D97-AF65-F5344CB8AC3E}">
        <p14:creationId xmlns:p14="http://schemas.microsoft.com/office/powerpoint/2010/main" val="328234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3393058" y="3055207"/>
            <a:ext cx="3700463" cy="328614"/>
          </a:xfrm>
          <a:prstGeom prst="rightArrow">
            <a:avLst>
              <a:gd name="adj1" fmla="val 18000"/>
              <a:gd name="adj2" fmla="val 108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413557" y="3892724"/>
            <a:ext cx="3700463" cy="328614"/>
          </a:xfrm>
          <a:prstGeom prst="rightArrow">
            <a:avLst>
              <a:gd name="adj1" fmla="val 18000"/>
              <a:gd name="adj2" fmla="val 108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413557" y="4730241"/>
            <a:ext cx="3700463" cy="328614"/>
          </a:xfrm>
          <a:prstGeom prst="rightArrow">
            <a:avLst>
              <a:gd name="adj1" fmla="val 18000"/>
              <a:gd name="adj2" fmla="val 108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1070172" y="207628"/>
            <a:ext cx="10347702" cy="1245398"/>
          </a:xfrm>
          <a:solidFill>
            <a:schemeClr val="accent4">
              <a:lumMod val="60000"/>
              <a:lumOff val="4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algn="ctr"/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শব্দের অর্থ জেনে নেই 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C104A9-9420-404E-829C-03E0ADAE2CD4}"/>
              </a:ext>
            </a:extLst>
          </p:cNvPr>
          <p:cNvSpPr txBox="1"/>
          <p:nvPr/>
        </p:nvSpPr>
        <p:spPr>
          <a:xfrm>
            <a:off x="1799122" y="3729191"/>
            <a:ext cx="1589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পুত্রসন্তান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5B6F12-A232-4E84-92B7-5D912E0E1DB2}"/>
              </a:ext>
            </a:extLst>
          </p:cNvPr>
          <p:cNvSpPr txBox="1"/>
          <p:nvPr/>
        </p:nvSpPr>
        <p:spPr>
          <a:xfrm>
            <a:off x="1645806" y="4575486"/>
            <a:ext cx="1747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পথ-প্রান্তর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6AB676-1F2E-42F7-9EB1-1366A6077A82}"/>
              </a:ext>
            </a:extLst>
          </p:cNvPr>
          <p:cNvSpPr txBox="1"/>
          <p:nvPr/>
        </p:nvSpPr>
        <p:spPr>
          <a:xfrm>
            <a:off x="7364442" y="3779381"/>
            <a:ext cx="1967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ছেলেসন্তান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08B999-32DE-4CD8-8814-31CDA391246D}"/>
              </a:ext>
            </a:extLst>
          </p:cNvPr>
          <p:cNvSpPr txBox="1"/>
          <p:nvPr/>
        </p:nvSpPr>
        <p:spPr>
          <a:xfrm>
            <a:off x="7448848" y="4534210"/>
            <a:ext cx="4236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পথের পাশ, রাস্তার শেষ সীমা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2C4591-605A-442E-9189-84D3A92D1C00}"/>
              </a:ext>
            </a:extLst>
          </p:cNvPr>
          <p:cNvSpPr txBox="1"/>
          <p:nvPr/>
        </p:nvSpPr>
        <p:spPr>
          <a:xfrm>
            <a:off x="2157849" y="1823311"/>
            <a:ext cx="974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FF7A53-4219-4CFC-8E98-46EB449495E9}"/>
              </a:ext>
            </a:extLst>
          </p:cNvPr>
          <p:cNvSpPr txBox="1"/>
          <p:nvPr/>
        </p:nvSpPr>
        <p:spPr>
          <a:xfrm>
            <a:off x="7704408" y="1744384"/>
            <a:ext cx="726831" cy="661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8FCD64-07B2-4D8B-8666-6021850A48DC}"/>
              </a:ext>
            </a:extLst>
          </p:cNvPr>
          <p:cNvSpPr txBox="1"/>
          <p:nvPr/>
        </p:nvSpPr>
        <p:spPr>
          <a:xfrm>
            <a:off x="7364442" y="2839712"/>
            <a:ext cx="1510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সোহাগ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9D8955-5ED1-4A98-B814-7108FF45DB15}"/>
              </a:ext>
            </a:extLst>
          </p:cNvPr>
          <p:cNvSpPr txBox="1"/>
          <p:nvPr/>
        </p:nvSpPr>
        <p:spPr>
          <a:xfrm>
            <a:off x="2114755" y="2882896"/>
            <a:ext cx="1278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1520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2" grpId="0"/>
      <p:bldP spid="12" grpId="0"/>
      <p:bldP spid="14" grpId="0"/>
      <p:bldP spid="16" grpId="0"/>
      <p:bldP spid="20" grpId="0"/>
      <p:bldP spid="22" grpId="0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20615" y="418514"/>
            <a:ext cx="10489811" cy="1143000"/>
          </a:xfrm>
          <a:prstGeom prst="round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glow rad="139700">
              <a:srgbClr val="C0504D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kumimoji="0" lang="bn-IN" sz="44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করি </a:t>
            </a:r>
            <a:r>
              <a:rPr kumimoji="0" lang="bn-BD" sz="44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kumimoji="0" lang="bn-IN" sz="44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28658" y="2053488"/>
            <a:ext cx="1066801" cy="844455"/>
          </a:xfrm>
          <a:prstGeom prst="round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rgbClr val="C0504D">
                <a:lumMod val="20000"/>
                <a:lumOff val="8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200" kern="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171502" y="2071209"/>
            <a:ext cx="1667111" cy="809012"/>
          </a:xfrm>
          <a:prstGeom prst="roundRect">
            <a:avLst/>
          </a:prstGeom>
          <a:solidFill>
            <a:srgbClr val="8064A2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200" kern="0" dirty="0">
                <a:solidFill>
                  <a:srgbClr val="F7964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+</a:t>
            </a:r>
            <a:r>
              <a:rPr lang="bn-IN" sz="3200" kern="0" noProof="0" dirty="0">
                <a:solidFill>
                  <a:srgbClr val="F7964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bn-IN" sz="3200" kern="0" dirty="0">
                <a:solidFill>
                  <a:srgbClr val="F7964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874558" y="2053488"/>
            <a:ext cx="5488784" cy="932227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2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 রহমান গোপালগঞ্জের টুঙ্গিপাড়া গ্রামে জন্মগ্রহণ করেন। 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20615" y="3685940"/>
            <a:ext cx="1066800" cy="838588"/>
          </a:xfrm>
          <a:prstGeom prst="round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200" kern="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04957" y="3715516"/>
            <a:ext cx="1667111" cy="809012"/>
          </a:xfrm>
          <a:prstGeom prst="roundRect">
            <a:avLst/>
          </a:prstGeom>
          <a:solidFill>
            <a:srgbClr val="8064A2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200" kern="0" dirty="0">
                <a:solidFill>
                  <a:srgbClr val="F7964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kumimoji="0" lang="bn-IN" sz="3200" b="0" i="0" u="none" strike="noStrike" kern="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874558" y="3675665"/>
            <a:ext cx="5580753" cy="932227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2400" kern="0" noProof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গ্রামের অনেকেই প্রথম পুত্র সন্তানের নাম রাখে খোকা। 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73213" y="2088930"/>
            <a:ext cx="1600200" cy="809013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2800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  </a:t>
            </a:r>
            <a:r>
              <a:rPr kumimoji="0" lang="bn-IN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233684" y="3737273"/>
            <a:ext cx="1238647" cy="809012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2800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 </a:t>
            </a:r>
            <a:r>
              <a:rPr lang="bn-IN" sz="2800" kern="0" noProof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325254C4-5211-4111-B178-AF47B69AD431}"/>
              </a:ext>
            </a:extLst>
          </p:cNvPr>
          <p:cNvSpPr/>
          <p:nvPr/>
        </p:nvSpPr>
        <p:spPr>
          <a:xfrm>
            <a:off x="806358" y="5152502"/>
            <a:ext cx="1066800" cy="795796"/>
          </a:xfrm>
          <a:prstGeom prst="round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200" kern="0" noProof="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ন্ম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3C697BCA-6254-47DE-AE15-7BC02EF17442}"/>
              </a:ext>
            </a:extLst>
          </p:cNvPr>
          <p:cNvSpPr/>
          <p:nvPr/>
        </p:nvSpPr>
        <p:spPr>
          <a:xfrm>
            <a:off x="2204957" y="5195294"/>
            <a:ext cx="1633655" cy="809011"/>
          </a:xfrm>
          <a:prstGeom prst="roundRect">
            <a:avLst/>
          </a:prstGeom>
          <a:solidFill>
            <a:srgbClr val="8064A2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200" kern="0" dirty="0">
                <a:solidFill>
                  <a:srgbClr val="F7964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bn-BD" sz="3200" kern="0" dirty="0">
                <a:solidFill>
                  <a:srgbClr val="F7964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kumimoji="0" lang="bn-IN" sz="3200" b="0" i="0" u="none" strike="noStrike" kern="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Rounded Rectangle 12">
            <a:extLst>
              <a:ext uri="{FF2B5EF4-FFF2-40B4-BE49-F238E27FC236}">
                <a16:creationId xmlns:a16="http://schemas.microsoft.com/office/drawing/2014/main" id="{155C1258-BC1F-4F42-BF6C-48B380FBD7F2}"/>
              </a:ext>
            </a:extLst>
          </p:cNvPr>
          <p:cNvSpPr/>
          <p:nvPr/>
        </p:nvSpPr>
        <p:spPr>
          <a:xfrm>
            <a:off x="4170412" y="5195295"/>
            <a:ext cx="1503002" cy="753003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2800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  </a:t>
            </a:r>
            <a:r>
              <a:rPr lang="bn-IN" sz="2800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kern="0" noProof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3FA52267-5133-4916-8D89-3E40193A0CC5}"/>
              </a:ext>
            </a:extLst>
          </p:cNvPr>
          <p:cNvSpPr/>
          <p:nvPr/>
        </p:nvSpPr>
        <p:spPr>
          <a:xfrm>
            <a:off x="5947914" y="5142749"/>
            <a:ext cx="5580753" cy="861555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200" kern="0" noProof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খোকা শেখ পরিবারে জন্মগ্রহণ করেন। </a:t>
            </a:r>
            <a:r>
              <a:rPr lang="bn-IN" sz="3200" kern="0" noProof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26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bbon: Tilted Down 3">
            <a:extLst>
              <a:ext uri="{FF2B5EF4-FFF2-40B4-BE49-F238E27FC236}">
                <a16:creationId xmlns:a16="http://schemas.microsoft.com/office/drawing/2014/main" id="{9B5D4909-35FF-464F-8C5C-2F61D1C6B737}"/>
              </a:ext>
            </a:extLst>
          </p:cNvPr>
          <p:cNvSpPr/>
          <p:nvPr/>
        </p:nvSpPr>
        <p:spPr>
          <a:xfrm>
            <a:off x="1083212" y="386544"/>
            <a:ext cx="9823939" cy="1238591"/>
          </a:xfrm>
          <a:prstGeom prst="ribbon">
            <a:avLst>
              <a:gd name="adj1" fmla="val 17641"/>
              <a:gd name="adj2" fmla="val 39247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8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6646B2-5744-483C-B14D-4D18A96DCC60}"/>
              </a:ext>
            </a:extLst>
          </p:cNvPr>
          <p:cNvSpPr txBox="1"/>
          <p:nvPr/>
        </p:nvSpPr>
        <p:spPr>
          <a:xfrm>
            <a:off x="1181686" y="2720649"/>
            <a:ext cx="103116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তোমরা আলোচ্য পাঠ্যাংশটুকু থেকে  যে সকল শব্দে যুক্তবর্ণ আছে সে সকল শব্দ খুঁজে বের করে সেই শব্দগুলো দিয়ে একটি করে নতুন বাক্য তৈরি কর।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60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661145" y="278743"/>
            <a:ext cx="10789958" cy="1085823"/>
          </a:xfrm>
          <a:prstGeom prst="verticalScroll">
            <a:avLst>
              <a:gd name="adj" fmla="val 25000"/>
            </a:avLst>
          </a:prstGeom>
          <a:gradFill flip="none" rotWithShape="1">
            <a:gsLst>
              <a:gs pos="27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C7179F-95F4-488E-BDA8-250DC0BD3E47}"/>
              </a:ext>
            </a:extLst>
          </p:cNvPr>
          <p:cNvSpPr txBox="1"/>
          <p:nvPr/>
        </p:nvSpPr>
        <p:spPr>
          <a:xfrm>
            <a:off x="829994" y="1758461"/>
            <a:ext cx="10142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প্রিয় শিক্ষার্থীবৃন্দ, তোমরা পাঠ্যাংশটুকুর বিরামচিহ্নগুলো ভালোভাবে দেখে বইটি বন্ধ কর।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45AA45-3063-4B32-BC88-AB2D755D095E}"/>
              </a:ext>
            </a:extLst>
          </p:cNvPr>
          <p:cNvSpPr txBox="1"/>
          <p:nvPr/>
        </p:nvSpPr>
        <p:spPr>
          <a:xfrm>
            <a:off x="829994" y="3252880"/>
            <a:ext cx="9605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নিচের অনুচ্ছেদটির যথাস্থানে বিরামচিহ্ন বসিয়ে 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 লেখ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BD910F-D0AB-4A42-BC2E-F571EC245283}"/>
              </a:ext>
            </a:extLst>
          </p:cNvPr>
          <p:cNvSpPr txBox="1"/>
          <p:nvPr/>
        </p:nvSpPr>
        <p:spPr>
          <a:xfrm>
            <a:off x="1115329" y="4193301"/>
            <a:ext cx="103357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দিনে দিনে বড় হয় খোকা পায়ে হেঁটে স্কুলে যায় দুচোখ মেলে দেখে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বাংলার মাঠ ঘাট পথ প্রান্তর সোনালি ধানের খেত চোখ জুড়িয়ে যায়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তার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78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D38EE6B-64FA-4739-BBB0-CFDECD4B527F}"/>
              </a:ext>
            </a:extLst>
          </p:cNvPr>
          <p:cNvSpPr/>
          <p:nvPr/>
        </p:nvSpPr>
        <p:spPr>
          <a:xfrm>
            <a:off x="984738" y="333828"/>
            <a:ext cx="10170942" cy="971903"/>
          </a:xfrm>
          <a:prstGeom prst="roundRect">
            <a:avLst/>
          </a:prstGeom>
          <a:gradFill>
            <a:gsLst>
              <a:gs pos="5800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মৌখিক মূল্যায়ন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9CD823-4356-4A48-A3EB-865A4B3D6841}"/>
              </a:ext>
            </a:extLst>
          </p:cNvPr>
          <p:cNvSpPr txBox="1"/>
          <p:nvPr/>
        </p:nvSpPr>
        <p:spPr>
          <a:xfrm>
            <a:off x="1822102" y="2788468"/>
            <a:ext cx="76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খোকা কত সালে জন্মগ্রহণ করেন?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খোকা কোন জেলায় জন্মগ্রহণ করেন?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খোকার বাবার নাম কী?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খোকা দুচোখ মেলে কী দেখেন?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A09FAB-A945-4BA1-AB5B-D42FA6E980D4}"/>
              </a:ext>
            </a:extLst>
          </p:cNvPr>
          <p:cNvSpPr txBox="1"/>
          <p:nvPr/>
        </p:nvSpPr>
        <p:spPr>
          <a:xfrm>
            <a:off x="1465943" y="1913848"/>
            <a:ext cx="833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তোমরা নিচের প্রশ্নগুলোর উত্তর বল 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BD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02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708251" y="261938"/>
            <a:ext cx="10511291" cy="1450748"/>
          </a:xfrm>
          <a:prstGeom prst="flowChartPunchedTape">
            <a:avLst/>
          </a:prstGeom>
          <a:gradFill>
            <a:gsLst>
              <a:gs pos="87000">
                <a:srgbClr val="FFFF00"/>
              </a:gs>
              <a:gs pos="53000">
                <a:schemeClr val="bg1"/>
              </a:gs>
            </a:gsLst>
            <a:path path="shape">
              <a:fillToRect l="50000" t="50000" r="50000" b="50000"/>
            </a:path>
          </a:gradFill>
          <a:ln w="38100" cap="flat" cmpd="sng" algn="ctr">
            <a:noFill/>
            <a:prstDash val="sysDash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নিরাময়মূলক ব্যবস্থা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8251" y="1943846"/>
            <a:ext cx="4521654" cy="43698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পারগ শিক্ষার্থীদের সহায়তায় দূর্বল শিক্ষার্থীদের পাঠ বুঝতে সাহায্য করব। প্রয়োজনে নিজে সহায়তা করব।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820" y="2292189"/>
            <a:ext cx="5342356" cy="3847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1461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57249" y="414340"/>
            <a:ext cx="10144579" cy="1254803"/>
          </a:xfrm>
          <a:prstGeom prst="rect">
            <a:avLst/>
          </a:prstGeom>
          <a:gradFill>
            <a:gsLst>
              <a:gs pos="70000">
                <a:srgbClr val="00B0F0"/>
              </a:gs>
              <a:gs pos="96000">
                <a:schemeClr val="bg1"/>
              </a:gs>
            </a:gsLst>
            <a:path path="shape">
              <a:fillToRect l="50000" t="50000" r="50000" b="50000"/>
            </a:path>
          </a:gradFill>
          <a:effectLst>
            <a:glow rad="228600">
              <a:srgbClr val="C0504D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ওয়ানডে ওয়ান ওয়ার্ড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488179" y="3212596"/>
            <a:ext cx="3009901" cy="388733"/>
          </a:xfrm>
          <a:prstGeom prst="rightArrow">
            <a:avLst>
              <a:gd name="adj1" fmla="val 17957"/>
              <a:gd name="adj2" fmla="val 130107"/>
            </a:avLst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28258" y="2919413"/>
            <a:ext cx="3344333" cy="101917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ysDash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পথ-প্রান্তর</a:t>
            </a:r>
            <a:r>
              <a:rPr kumimoji="0" lang="bn-BD" sz="36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750638" y="2919413"/>
            <a:ext cx="3251190" cy="101917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ysDash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600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পথের পাশ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83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47115" y="357186"/>
            <a:ext cx="10897770" cy="1148057"/>
          </a:xfrm>
          <a:prstGeom prst="rect">
            <a:avLst/>
          </a:prstGeom>
          <a:gradFill>
            <a:gsLst>
              <a:gs pos="60000">
                <a:schemeClr val="bg1"/>
              </a:gs>
              <a:gs pos="85000">
                <a:schemeClr val="accent4"/>
              </a:gs>
            </a:gsLst>
            <a:path path="shape">
              <a:fillToRect l="50000" t="50000" r="50000" b="50000"/>
            </a:path>
          </a:gradFill>
          <a:ln>
            <a:noFill/>
            <a:prstDash val="sysDash"/>
          </a:ln>
          <a:effectLst>
            <a:glow rad="139700">
              <a:srgbClr val="C0504D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40C369-FEAC-400E-B139-AF27EB99A5CD}"/>
              </a:ext>
            </a:extLst>
          </p:cNvPr>
          <p:cNvSpPr txBox="1"/>
          <p:nvPr/>
        </p:nvSpPr>
        <p:spPr>
          <a:xfrm>
            <a:off x="806772" y="1976501"/>
            <a:ext cx="10897770" cy="4524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আলোচ্য পাঠ্যাংশটুকু বাড়ি থেকে ভালোভাবে পড়ি আসবে।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আলোচ্য পাঠ্যাংশটুকু থেকে তোমাদের বাংলা খাতায় এক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 লিখে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নিয়ে আসবে।</a:t>
            </a:r>
          </a:p>
          <a:p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যুক্তবর্ণ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ভেঙে 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লিখবে এবং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প্রতিটি যুক্তবর্ণ দিয়ে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 একটি করে বাক্য 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 নিয়ে আসবে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	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 ,   ত্র ,   ন্ত ,   ঙ্গ ,  ন্ম </a:t>
            </a:r>
          </a:p>
        </p:txBody>
      </p:sp>
    </p:spTree>
    <p:extLst>
      <p:ext uri="{BB962C8B-B14F-4D97-AF65-F5344CB8AC3E}">
        <p14:creationId xmlns:p14="http://schemas.microsoft.com/office/powerpoint/2010/main" val="101853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51044" y="346480"/>
            <a:ext cx="10501584" cy="9899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rgbClr val="A23C33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kumimoji="0" lang="en-US" sz="48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26962" y="2232587"/>
            <a:ext cx="6353764" cy="359727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bn-IN" sz="3600" i="0" u="none" strike="noStrike" kern="120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      মোঃ শওকত আলী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bn-IN" sz="3600" i="0" u="none" strike="noStrike" kern="120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        সহকারী শিক্ষক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bn-IN" sz="3600" i="0" u="none" strike="noStrike" kern="120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বিষ্ণুপুর সরকারি প্রাথমিক বিদ্যালয়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bn-IN" sz="3600" i="0" u="none" strike="noStrike" kern="120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       তারাগঞ্জ, রংপুর। </a:t>
            </a:r>
            <a:endParaRPr kumimoji="0" lang="en-US" sz="3600" i="0" u="none" strike="noStrike" kern="120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743BFE-93A4-4AD3-A77E-8FBA759AD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284" y="2481088"/>
            <a:ext cx="3298807" cy="31002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9321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1628626" y="215192"/>
            <a:ext cx="9330105" cy="1135306"/>
          </a:xfrm>
          <a:prstGeom prst="doubleWave">
            <a:avLst>
              <a:gd name="adj1" fmla="val 6250"/>
              <a:gd name="adj2" fmla="val 242"/>
            </a:avLst>
          </a:prstGeom>
          <a:gradFill>
            <a:gsLst>
              <a:gs pos="68000">
                <a:schemeClr val="bg1"/>
              </a:gs>
              <a:gs pos="85000">
                <a:srgbClr val="00B050"/>
              </a:gs>
            </a:gsLst>
            <a:path path="shape">
              <a:fillToRect l="50000" t="50000" r="50000" b="50000"/>
            </a:path>
          </a:gradFill>
          <a:ln w="25400" cap="flat" cmpd="sng" algn="ctr">
            <a:noFill/>
            <a:prstDash val="solid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D7C80A-BDB8-4EA8-B7E8-ABA5892CB0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8"/>
          <a:stretch/>
        </p:blipFill>
        <p:spPr>
          <a:xfrm>
            <a:off x="3400864" y="1501181"/>
            <a:ext cx="5390272" cy="514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5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69195" y="295901"/>
            <a:ext cx="10710005" cy="1184556"/>
          </a:xfrm>
          <a:prstGeom prst="rect">
            <a:avLst/>
          </a:prstGeom>
          <a:gradFill>
            <a:gsLst>
              <a:gs pos="99218">
                <a:srgbClr val="FFFF00"/>
              </a:gs>
              <a:gs pos="98437">
                <a:srgbClr val="B6C8E8"/>
              </a:gs>
              <a:gs pos="96875">
                <a:srgbClr val="C0D0EB"/>
              </a:gs>
              <a:gs pos="100000">
                <a:schemeClr val="accent1">
                  <a:lumMod val="45000"/>
                  <a:lumOff val="55000"/>
                </a:schemeClr>
              </a:gs>
              <a:gs pos="93750">
                <a:srgbClr val="D5E0F2"/>
              </a:gs>
              <a:gs pos="64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01600">
              <a:srgbClr val="DEB340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kumimoji="0" lang="en-US" sz="4800" i="0" u="none" strike="noStrike" kern="120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777016-6E2F-48A6-9E56-536D0F53F503}"/>
              </a:ext>
            </a:extLst>
          </p:cNvPr>
          <p:cNvSpPr txBox="1"/>
          <p:nvPr/>
        </p:nvSpPr>
        <p:spPr>
          <a:xfrm>
            <a:off x="669195" y="2231170"/>
            <a:ext cx="7603947" cy="3416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 </a:t>
            </a:r>
          </a:p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খোকা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১৯২০ সালের 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চোখ জুড়িয়ে যায় তার।   </a:t>
            </a:r>
          </a:p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মিনিট</a:t>
            </a:r>
          </a:p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২৬/০৮/২০২০ খ্রিঃ  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263509-76F3-4FF6-9FE6-6948DE0C1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261" y="2231170"/>
            <a:ext cx="2559422" cy="33132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11786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8712" y="314106"/>
            <a:ext cx="11434578" cy="1163002"/>
          </a:xfrm>
          <a:gradFill>
            <a:gsLst>
              <a:gs pos="99218">
                <a:schemeClr val="accent2">
                  <a:lumMod val="60000"/>
                  <a:lumOff val="40000"/>
                </a:schemeClr>
              </a:gs>
              <a:gs pos="98437">
                <a:srgbClr val="B6C8E8"/>
              </a:gs>
              <a:gs pos="96875">
                <a:srgbClr val="C0D0EB"/>
              </a:gs>
              <a:gs pos="93000">
                <a:srgbClr val="FF0000"/>
              </a:gs>
              <a:gs pos="76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bn-IN" dirty="0">
                <a:latin typeface="NikoshBAN" panose="02000000000000000000"/>
                <a:cs typeface="NikoshBAN" panose="02000000000000000000" pitchFamily="2" charset="0"/>
              </a:rPr>
              <a:t>শিখনফল  </a:t>
            </a:r>
            <a:endParaRPr lang="en-US" dirty="0">
              <a:latin typeface="NikoshBAN" panose="02000000000000000000"/>
              <a:cs typeface="NikoshBAN" panose="02000000000000000000" pitchFamily="2" charset="0"/>
            </a:endParaRP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3D1D318A-5C02-4287-B2C6-BCEE394B83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058598"/>
              </p:ext>
            </p:extLst>
          </p:nvPr>
        </p:nvGraphicFramePr>
        <p:xfrm>
          <a:off x="436097" y="1615997"/>
          <a:ext cx="11377191" cy="4784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4869">
                  <a:extLst>
                    <a:ext uri="{9D8B030D-6E8A-4147-A177-3AD203B41FA5}">
                      <a16:colId xmlns:a16="http://schemas.microsoft.com/office/drawing/2014/main" val="3180122702"/>
                    </a:ext>
                  </a:extLst>
                </a:gridCol>
                <a:gridCol w="4962322">
                  <a:extLst>
                    <a:ext uri="{9D8B030D-6E8A-4147-A177-3AD203B41FA5}">
                      <a16:colId xmlns:a16="http://schemas.microsoft.com/office/drawing/2014/main" val="4104011500"/>
                    </a:ext>
                  </a:extLst>
                </a:gridCol>
              </a:tblGrid>
              <a:tr h="47848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শোনা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১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১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১ যুক্তব্যঞ্জন সহযোগে গঠিত শব্দ শুনে বুঝতে পারবে।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১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২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১ উচ্চারিত পঠিত বাক্য শুনে বলতে পারবে।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১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৩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১ নির্দেশনা শুনে বুঝতে পারবে।   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১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৩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৫ প্রশ্ন শুনে পালন করবে। 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 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১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৩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৬ শুদ্ধ উচ্চারণে প্রশ্ন করতে ও উত্তর দিতে পারবে।  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endParaRPr kumimoji="0" lang="bn-I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২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২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১ গল্প শুনে মূল বিষয় বুঝতে পারবে।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বলা</a:t>
                      </a:r>
                      <a:endParaRPr kumimoji="0" lang="bn-I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১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১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১ যুক্তব্যঞ্জন সহযোগে তৈরি শব্দ স্পষ্ট ও শুদ্ধভাবে বলতে পারবে।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১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১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২ যুক্তব্যঞ্জন সহযোগে তৈরি শব্দযুক্ত বাক্য  স্পষ্ট ও শুদ্ধভাবে বলতে পারবে। 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১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৩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২ শুদ্ধ উচ্চারণে প্রশ্ন করতে ও উত্তর দিতে পারবে।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২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৪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১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 গল্পের মূল বিষয় বলতে পারবে।  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৩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. ১. ১ 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প্রমিত উচ্চারণে জানা বিষয়বস্তু বুঝিয়ে বলতে পারবে। 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পড়া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১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৪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১ পাঠে ব্যবহৃত শব্দ শ্রবণযোগ্য স্পষ্ট স্বরে ও শুদ্ধ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         উচ্চারণে পড়তে পারবে।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১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৪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২ পাঠে ব্যবহৃত বাক্য শ্রবণযোগ্য স্পষ্ট স্বরে ও প্রমিত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         উচ্চারণে সাবলীলভাবে পড়তে পারবে।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১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৫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২ বিরামচিহ্ন দেখে সাবলীলভাবে অনুচ্ছেদ পড়তে পারবে।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২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৪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৩  গল্প পড়তে পারবে।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২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৪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৪  গল্প পড়ে বিষয় বুঝতে পারবে।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bn-I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লেখা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১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৫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১ পাঠে ব্যবহৃত শব্দ দিয়ে নতুন নতুন বাক্য লিখতে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          পারবে।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১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৬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১ পাঠে ব্যবহৃত বিরামচিহ্ন ব্যবহার করে বাক্য লিখতে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           পারবে।  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138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65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95004" y="260012"/>
            <a:ext cx="9601992" cy="1006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5875" cap="flat" cmpd="sng" algn="ctr">
            <a:solidFill>
              <a:srgbClr val="3C9770"/>
            </a:solidFill>
            <a:prstDash val="solid"/>
          </a:ln>
          <a:effectLst>
            <a:glow rad="139700">
              <a:srgbClr val="A23C33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নিচের </a:t>
            </a:r>
            <a:r>
              <a:rPr lang="en-US" noProof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noProof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তোমরা</a:t>
            </a:r>
            <a:r>
              <a:rPr lang="en-US" noProof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noProof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en-US" noProof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bn-BD" noProof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পাচ্ছ? </a:t>
            </a:r>
            <a:r>
              <a:rPr lang="en-US" noProof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4400" b="0" i="0" u="none" strike="noStrike" kern="1200" cap="none" spc="0" normalizeH="0" baseline="0" noProof="0" dirty="0">
              <a:ln w="3175" cmpd="sng"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3837E6-F1D0-4FC9-B5D8-2B83B57D90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18"/>
          <a:stretch/>
        </p:blipFill>
        <p:spPr>
          <a:xfrm>
            <a:off x="1510141" y="1557511"/>
            <a:ext cx="4944465" cy="50404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4074CD-EFE6-41FD-88B0-EC8B4604FB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" b="12044"/>
          <a:stretch/>
        </p:blipFill>
        <p:spPr>
          <a:xfrm>
            <a:off x="6429173" y="1387360"/>
            <a:ext cx="4572000" cy="521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1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125802" y="0"/>
            <a:ext cx="9730884" cy="1988005"/>
          </a:xfrm>
          <a:prstGeom prst="horizontalScroll">
            <a:avLst>
              <a:gd name="adj" fmla="val 25000"/>
            </a:avLst>
          </a:prstGeom>
          <a:gradFill>
            <a:gsLst>
              <a:gs pos="68000">
                <a:schemeClr val="bg1"/>
              </a:gs>
              <a:gs pos="92000">
                <a:srgbClr val="C00000"/>
              </a:gs>
              <a:gs pos="78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nut 2"/>
          <p:cNvSpPr/>
          <p:nvPr/>
        </p:nvSpPr>
        <p:spPr>
          <a:xfrm>
            <a:off x="1125802" y="2469133"/>
            <a:ext cx="9730884" cy="2705553"/>
          </a:xfrm>
          <a:prstGeom prst="donut">
            <a:avLst>
              <a:gd name="adj" fmla="val 8201"/>
            </a:avLst>
          </a:prstGeom>
          <a:gradFill>
            <a:gsLst>
              <a:gs pos="0">
                <a:srgbClr val="7030A0"/>
              </a:gs>
              <a:gs pos="92000">
                <a:srgbClr val="C00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 খোকা </a:t>
            </a:r>
          </a:p>
          <a:p>
            <a:pPr algn="ctr"/>
            <a:r>
              <a:rPr lang="bn-IN" sz="32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 </a:t>
            </a:r>
            <a:r>
              <a:rPr lang="en-US" sz="32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১৯২০ সালের  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চোখ জুড়িয়ে যায় তার। </a:t>
            </a:r>
            <a:endParaRPr lang="en-US" sz="32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25802" y="2029044"/>
            <a:ext cx="10121337" cy="3585729"/>
          </a:xfrm>
          <a:prstGeom prst="ellipse">
            <a:avLst/>
          </a:prstGeom>
          <a:gradFill flip="none" rotWithShape="1">
            <a:gsLst>
              <a:gs pos="85000">
                <a:srgbClr val="00B0F0"/>
              </a:gs>
              <a:gs pos="0">
                <a:srgbClr val="C00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7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F1609B-8522-487D-BCBF-3C40BBA1DBA0}"/>
              </a:ext>
            </a:extLst>
          </p:cNvPr>
          <p:cNvSpPr txBox="1"/>
          <p:nvPr/>
        </p:nvSpPr>
        <p:spPr>
          <a:xfrm>
            <a:off x="4290647" y="464233"/>
            <a:ext cx="2621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68B35E-1DC9-4FCE-A575-8FC834388681}"/>
              </a:ext>
            </a:extLst>
          </p:cNvPr>
          <p:cNvSpPr txBox="1"/>
          <p:nvPr/>
        </p:nvSpPr>
        <p:spPr>
          <a:xfrm>
            <a:off x="4125746" y="1064398"/>
            <a:ext cx="77677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মমতাজউদদীন  আহমদ  ১৯৩৫  খ্রিষ্টাব্দের  ১৮ই  জানুয়ারি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ভারতের পশ্চিমবঙ্গ রাজ্যের মালদহে জন্মগ্রহণ করেন। তিনি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দীর্ঘকাল  অধ্যাপনায়  নিয়োজিত ছিলেন। তিনি বাংলাদেশের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একজন  বিশিষ্ট  নাট্যকার। তাঁর রচিত কয়েকটি নাটক হচ্ছে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 আমার স্বাধীনতা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সাত ঘাটের কানাকড়ি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প্রভৃতি।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তিনি বাংলা একাডেমি পুরস্কার ও একুশে পদকসহ বহু পুরস্কার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লাভ করেছেন।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5D78BE-1B64-48DC-81D0-AC1F7394B89D}"/>
              </a:ext>
            </a:extLst>
          </p:cNvPr>
          <p:cNvSpPr txBox="1"/>
          <p:nvPr/>
        </p:nvSpPr>
        <p:spPr>
          <a:xfrm>
            <a:off x="894276" y="4743596"/>
            <a:ext cx="2633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মমতাজউদদীন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আহমদ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09D619-FA0D-4783-BFEC-6D4D6D244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86" y="754790"/>
            <a:ext cx="3523571" cy="383901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248952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1527216" y="214312"/>
            <a:ext cx="9677400" cy="1214438"/>
          </a:xfrm>
          <a:prstGeom prst="verticalScroll">
            <a:avLst/>
          </a:prstGeom>
          <a:gradFill flip="none" rotWithShape="1">
            <a:gsLst>
              <a:gs pos="64000">
                <a:schemeClr val="bg1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শিক্ষকের আদর্শ পাঠ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07" y="1725170"/>
            <a:ext cx="8928018" cy="48110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05808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F67B54-39C8-4988-9686-6513F6EB9247}"/>
              </a:ext>
            </a:extLst>
          </p:cNvPr>
          <p:cNvSpPr txBox="1"/>
          <p:nvPr/>
        </p:nvSpPr>
        <p:spPr>
          <a:xfrm>
            <a:off x="7380849" y="113090"/>
            <a:ext cx="2307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খোকা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47C311-E4ED-450F-BABC-834B4AED119B}"/>
              </a:ext>
            </a:extLst>
          </p:cNvPr>
          <p:cNvSpPr txBox="1"/>
          <p:nvPr/>
        </p:nvSpPr>
        <p:spPr>
          <a:xfrm>
            <a:off x="6930684" y="708890"/>
            <a:ext cx="3207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মমতাজউদদীন আহমদ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598A8F-3E98-447F-BB61-D43D52B7D124}"/>
              </a:ext>
            </a:extLst>
          </p:cNvPr>
          <p:cNvSpPr txBox="1"/>
          <p:nvPr/>
        </p:nvSpPr>
        <p:spPr>
          <a:xfrm>
            <a:off x="5732586" y="1334044"/>
            <a:ext cx="62554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১৯২০ সালের ১৭ই মার্চ। দিনটি ছিল বুধবার।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 জেলার টুঙ্গিপাড়া। সেই গ্রামের শেখ পরিবারে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জন্ম হলো একটি শিশুর । বাবা শেখ লুৎফর রহমান আদর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করে  শিশুর  নাম  রাখলেন খোকা ।  খোকা খুব আদরের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নাম ।  বাংলার  প্রায়  সব  ঘরেই  প্রথম  পুত্রসন্তানের নাম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রাখা হয় খোকা।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984181-FCDA-4EB9-8CA1-669C99D0D1EA}"/>
              </a:ext>
            </a:extLst>
          </p:cNvPr>
          <p:cNvSpPr txBox="1"/>
          <p:nvPr/>
        </p:nvSpPr>
        <p:spPr>
          <a:xfrm>
            <a:off x="998807" y="5446538"/>
            <a:ext cx="94675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দিনে দিনে বড় হয় খোকা। পায়ে হেঁটে স্কুলে যায়। দুচোখ মেলে দেখে বাংলার মাঠ-ঘাট,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পথ-প্রান্তর, সোনালি ধানের খেত। চোখ জুড়িয়ে যায় তার।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DE9E21-21B0-4052-BF4E-4688092B35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18"/>
          <a:stretch/>
        </p:blipFill>
        <p:spPr>
          <a:xfrm>
            <a:off x="563038" y="365682"/>
            <a:ext cx="4944465" cy="504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3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dg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3.xml><?xml version="1.0" encoding="utf-8"?>
<a:theme xmlns:a="http://schemas.openxmlformats.org/drawingml/2006/main" name="Retrospec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1_Badg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734</Words>
  <Application>Microsoft Office PowerPoint</Application>
  <PresentationFormat>Widescreen</PresentationFormat>
  <Paragraphs>120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Gill Sans MT</vt:lpstr>
      <vt:lpstr>Impact</vt:lpstr>
      <vt:lpstr>NikoshBAN</vt:lpstr>
      <vt:lpstr>Wingdings</vt:lpstr>
      <vt:lpstr>Office Theme</vt:lpstr>
      <vt:lpstr>Badge</vt:lpstr>
      <vt:lpstr>Retrospect</vt:lpstr>
      <vt:lpstr>1_Badge</vt:lpstr>
      <vt:lpstr>PowerPoint Presentation</vt:lpstr>
      <vt:lpstr>PowerPoint Presentation</vt:lpstr>
      <vt:lpstr>PowerPoint Presentation</vt:lpstr>
      <vt:lpstr>শিখনফল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কিছু শব্দের অর্থ জেনে নেই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SHOWKAT ALI</dc:creator>
  <cp:lastModifiedBy>BISHNUPUR GPS</cp:lastModifiedBy>
  <cp:revision>80</cp:revision>
  <dcterms:created xsi:type="dcterms:W3CDTF">2020-08-26T16:51:01Z</dcterms:created>
  <dcterms:modified xsi:type="dcterms:W3CDTF">2020-09-02T14:13:09Z</dcterms:modified>
</cp:coreProperties>
</file>