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F57DA4-5F38-4C5F-A734-A9C5EB2D3CF5}" type="datetimeFigureOut">
              <a:rPr lang="en-US" smtClean="0"/>
              <a:t>9/11/2020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D999D4-26CD-4A0C-8205-64D717405D9D}" type="slidenum">
              <a:rPr lang="en-US" smtClean="0"/>
              <a:t>‹#›</a:t>
            </a:fld>
            <a:endParaRPr lang="en-US" dirty="0"/>
          </a:p>
        </p:txBody>
      </p:sp>
    </p:spTree>
    <p:extLst>
      <p:ext uri="{BB962C8B-B14F-4D97-AF65-F5344CB8AC3E}">
        <p14:creationId xmlns:p14="http://schemas.microsoft.com/office/powerpoint/2010/main" val="220487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D999D4-26CD-4A0C-8205-64D717405D9D}" type="slidenum">
              <a:rPr lang="en-US" smtClean="0"/>
              <a:t>10</a:t>
            </a:fld>
            <a:endParaRPr lang="en-US" dirty="0"/>
          </a:p>
        </p:txBody>
      </p:sp>
    </p:spTree>
    <p:extLst>
      <p:ext uri="{BB962C8B-B14F-4D97-AF65-F5344CB8AC3E}">
        <p14:creationId xmlns:p14="http://schemas.microsoft.com/office/powerpoint/2010/main" val="2271999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0" y="0"/>
            <a:ext cx="9144000" cy="6858000"/>
          </a:xfrm>
          <a:prstGeom prst="frame">
            <a:avLst>
              <a:gd name="adj1" fmla="val 239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slide" Target="slide2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2.xml"/><Relationship Id="rId7" Type="http://schemas.openxmlformats.org/officeDocument/2006/relationships/slide" Target="slide15.xml"/><Relationship Id="rId12" Type="http://schemas.openxmlformats.org/officeDocument/2006/relationships/slide" Target="slide25.xml"/><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23.xml"/><Relationship Id="rId5" Type="http://schemas.openxmlformats.org/officeDocument/2006/relationships/slide" Target="slide6.xml"/><Relationship Id="rId10" Type="http://schemas.openxmlformats.org/officeDocument/2006/relationships/slide" Target="slide22.xml"/><Relationship Id="rId4" Type="http://schemas.openxmlformats.org/officeDocument/2006/relationships/slide" Target="slide5.xml"/><Relationship Id="rId9" Type="http://schemas.openxmlformats.org/officeDocument/2006/relationships/slide" Target="slide21.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6.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6400800"/>
            <a:ext cx="2514600" cy="369332"/>
          </a:xfrm>
          <a:prstGeom prst="rect">
            <a:avLst/>
          </a:prstGeom>
          <a:noFill/>
        </p:spPr>
        <p:txBody>
          <a:bodyPr wrap="square" rtlCol="0">
            <a:spAutoFit/>
          </a:bodyPr>
          <a:lstStyle/>
          <a:p>
            <a:endParaRPr lang="en-US" dirty="0"/>
          </a:p>
        </p:txBody>
      </p:sp>
      <p:sp>
        <p:nvSpPr>
          <p:cNvPr id="4" name="TextBox 3"/>
          <p:cNvSpPr txBox="1"/>
          <p:nvPr/>
        </p:nvSpPr>
        <p:spPr>
          <a:xfrm>
            <a:off x="381000" y="6400800"/>
            <a:ext cx="2514600" cy="369332"/>
          </a:xfrm>
          <a:prstGeom prst="rect">
            <a:avLst/>
          </a:prstGeom>
          <a:noFill/>
        </p:spPr>
        <p:txBody>
          <a:bodyPr wrap="square" rtlCol="0">
            <a:spAutoFit/>
          </a:bodyPr>
          <a:lstStyle/>
          <a:p>
            <a:endParaRPr lang="en-US" dirty="0"/>
          </a:p>
        </p:txBody>
      </p:sp>
      <p:sp>
        <p:nvSpPr>
          <p:cNvPr id="5" name="TextBox 4"/>
          <p:cNvSpPr txBox="1"/>
          <p:nvPr/>
        </p:nvSpPr>
        <p:spPr>
          <a:xfrm>
            <a:off x="3048000" y="6400800"/>
            <a:ext cx="2514600" cy="369332"/>
          </a:xfrm>
          <a:prstGeom prst="rect">
            <a:avLst/>
          </a:prstGeom>
          <a:noFill/>
        </p:spPr>
        <p:txBody>
          <a:bodyPr wrap="square" rtlCol="0">
            <a:spAutoFit/>
          </a:bodyPr>
          <a:lstStyle/>
          <a:p>
            <a:endParaRPr lang="en-US" dirty="0"/>
          </a:p>
        </p:txBody>
      </p:sp>
      <p:sp>
        <p:nvSpPr>
          <p:cNvPr id="6" name="TextBox 5"/>
          <p:cNvSpPr txBox="1"/>
          <p:nvPr/>
        </p:nvSpPr>
        <p:spPr>
          <a:xfrm>
            <a:off x="5791200" y="6400800"/>
            <a:ext cx="2514600" cy="369332"/>
          </a:xfrm>
          <a:prstGeom prst="rect">
            <a:avLst/>
          </a:prstGeom>
          <a:noFill/>
        </p:spPr>
        <p:txBody>
          <a:bodyPr wrap="square" rtlCol="0">
            <a:spAutoFit/>
          </a:bodyPr>
          <a:lstStyle/>
          <a:p>
            <a:endParaRPr lang="en-US" dirty="0"/>
          </a:p>
        </p:txBody>
      </p:sp>
      <p:sp>
        <p:nvSpPr>
          <p:cNvPr id="7" name="TextBox 6"/>
          <p:cNvSpPr txBox="1"/>
          <p:nvPr/>
        </p:nvSpPr>
        <p:spPr>
          <a:xfrm>
            <a:off x="3048000" y="6400800"/>
            <a:ext cx="2514600" cy="369332"/>
          </a:xfrm>
          <a:prstGeom prst="rect">
            <a:avLst/>
          </a:prstGeom>
          <a:noFill/>
        </p:spPr>
        <p:txBody>
          <a:bodyPr wrap="square" rtlCol="0">
            <a:spAutoFit/>
          </a:bodyPr>
          <a:lstStyle/>
          <a:p>
            <a:endParaRPr lang="en-US" dirty="0"/>
          </a:p>
        </p:txBody>
      </p:sp>
      <p:sp>
        <p:nvSpPr>
          <p:cNvPr id="8" name="TextBox 7"/>
          <p:cNvSpPr txBox="1"/>
          <p:nvPr/>
        </p:nvSpPr>
        <p:spPr>
          <a:xfrm>
            <a:off x="5805055" y="6400800"/>
            <a:ext cx="2514600" cy="369332"/>
          </a:xfrm>
          <a:prstGeom prst="rect">
            <a:avLst/>
          </a:prstGeom>
          <a:noFill/>
        </p:spPr>
        <p:txBody>
          <a:bodyPr wrap="square" rtlCol="0">
            <a:spAutoFit/>
          </a:bodyPr>
          <a:lstStyle/>
          <a:p>
            <a:endParaRPr lang="en-US" dirty="0"/>
          </a:p>
        </p:txBody>
      </p:sp>
      <p:sp>
        <p:nvSpPr>
          <p:cNvPr id="10" name="TextBox 9"/>
          <p:cNvSpPr txBox="1"/>
          <p:nvPr/>
        </p:nvSpPr>
        <p:spPr>
          <a:xfrm>
            <a:off x="3200400" y="6400800"/>
            <a:ext cx="30480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
        <p:nvSpPr>
          <p:cNvPr id="11" name="TextBox 10"/>
          <p:cNvSpPr txBox="1"/>
          <p:nvPr/>
        </p:nvSpPr>
        <p:spPr>
          <a:xfrm>
            <a:off x="6248400" y="6400800"/>
            <a:ext cx="22860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en-US" sz="1200" dirty="0" smtClean="0">
                <a:solidFill>
                  <a:srgbClr val="C00000"/>
                </a:solidFill>
              </a:rPr>
              <a:t>1</a:t>
            </a:r>
            <a:r>
              <a:rPr lang="en-US" dirty="0" smtClean="0">
                <a:solidFill>
                  <a:srgbClr val="C00000"/>
                </a:solidFill>
              </a:rPr>
              <a:t> </a:t>
            </a:r>
            <a:endParaRPr lang="en-US" dirty="0">
              <a:solidFill>
                <a:srgbClr val="C00000"/>
              </a:solidFill>
            </a:endParaRPr>
          </a:p>
        </p:txBody>
      </p:sp>
      <p:sp>
        <p:nvSpPr>
          <p:cNvPr id="12" name="TextBox 11"/>
          <p:cNvSpPr txBox="1"/>
          <p:nvPr/>
        </p:nvSpPr>
        <p:spPr>
          <a:xfrm>
            <a:off x="727364" y="6400800"/>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
        <p:nvSpPr>
          <p:cNvPr id="13" name="Frame 12"/>
          <p:cNvSpPr/>
          <p:nvPr/>
        </p:nvSpPr>
        <p:spPr>
          <a:xfrm>
            <a:off x="0" y="0"/>
            <a:ext cx="9144000" cy="6858000"/>
          </a:xfrm>
          <a:prstGeom prst="frame">
            <a:avLst>
              <a:gd name="adj1" fmla="val 239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43" y="1609344"/>
            <a:ext cx="7875814" cy="4410456"/>
          </a:xfrm>
          <a:prstGeom prst="rect">
            <a:avLst/>
          </a:prstGeom>
        </p:spPr>
      </p:pic>
      <p:sp>
        <p:nvSpPr>
          <p:cNvPr id="15" name="5-Point Star 14"/>
          <p:cNvSpPr/>
          <p:nvPr/>
        </p:nvSpPr>
        <p:spPr>
          <a:xfrm>
            <a:off x="228600" y="533400"/>
            <a:ext cx="2133600" cy="914400"/>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err="1" smtClean="0">
                <a:latin typeface="NikoshBAN" pitchFamily="2" charset="0"/>
                <a:cs typeface="NikoshBAN" pitchFamily="2" charset="0"/>
              </a:rPr>
              <a:t>স্বা</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16" name="5-Point Star 15"/>
          <p:cNvSpPr/>
          <p:nvPr/>
        </p:nvSpPr>
        <p:spPr>
          <a:xfrm>
            <a:off x="2471305" y="547254"/>
            <a:ext cx="2133600" cy="914400"/>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dirty="0">
                <a:latin typeface="NikoshBAN" pitchFamily="2" charset="0"/>
                <a:cs typeface="NikoshBAN" pitchFamily="2" charset="0"/>
              </a:rPr>
              <a:t>গ</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17" name="5-Point Star 16"/>
          <p:cNvSpPr/>
          <p:nvPr/>
        </p:nvSpPr>
        <p:spPr>
          <a:xfrm>
            <a:off x="4675909" y="533400"/>
            <a:ext cx="2133600" cy="914400"/>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dirty="0" smtClean="0">
                <a:latin typeface="NikoshBAN" pitchFamily="2" charset="0"/>
                <a:cs typeface="NikoshBAN" pitchFamily="2" charset="0"/>
              </a:rPr>
              <a:t>ত </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18" name="5-Point Star 17"/>
          <p:cNvSpPr/>
          <p:nvPr/>
        </p:nvSpPr>
        <p:spPr>
          <a:xfrm>
            <a:off x="6781800" y="533400"/>
            <a:ext cx="2133600" cy="914400"/>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dirty="0" smtClean="0">
                <a:latin typeface="NikoshBAN" pitchFamily="2" charset="0"/>
                <a:cs typeface="NikoshBAN" pitchFamily="2" charset="0"/>
              </a:rPr>
              <a:t>ম </a:t>
            </a:r>
            <a:endParaRPr lang="en-US" sz="4000" dirty="0">
              <a:latin typeface="NikoshBAN" pitchFamily="2" charset="0"/>
              <a:cs typeface="NikoshBAN" pitchFamily="2" charset="0"/>
            </a:endParaRPr>
          </a:p>
        </p:txBody>
      </p:sp>
      <p:sp>
        <p:nvSpPr>
          <p:cNvPr id="23" name="Action Button: Forward or Next 22">
            <a:hlinkClick r:id="" action="ppaction://hlinkshowjump?jump=nextslide" highlightClick="1"/>
          </p:cNvPr>
          <p:cNvSpPr/>
          <p:nvPr/>
        </p:nvSpPr>
        <p:spPr>
          <a:xfrm>
            <a:off x="8305801" y="6248400"/>
            <a:ext cx="609600" cy="42939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 or Next 1">
            <a:hlinkClick r:id="" action="ppaction://hlinkshowjump?jump=nextslide" highlightClick="1"/>
            <a:hlinkHover r:id="rId4" action="ppaction://hlinksldjump"/>
          </p:cNvPr>
          <p:cNvSpPr/>
          <p:nvPr/>
        </p:nvSpPr>
        <p:spPr>
          <a:xfrm>
            <a:off x="8229600" y="152400"/>
            <a:ext cx="762001" cy="533400"/>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31127520"/>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applause.wav"/>
          </p:stSnd>
        </p:sndAc>
      </p:transition>
    </mc:Choice>
    <mc:Fallback xmlns="">
      <p:transition spd="slow">
        <p:fade/>
        <p:sndAc>
          <p:stSnd>
            <p:snd r:embed="rId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 calcmode="lin" valueType="num">
                                      <p:cBhvr>
                                        <p:cTn id="25" dur="1000" fill="hold"/>
                                        <p:tgtEl>
                                          <p:spTgt spid="17"/>
                                        </p:tgtEl>
                                        <p:attrNameLst>
                                          <p:attrName>style.rotation</p:attrName>
                                        </p:attrNameLst>
                                      </p:cBhvr>
                                      <p:tavLst>
                                        <p:tav tm="0">
                                          <p:val>
                                            <p:fltVal val="90"/>
                                          </p:val>
                                        </p:tav>
                                        <p:tav tm="100000">
                                          <p:val>
                                            <p:fltVal val="0"/>
                                          </p:val>
                                        </p:tav>
                                      </p:tavLst>
                                    </p:anim>
                                    <p:animEffect transition="in" filter="fade">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49530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000" dirty="0" smtClean="0">
                <a:latin typeface="NikoshBAN" pitchFamily="2" charset="0"/>
                <a:cs typeface="NikoshBAN" pitchFamily="2" charset="0"/>
              </a:rPr>
              <a:t>চল আমরা কিছু ছবি দেখি-----------------------</a:t>
            </a:r>
            <a:endParaRPr lang="en-US" sz="2000" dirty="0">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199" y="697405"/>
            <a:ext cx="2672155" cy="1664795"/>
          </a:xfrm>
          <a:prstGeom prst="rect">
            <a:avLst/>
          </a:prstGeom>
          <a:ln>
            <a:solidFill>
              <a:schemeClr val="accent6">
                <a:lumMod val="75000"/>
              </a:schemeClr>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697405"/>
            <a:ext cx="2497193" cy="1664795"/>
          </a:xfrm>
          <a:prstGeom prst="rect">
            <a:avLst/>
          </a:prstGeom>
          <a:ln>
            <a:solidFill>
              <a:srgbClr val="C00000"/>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56805"/>
            <a:ext cx="2857500" cy="1619250"/>
          </a:xfrm>
          <a:prstGeom prst="rect">
            <a:avLst/>
          </a:prstGeom>
          <a:ln>
            <a:solidFill>
              <a:srgbClr val="92D050"/>
            </a:solidFill>
          </a:ln>
        </p:spPr>
      </p:pic>
      <p:sp>
        <p:nvSpPr>
          <p:cNvPr id="6" name="TextBox 5"/>
          <p:cNvSpPr txBox="1"/>
          <p:nvPr/>
        </p:nvSpPr>
        <p:spPr>
          <a:xfrm>
            <a:off x="228600" y="2590800"/>
            <a:ext cx="86868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400" dirty="0" smtClean="0">
                <a:latin typeface="NikoshBAN" pitchFamily="2" charset="0"/>
                <a:cs typeface="NikoshBAN" pitchFamily="2" charset="0"/>
              </a:rPr>
              <a:t>মুক্তি যুদ্ধকে সঠিক ভাবে পরিচালনা ও সুসংহত  করা এবং মুক্তি যুদ্ধের পক্ষে বিশ্ব জনমত গড়ে তোলার লক্ষ্যে ১৯৭১ সালের ১০ ই এপ্রিল ‘মুজিব নগর সরকার’ গঠন করা হয়।</a:t>
            </a:r>
          </a:p>
          <a:p>
            <a:r>
              <a:rPr lang="bn-BD" sz="2400" dirty="0" smtClean="0">
                <a:latin typeface="NikoshBAN" pitchFamily="2" charset="0"/>
                <a:cs typeface="NikoshBAN" pitchFamily="2" charset="0"/>
              </a:rPr>
              <a:t>মুজিব নগর সরকার শপথ গ্রহণ করেন ১৯৭১ সালের ১৭ ই এপ্রিল । শপথ গ্রহণের মধ্য দিয়ে স্বাধীন বাংলাদেশ সরকার প্রতিষ্ঠিত হয়। </a:t>
            </a:r>
            <a:endParaRPr lang="en-US" sz="2400" dirty="0">
              <a:latin typeface="NikoshBAN" pitchFamily="2" charset="0"/>
              <a:cs typeface="NikoshBAN" pitchFamily="2" charset="0"/>
            </a:endParaRPr>
          </a:p>
        </p:txBody>
      </p:sp>
      <p:sp>
        <p:nvSpPr>
          <p:cNvPr id="7" name="TextBox 6"/>
          <p:cNvSpPr txBox="1"/>
          <p:nvPr/>
        </p:nvSpPr>
        <p:spPr>
          <a:xfrm>
            <a:off x="228600" y="4174315"/>
            <a:ext cx="86868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BD" sz="2400" dirty="0" smtClean="0">
                <a:latin typeface="NikoshBAN" pitchFamily="2" charset="0"/>
                <a:cs typeface="NikoshBAN" pitchFamily="2" charset="0"/>
              </a:rPr>
              <a:t>মুজিব নগর স্বাধীন বাংলাদেশ সরকারের কাঠামোঃ </a:t>
            </a:r>
            <a:endParaRPr lang="en-US" sz="2400" dirty="0">
              <a:latin typeface="NikoshBAN" pitchFamily="2" charset="0"/>
              <a:cs typeface="NikoshBAN" pitchFamily="2" charset="0"/>
            </a:endParaRPr>
          </a:p>
        </p:txBody>
      </p:sp>
      <p:sp>
        <p:nvSpPr>
          <p:cNvPr id="8" name="TextBox 7"/>
          <p:cNvSpPr txBox="1"/>
          <p:nvPr/>
        </p:nvSpPr>
        <p:spPr>
          <a:xfrm>
            <a:off x="2774284" y="4696387"/>
            <a:ext cx="6182680" cy="200054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dirty="0" smtClean="0">
                <a:latin typeface="NikoshBAN" pitchFamily="2" charset="0"/>
                <a:cs typeface="NikoshBAN" pitchFamily="2" charset="0"/>
              </a:rPr>
              <a:t>১। </a:t>
            </a:r>
            <a:r>
              <a:rPr lang="bn-BD" sz="2800" dirty="0" smtClean="0">
                <a:latin typeface="NikoshBAN" pitchFamily="2" charset="0"/>
                <a:cs typeface="NikoshBAN" pitchFamily="2" charset="0"/>
              </a:rPr>
              <a:t>রাষ্ট্রপতি ও মুক্তিযুদ্ধের সর্বাধিনায়কঃ  </a:t>
            </a:r>
            <a:r>
              <a:rPr lang="bn-BD" sz="2400" dirty="0" smtClean="0">
                <a:latin typeface="NikoshBAN" pitchFamily="2" charset="0"/>
                <a:cs typeface="NikoshBAN" pitchFamily="2" charset="0"/>
              </a:rPr>
              <a:t>                                              বঙ্গবন্ধু শেখ মুজিবুর রহমান , বাংলাদেশের মুক্তিযুদ্ধের মূল নেতৃত্ব দেন তিনি। তার বলিষ্ট ও আপোষহীন নেতৃত্বে আমরা স্বাধীনতা পেয়েছি। তিনি বাঙালী জাতির জনক , স্বাধীনতার মহানায়ক, স্বাধীন বাংলাদেশের স্থপতি। </a:t>
            </a:r>
            <a:endParaRPr lang="en-US" sz="2400" dirty="0">
              <a:latin typeface="NikoshBAN" pitchFamily="2" charset="0"/>
              <a:cs typeface="NikoshBAN" pitchFamily="2"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696387"/>
            <a:ext cx="2497193" cy="1664795"/>
          </a:xfrm>
          <a:prstGeom prst="rect">
            <a:avLst/>
          </a:prstGeom>
          <a:ln>
            <a:solidFill>
              <a:srgbClr val="FF0000"/>
            </a:solidFill>
          </a:ln>
        </p:spPr>
      </p:pic>
      <p:sp>
        <p:nvSpPr>
          <p:cNvPr id="9" name="Action Button: Back or Previous 8">
            <a:hlinkClick r:id="" action="ppaction://hlinkshowjump?jump=firstslide" highlightClick="1"/>
          </p:cNvPr>
          <p:cNvSpPr/>
          <p:nvPr/>
        </p:nvSpPr>
        <p:spPr>
          <a:xfrm>
            <a:off x="5334000" y="228600"/>
            <a:ext cx="685800" cy="400110"/>
          </a:xfrm>
          <a:prstGeom prst="actionButtonBackPrevious">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smtClean="0">
                <a:solidFill>
                  <a:srgbClr val="FF0000"/>
                </a:solidFill>
              </a:rPr>
              <a:t>1</a:t>
            </a:r>
            <a:endParaRPr lang="en-US" sz="3200" dirty="0">
              <a:solidFill>
                <a:srgbClr val="FF0000"/>
              </a:solidFill>
            </a:endParaRPr>
          </a:p>
        </p:txBody>
      </p:sp>
      <p:sp>
        <p:nvSpPr>
          <p:cNvPr id="10" name="Action Button: Back or Previous 9">
            <a:hlinkClick r:id="" action="ppaction://hlinkshowjump?jump=previousslide" highlightClick="1"/>
          </p:cNvPr>
          <p:cNvSpPr/>
          <p:nvPr/>
        </p:nvSpPr>
        <p:spPr>
          <a:xfrm>
            <a:off x="6248400" y="228600"/>
            <a:ext cx="533400" cy="468805"/>
          </a:xfrm>
          <a:prstGeom prst="actionButtonBackPrevious">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Action Button: Forward or Next 10">
            <a:hlinkClick r:id="" action="ppaction://hlinkshowjump?jump=nextslide" highlightClick="1"/>
          </p:cNvPr>
          <p:cNvSpPr/>
          <p:nvPr/>
        </p:nvSpPr>
        <p:spPr>
          <a:xfrm>
            <a:off x="7127276" y="228600"/>
            <a:ext cx="416524" cy="400110"/>
          </a:xfrm>
          <a:prstGeom prst="actionButtonForwardNext">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TextBox 12"/>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10 </a:t>
            </a:r>
            <a:endParaRPr lang="en-US" dirty="0">
              <a:solidFill>
                <a:srgbClr val="C00000"/>
              </a:solidFill>
            </a:endParaRPr>
          </a:p>
        </p:txBody>
      </p:sp>
      <p:sp>
        <p:nvSpPr>
          <p:cNvPr id="14" name="TextBox 13"/>
          <p:cNvSpPr txBox="1"/>
          <p:nvPr/>
        </p:nvSpPr>
        <p:spPr>
          <a:xfrm>
            <a:off x="727364" y="6400800"/>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Tree>
    <p:extLst>
      <p:ext uri="{BB962C8B-B14F-4D97-AF65-F5344CB8AC3E}">
        <p14:creationId xmlns:p14="http://schemas.microsoft.com/office/powerpoint/2010/main" val="39570211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 calcmode="lin" valueType="num">
                                      <p:cBhvr>
                                        <p:cTn id="40" dur="1000" fill="hold"/>
                                        <p:tgtEl>
                                          <p:spTgt spid="6"/>
                                        </p:tgtEl>
                                        <p:attrNameLst>
                                          <p:attrName>style.rotation</p:attrName>
                                        </p:attrNameLst>
                                      </p:cBhvr>
                                      <p:tavLst>
                                        <p:tav tm="0">
                                          <p:val>
                                            <p:fltVal val="90"/>
                                          </p:val>
                                        </p:tav>
                                        <p:tav tm="100000">
                                          <p:val>
                                            <p:fltVal val="0"/>
                                          </p:val>
                                        </p:tav>
                                      </p:tavLst>
                                    </p:anim>
                                    <p:animEffect transition="in" filter="fade">
                                      <p:cBhvr>
                                        <p:cTn id="41" dur="1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86868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BD" sz="2400" dirty="0" smtClean="0">
                <a:latin typeface="NikoshBAN" pitchFamily="2" charset="0"/>
                <a:cs typeface="NikoshBAN" pitchFamily="2" charset="0"/>
              </a:rPr>
              <a:t>মুজিব নগর স্বাধীন বাংলাদেশ সরকারের কাঠামোঃ </a:t>
            </a:r>
            <a:endParaRPr lang="en-US" sz="2400" dirty="0">
              <a:latin typeface="NikoshBAN" pitchFamily="2" charset="0"/>
              <a:cs typeface="NikoshBAN" pitchFamily="2" charset="0"/>
            </a:endParaRPr>
          </a:p>
        </p:txBody>
      </p:sp>
      <p:sp>
        <p:nvSpPr>
          <p:cNvPr id="4" name="TextBox 3"/>
          <p:cNvSpPr txBox="1"/>
          <p:nvPr/>
        </p:nvSpPr>
        <p:spPr>
          <a:xfrm>
            <a:off x="2478513" y="5135570"/>
            <a:ext cx="6443814"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bn-BD" sz="2400" dirty="0" smtClean="0">
                <a:latin typeface="NikoshBAN" pitchFamily="2" charset="0"/>
                <a:cs typeface="NikoshBAN" pitchFamily="2" charset="0"/>
              </a:rPr>
              <a:t>৪</a:t>
            </a:r>
            <a:r>
              <a:rPr lang="bn-BD" sz="2400" dirty="0" smtClean="0">
                <a:solidFill>
                  <a:schemeClr val="accent6">
                    <a:lumMod val="75000"/>
                  </a:schemeClr>
                </a:solidFill>
                <a:latin typeface="NikoshBAN" pitchFamily="2" charset="0"/>
                <a:cs typeface="NikoshBAN" pitchFamily="2" charset="0"/>
              </a:rPr>
              <a:t>। </a:t>
            </a:r>
            <a:r>
              <a:rPr lang="bn-BD" sz="2400" u="sng" dirty="0" smtClean="0">
                <a:solidFill>
                  <a:schemeClr val="tx1">
                    <a:lumMod val="95000"/>
                    <a:lumOff val="5000"/>
                  </a:schemeClr>
                </a:solidFill>
                <a:latin typeface="NikoshBAN" pitchFamily="2" charset="0"/>
                <a:cs typeface="NikoshBAN" pitchFamily="2" charset="0"/>
              </a:rPr>
              <a:t>অর্থমন্ত্রীঃ এম মনসুর আলী</a:t>
            </a:r>
            <a:r>
              <a:rPr lang="bn-BD" sz="2400" dirty="0" smtClean="0">
                <a:solidFill>
                  <a:schemeClr val="tx1">
                    <a:lumMod val="95000"/>
                    <a:lumOff val="5000"/>
                  </a:schemeClr>
                </a:solidFill>
                <a:latin typeface="NikoshBAN" pitchFamily="2" charset="0"/>
                <a:cs typeface="NikoshBAN" pitchFamily="2" charset="0"/>
              </a:rPr>
              <a:t> </a:t>
            </a:r>
            <a:r>
              <a:rPr lang="bn-BD" sz="2400" dirty="0" smtClean="0">
                <a:latin typeface="NikoshBAN" pitchFamily="2" charset="0"/>
                <a:cs typeface="NikoshBAN" pitchFamily="2" charset="0"/>
              </a:rPr>
              <a:t>,তিনি আওয়ামী লীগের একজন শীর্ষ নেতা এবং বঙ্গবন্ধুর খুবই ঘনিষ্ট ছিলেন । তিনি মুক্তি যুদ্ধের অন্যতম সংগঠক ছিলেন ।  </a:t>
            </a:r>
            <a:endParaRPr lang="en-US" sz="2400" dirty="0">
              <a:latin typeface="NikoshBAN" pitchFamily="2" charset="0"/>
              <a:cs typeface="NikoshBAN" pitchFamily="2" charset="0"/>
            </a:endParaRPr>
          </a:p>
        </p:txBody>
      </p:sp>
      <p:sp>
        <p:nvSpPr>
          <p:cNvPr id="7" name="TextBox 6"/>
          <p:cNvSpPr txBox="1"/>
          <p:nvPr/>
        </p:nvSpPr>
        <p:spPr>
          <a:xfrm>
            <a:off x="2478512" y="2289634"/>
            <a:ext cx="6436887"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smtClean="0">
                <a:latin typeface="NikoshBAN" pitchFamily="2" charset="0"/>
                <a:cs typeface="NikoshBAN" pitchFamily="2" charset="0"/>
              </a:rPr>
              <a:t>৩। </a:t>
            </a:r>
            <a:r>
              <a:rPr lang="bn-BD" sz="2400" u="sng" dirty="0" smtClean="0">
                <a:solidFill>
                  <a:srgbClr val="C00000"/>
                </a:solidFill>
                <a:latin typeface="NikoshBAN" pitchFamily="2" charset="0"/>
                <a:cs typeface="NikoshBAN" pitchFamily="2" charset="0"/>
              </a:rPr>
              <a:t>প্রধানমন্ত্রীঃ তাজ উদ্দীন আহমদ </a:t>
            </a:r>
            <a:r>
              <a:rPr lang="bn-BD" sz="2400" dirty="0" smtClean="0">
                <a:latin typeface="NikoshBAN" pitchFamily="2" charset="0"/>
                <a:cs typeface="NikoshBAN" pitchFamily="2" charset="0"/>
              </a:rPr>
              <a:t>,তিনি মুক্তিযুদ্ধের সময় আওয়ামীলীগের সাধাওরণ সম্পাদক ছিলেন । মুক্তিযুদ্ধ পরিচালনার জন্য গঠিত উপদেষ্টা কমিটির আহ্বায়ক ছিলেন। বাংলাদেশের মুক্তিযুদ্ধের ইতিহাসের সঙ্গে তার নাম গভীর ভাবে যুক্ত।  </a:t>
            </a:r>
            <a:endParaRPr lang="en-US" sz="2400" dirty="0">
              <a:latin typeface="NikoshBAN" pitchFamily="2" charset="0"/>
              <a:cs typeface="NikoshBAN" pitchFamily="2" charset="0"/>
            </a:endParaRPr>
          </a:p>
        </p:txBody>
      </p:sp>
      <p:sp>
        <p:nvSpPr>
          <p:cNvPr id="8" name="TextBox 7"/>
          <p:cNvSpPr txBox="1"/>
          <p:nvPr/>
        </p:nvSpPr>
        <p:spPr>
          <a:xfrm>
            <a:off x="2471586" y="751783"/>
            <a:ext cx="644381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400" dirty="0" smtClean="0">
                <a:latin typeface="NikoshBAN" pitchFamily="2" charset="0"/>
                <a:cs typeface="NikoshBAN" pitchFamily="2" charset="0"/>
              </a:rPr>
              <a:t>২। </a:t>
            </a:r>
            <a:r>
              <a:rPr lang="bn-BD" sz="2400" u="sng" dirty="0" smtClean="0">
                <a:solidFill>
                  <a:srgbClr val="002060"/>
                </a:solidFill>
                <a:latin typeface="NikoshBAN" pitchFamily="2" charset="0"/>
                <a:cs typeface="NikoshBAN" pitchFamily="2" charset="0"/>
              </a:rPr>
              <a:t>উপ- রাষ্ট্রপতিঃ সৈয়দ নজরুল ইসলাম</a:t>
            </a:r>
            <a:r>
              <a:rPr lang="bn-BD" sz="2400" dirty="0" smtClean="0">
                <a:solidFill>
                  <a:srgbClr val="002060"/>
                </a:solidFill>
                <a:latin typeface="NikoshBAN" pitchFamily="2" charset="0"/>
                <a:cs typeface="NikoshBAN" pitchFamily="2" charset="0"/>
              </a:rPr>
              <a:t> </a:t>
            </a:r>
            <a:r>
              <a:rPr lang="bn-BD" sz="2400" dirty="0" smtClean="0">
                <a:latin typeface="NikoshBAN" pitchFamily="2" charset="0"/>
                <a:cs typeface="NikoshBAN" pitchFamily="2" charset="0"/>
              </a:rPr>
              <a:t>( বঙ্গবন্ধুর অবর্তমানে অস্থায়ী রাষ্ট্রপতি)তিনি মুক্তি যুদ্ধের অন্যতম সংগঠক ও পরিচালক ছিলেন ।  </a:t>
            </a:r>
            <a:endParaRPr lang="en-US" sz="2400" dirty="0">
              <a:latin typeface="NikoshBAN" pitchFamily="2" charset="0"/>
              <a:cs typeface="NikoshBAN"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030" y="807163"/>
            <a:ext cx="2329483" cy="1428750"/>
          </a:xfrm>
          <a:prstGeom prst="rect">
            <a:avLst/>
          </a:prstGeom>
          <a:ln>
            <a:solidFill>
              <a:srgbClr val="C00000"/>
            </a:solidFill>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309" y="2272143"/>
            <a:ext cx="2147570" cy="2863427"/>
          </a:xfrm>
          <a:prstGeom prst="rect">
            <a:avLst/>
          </a:prstGeom>
          <a:ln>
            <a:solidFill>
              <a:srgbClr val="FF0000"/>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161" y="5135570"/>
            <a:ext cx="2168352" cy="1445568"/>
          </a:xfrm>
          <a:prstGeom prst="rect">
            <a:avLst/>
          </a:prstGeom>
          <a:ln>
            <a:solidFill>
              <a:srgbClr val="C00000"/>
            </a:solidFill>
          </a:ln>
        </p:spPr>
      </p:pic>
      <p:sp>
        <p:nvSpPr>
          <p:cNvPr id="2" name="Action Button: Back or Previous 1">
            <a:hlinkClick r:id="" action="ppaction://hlinkshowjump?jump=firstslide" highlightClick="1"/>
          </p:cNvPr>
          <p:cNvSpPr/>
          <p:nvPr/>
        </p:nvSpPr>
        <p:spPr>
          <a:xfrm>
            <a:off x="4343400" y="6335899"/>
            <a:ext cx="685800" cy="445901"/>
          </a:xfrm>
          <a:prstGeom prst="actionButtonBackPrevious">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C00000"/>
                </a:solidFill>
              </a:rPr>
              <a:t>1</a:t>
            </a:r>
            <a:endParaRPr lang="en-US" sz="3200" dirty="0">
              <a:solidFill>
                <a:srgbClr val="C00000"/>
              </a:solidFill>
            </a:endParaRPr>
          </a:p>
        </p:txBody>
      </p:sp>
      <p:sp>
        <p:nvSpPr>
          <p:cNvPr id="5" name="Action Button: Back or Previous 4">
            <a:hlinkClick r:id="" action="ppaction://hlinkshowjump?jump=previousslide" highlightClick="1"/>
          </p:cNvPr>
          <p:cNvSpPr/>
          <p:nvPr/>
        </p:nvSpPr>
        <p:spPr>
          <a:xfrm>
            <a:off x="5334000" y="6335899"/>
            <a:ext cx="609600" cy="445901"/>
          </a:xfrm>
          <a:prstGeom prst="actionButtonBackPrevious">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6400800" y="6335899"/>
            <a:ext cx="457200" cy="445901"/>
          </a:xfrm>
          <a:prstGeom prst="actionButtonForwardNex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TextBox 11"/>
          <p:cNvSpPr txBox="1"/>
          <p:nvPr/>
        </p:nvSpPr>
        <p:spPr>
          <a:xfrm>
            <a:off x="70866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11 </a:t>
            </a:r>
            <a:r>
              <a:rPr lang="en-US" dirty="0" smtClean="0">
                <a:solidFill>
                  <a:srgbClr val="C00000"/>
                </a:solidFill>
              </a:rPr>
              <a:t> </a:t>
            </a:r>
            <a:endParaRPr lang="en-US" dirty="0">
              <a:solidFill>
                <a:srgbClr val="C00000"/>
              </a:solidFill>
            </a:endParaRPr>
          </a:p>
        </p:txBody>
      </p:sp>
      <p:sp>
        <p:nvSpPr>
          <p:cNvPr id="13" name="TextBox 12"/>
          <p:cNvSpPr txBox="1"/>
          <p:nvPr/>
        </p:nvSpPr>
        <p:spPr>
          <a:xfrm>
            <a:off x="2057400" y="6420349"/>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Tree>
    <p:extLst>
      <p:ext uri="{BB962C8B-B14F-4D97-AF65-F5344CB8AC3E}">
        <p14:creationId xmlns:p14="http://schemas.microsoft.com/office/powerpoint/2010/main" val="164621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fltVal val="0"/>
                                          </p:val>
                                        </p:tav>
                                        <p:tav tm="100000">
                                          <p:val>
                                            <p:strVal val="#ppt_w"/>
                                          </p:val>
                                        </p:tav>
                                      </p:tavLst>
                                    </p:anim>
                                    <p:anim calcmode="lin" valueType="num">
                                      <p:cBhvr>
                                        <p:cTn id="45" dur="1000" fill="hold"/>
                                        <p:tgtEl>
                                          <p:spTgt spid="11"/>
                                        </p:tgtEl>
                                        <p:attrNameLst>
                                          <p:attrName>ppt_h</p:attrName>
                                        </p:attrNameLst>
                                      </p:cBhvr>
                                      <p:tavLst>
                                        <p:tav tm="0">
                                          <p:val>
                                            <p:fltVal val="0"/>
                                          </p:val>
                                        </p:tav>
                                        <p:tav tm="100000">
                                          <p:val>
                                            <p:strVal val="#ppt_h"/>
                                          </p:val>
                                        </p:tav>
                                      </p:tavLst>
                                    </p:anim>
                                    <p:anim calcmode="lin" valueType="num">
                                      <p:cBhvr>
                                        <p:cTn id="46" dur="1000" fill="hold"/>
                                        <p:tgtEl>
                                          <p:spTgt spid="11"/>
                                        </p:tgtEl>
                                        <p:attrNameLst>
                                          <p:attrName>style.rotation</p:attrName>
                                        </p:attrNameLst>
                                      </p:cBhvr>
                                      <p:tavLst>
                                        <p:tav tm="0">
                                          <p:val>
                                            <p:fltVal val="90"/>
                                          </p:val>
                                        </p:tav>
                                        <p:tav tm="100000">
                                          <p:val>
                                            <p:fltVal val="0"/>
                                          </p:val>
                                        </p:tav>
                                      </p:tavLst>
                                    </p:anim>
                                    <p:animEffect transition="in" filter="fade">
                                      <p:cBhvr>
                                        <p:cTn id="47" dur="1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9330" y="225934"/>
            <a:ext cx="644227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400" u="sng" dirty="0" smtClean="0">
                <a:solidFill>
                  <a:schemeClr val="accent6">
                    <a:lumMod val="75000"/>
                  </a:schemeClr>
                </a:solidFill>
                <a:latin typeface="NikoshBAN" pitchFamily="2" charset="0"/>
                <a:cs typeface="NikoshBAN" pitchFamily="2" charset="0"/>
              </a:rPr>
              <a:t>৫। স্বরাষ্ট্র, ত্রাণ ও পুনর্বাসন মন্ত্রীঃ </a:t>
            </a:r>
            <a:r>
              <a:rPr lang="bn-BD" sz="2400" dirty="0" smtClean="0">
                <a:latin typeface="NikoshBAN" pitchFamily="2" charset="0"/>
                <a:cs typeface="NikoshBAN" pitchFamily="2" charset="0"/>
              </a:rPr>
              <a:t>এ এইচ এম কামরুজ্জামান, তিনি আওয়ামী লীগ শীর্ষ নেতা ছিলেন। মুক্তিযুদ্ধ কালীন সময়ে তিনি লক্ষ লক্ষ শরনার্থীদের জন্য ত্রাণ সংগ্রহ ও ত্রাণশিবিরে তা বিতরণ সহ গুরুত্বপূর্ণ দায়িত্ব পালন করেন । বাংলাদেশের স্বাধীনতা অর্জনে তার অবদান  অপরিসীম ।    </a:t>
            </a:r>
            <a:endParaRPr lang="en-US" sz="2400" dirty="0">
              <a:latin typeface="NikoshBAN" pitchFamily="2" charset="0"/>
              <a:cs typeface="NikoshBAN" pitchFamily="2" charset="0"/>
            </a:endParaRPr>
          </a:p>
        </p:txBody>
      </p:sp>
      <p:sp>
        <p:nvSpPr>
          <p:cNvPr id="3" name="TextBox 2"/>
          <p:cNvSpPr txBox="1"/>
          <p:nvPr/>
        </p:nvSpPr>
        <p:spPr>
          <a:xfrm>
            <a:off x="2549330" y="2635394"/>
            <a:ext cx="644227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Font typeface="Wingdings" pitchFamily="2" charset="2"/>
              <a:buChar char="Ø"/>
            </a:pPr>
            <a:r>
              <a:rPr lang="bn-BD" sz="2400" b="1" u="sng" dirty="0" smtClean="0">
                <a:solidFill>
                  <a:srgbClr val="C00000"/>
                </a:solidFill>
                <a:latin typeface="NikoshBAN" pitchFamily="2" charset="0"/>
                <a:cs typeface="NikoshBAN" pitchFamily="2" charset="0"/>
              </a:rPr>
              <a:t>মুক্তিযুদ্ধের প্রধান সেনাপতিঃ কর্নেল (অব) এম এ জি ওসমানী </a:t>
            </a:r>
            <a:r>
              <a:rPr lang="bn-BD" sz="2400" b="1" dirty="0" smtClean="0">
                <a:solidFill>
                  <a:srgbClr val="002060"/>
                </a:solidFill>
                <a:latin typeface="NikoshBAN" pitchFamily="2" charset="0"/>
                <a:cs typeface="NikoshBAN" pitchFamily="2" charset="0"/>
              </a:rPr>
              <a:t>, </a:t>
            </a:r>
            <a:r>
              <a:rPr lang="bn-BD" sz="2400" dirty="0" smtClean="0">
                <a:solidFill>
                  <a:srgbClr val="002060"/>
                </a:solidFill>
                <a:latin typeface="NikoshBAN" pitchFamily="2" charset="0"/>
                <a:cs typeface="NikoshBAN" pitchFamily="2" charset="0"/>
              </a:rPr>
              <a:t>তিনি </a:t>
            </a:r>
            <a:r>
              <a:rPr lang="bn-BD" sz="2400" b="1" i="1" dirty="0" smtClean="0">
                <a:solidFill>
                  <a:srgbClr val="002060"/>
                </a:solidFill>
                <a:latin typeface="NikoshBAN" pitchFamily="2" charset="0"/>
                <a:cs typeface="NikoshBAN" pitchFamily="2" charset="0"/>
              </a:rPr>
              <a:t> </a:t>
            </a:r>
            <a:r>
              <a:rPr lang="bn-BD" sz="2400" dirty="0" smtClean="0">
                <a:solidFill>
                  <a:srgbClr val="002060"/>
                </a:solidFill>
                <a:latin typeface="NikoshBAN" pitchFamily="2" charset="0"/>
                <a:cs typeface="NikoshBAN" pitchFamily="2" charset="0"/>
              </a:rPr>
              <a:t> সমগ্র বাংলাদেশ কে ১১ টি সেক্টরে বিভক্ত করে ১১ জন কে সেক্টর কমান্ডার নিযুক্ত করেন । এবং সফল ভাবে মুক্তি যুদ্ধ পরিচালনা করেন । দেশের স্বাধীনতা অর্জনে তার ভূমিকা অপরিসীম । </a:t>
            </a:r>
            <a:endParaRPr lang="en-US" sz="2400" b="1" i="1" dirty="0">
              <a:solidFill>
                <a:srgbClr val="002060"/>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30" y="214312"/>
            <a:ext cx="2400300" cy="2400300"/>
          </a:xfrm>
          <a:prstGeom prst="rect">
            <a:avLst/>
          </a:prstGeom>
          <a:ln>
            <a:solidFill>
              <a:srgbClr val="FFFF0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0" y="2621539"/>
            <a:ext cx="2400300" cy="1905000"/>
          </a:xfrm>
          <a:prstGeom prst="rect">
            <a:avLst/>
          </a:prstGeom>
          <a:ln>
            <a:solidFill>
              <a:srgbClr val="FF0000"/>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030" y="5411358"/>
            <a:ext cx="2051047" cy="1171661"/>
          </a:xfrm>
          <a:prstGeom prst="rect">
            <a:avLst/>
          </a:prstGeom>
          <a:ln>
            <a:solidFill>
              <a:srgbClr val="FF0000"/>
            </a:solidFill>
          </a:ln>
        </p:spPr>
      </p:pic>
      <p:sp>
        <p:nvSpPr>
          <p:cNvPr id="8" name="TextBox 7"/>
          <p:cNvSpPr txBox="1"/>
          <p:nvPr/>
        </p:nvSpPr>
        <p:spPr>
          <a:xfrm>
            <a:off x="2200076" y="5486400"/>
            <a:ext cx="6791523"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smtClean="0">
                <a:latin typeface="NikoshBAN" pitchFamily="2" charset="0"/>
                <a:cs typeface="NikoshBAN" pitchFamily="2" charset="0"/>
              </a:rPr>
              <a:t>মওলানা আব্দুল হামিদ খান , স্বাধীন বাংলাদেশ  সরকারের  উপদেষ্টা  এবং পরামর্শক  হিসেবে গুরুত্বপূর্ণ  দায়িত্ব পালন করেন। </a:t>
            </a:r>
            <a:endParaRPr lang="en-US" sz="2400" dirty="0">
              <a:latin typeface="NikoshBAN" pitchFamily="2" charset="0"/>
              <a:cs typeface="NikoshBAN" pitchFamily="2" charset="0"/>
            </a:endParaRPr>
          </a:p>
        </p:txBody>
      </p:sp>
      <p:sp>
        <p:nvSpPr>
          <p:cNvPr id="9" name="TextBox 8"/>
          <p:cNvSpPr txBox="1"/>
          <p:nvPr/>
        </p:nvSpPr>
        <p:spPr>
          <a:xfrm>
            <a:off x="149030" y="4574386"/>
            <a:ext cx="884257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Font typeface="Wingdings" pitchFamily="2" charset="2"/>
              <a:buChar char="Ø"/>
            </a:pPr>
            <a:r>
              <a:rPr lang="bn-BD" sz="2400" dirty="0" smtClean="0">
                <a:latin typeface="NikoshBAN" pitchFamily="2" charset="0"/>
                <a:cs typeface="NikoshBAN" pitchFamily="2" charset="0"/>
              </a:rPr>
              <a:t>তাজ উদ্দিন আহমদ ও খন্দকার মোশতাক আহমেদ কে নিয়ে স্বাধীন  বাংলাদেশ সরকার কে উপদেশ ও পরামর্শ প্রদানের  জন্য ৬ সদস্য বিশিষ্ট  একটি উপদেষ্টা পরিষদ গঠন করা হয়। </a:t>
            </a:r>
            <a:endParaRPr lang="en-US" sz="2400" dirty="0">
              <a:latin typeface="NikoshBAN" pitchFamily="2" charset="0"/>
              <a:cs typeface="NikoshBAN" pitchFamily="2" charset="0"/>
            </a:endParaRPr>
          </a:p>
        </p:txBody>
      </p:sp>
      <p:sp>
        <p:nvSpPr>
          <p:cNvPr id="6" name="Action Button: Back or Previous 5">
            <a:hlinkClick r:id="" action="ppaction://hlinkshowjump?jump=previousslide" highlightClick="1"/>
          </p:cNvPr>
          <p:cNvSpPr/>
          <p:nvPr/>
        </p:nvSpPr>
        <p:spPr>
          <a:xfrm>
            <a:off x="3886200" y="6331113"/>
            <a:ext cx="574870" cy="38820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Forward or Next 9">
            <a:hlinkClick r:id="" action="ppaction://hlinkshowjump?jump=nextslide" highlightClick="1"/>
          </p:cNvPr>
          <p:cNvSpPr/>
          <p:nvPr/>
        </p:nvSpPr>
        <p:spPr>
          <a:xfrm>
            <a:off x="8458199" y="6317397"/>
            <a:ext cx="533399" cy="401919"/>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Action Button: Back or Previous 10">
            <a:hlinkClick r:id="" action="ppaction://hlinkshowjump?jump=firstslide" highlightClick="1"/>
          </p:cNvPr>
          <p:cNvSpPr/>
          <p:nvPr/>
        </p:nvSpPr>
        <p:spPr>
          <a:xfrm>
            <a:off x="2286000" y="6331113"/>
            <a:ext cx="685800" cy="38820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FF0000"/>
                </a:solidFill>
              </a:rPr>
              <a:t>1</a:t>
            </a:r>
            <a:endParaRPr lang="en-US" sz="2800" dirty="0">
              <a:solidFill>
                <a:srgbClr val="FF0000"/>
              </a:solidFill>
            </a:endParaRPr>
          </a:p>
        </p:txBody>
      </p:sp>
      <p:sp>
        <p:nvSpPr>
          <p:cNvPr id="12" name="TextBox 11"/>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12 </a:t>
            </a:r>
            <a:r>
              <a:rPr lang="en-US" dirty="0" smtClean="0">
                <a:solidFill>
                  <a:srgbClr val="C00000"/>
                </a:solidFill>
              </a:rPr>
              <a:t> </a:t>
            </a:r>
            <a:endParaRPr lang="en-US" dirty="0">
              <a:solidFill>
                <a:srgbClr val="C00000"/>
              </a:solidFill>
            </a:endParaRPr>
          </a:p>
        </p:txBody>
      </p:sp>
      <p:sp>
        <p:nvSpPr>
          <p:cNvPr id="13" name="TextBox 12"/>
          <p:cNvSpPr txBox="1"/>
          <p:nvPr/>
        </p:nvSpPr>
        <p:spPr>
          <a:xfrm>
            <a:off x="4589365" y="6386714"/>
            <a:ext cx="23622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Tree>
    <p:extLst>
      <p:ext uri="{BB962C8B-B14F-4D97-AF65-F5344CB8AC3E}">
        <p14:creationId xmlns:p14="http://schemas.microsoft.com/office/powerpoint/2010/main" val="19872587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anim calcmode="lin" valueType="num">
                                      <p:cBhvr>
                                        <p:cTn id="46" dur="1000" fill="hold"/>
                                        <p:tgtEl>
                                          <p:spTgt spid="7"/>
                                        </p:tgtEl>
                                        <p:attrNameLst>
                                          <p:attrName>style.rotation</p:attrName>
                                        </p:attrNameLst>
                                      </p:cBhvr>
                                      <p:tavLst>
                                        <p:tav tm="0">
                                          <p:val>
                                            <p:fltVal val="90"/>
                                          </p:val>
                                        </p:tav>
                                        <p:tav tm="100000">
                                          <p:val>
                                            <p:fltVal val="0"/>
                                          </p:val>
                                        </p:tav>
                                      </p:tavLst>
                                    </p:anim>
                                    <p:animEffect transition="in" filter="fade">
                                      <p:cBhvr>
                                        <p:cTn id="47" dur="1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87" y="1830324"/>
            <a:ext cx="2126613" cy="2822937"/>
          </a:xfrm>
          <a:prstGeom prst="rect">
            <a:avLst/>
          </a:prstGeom>
          <a:ln>
            <a:solidFill>
              <a:srgbClr val="FF0000"/>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587" y="4653260"/>
            <a:ext cx="1120765" cy="1959471"/>
          </a:xfrm>
          <a:prstGeom prst="rect">
            <a:avLst/>
          </a:prstGeom>
          <a:ln>
            <a:solidFill>
              <a:srgbClr val="C00000"/>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87" y="263236"/>
            <a:ext cx="2710322" cy="1525524"/>
          </a:xfrm>
          <a:prstGeom prst="rect">
            <a:avLst/>
          </a:prstGeom>
          <a:ln>
            <a:solidFill>
              <a:srgbClr val="C00000"/>
            </a:solidFill>
          </a:ln>
        </p:spPr>
      </p:pic>
      <p:sp>
        <p:nvSpPr>
          <p:cNvPr id="5" name="TextBox 4"/>
          <p:cNvSpPr txBox="1"/>
          <p:nvPr/>
        </p:nvSpPr>
        <p:spPr>
          <a:xfrm>
            <a:off x="2945909" y="263236"/>
            <a:ext cx="6045691"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400" u="sng" dirty="0" smtClean="0">
                <a:solidFill>
                  <a:srgbClr val="C00000"/>
                </a:solidFill>
                <a:latin typeface="NikoshBAN" pitchFamily="2" charset="0"/>
                <a:cs typeface="NikoshBAN" pitchFamily="2" charset="0"/>
              </a:rPr>
              <a:t>অধ্যাপক মোজাফফর আহমেদ, </a:t>
            </a:r>
            <a:r>
              <a:rPr lang="bn-BD" sz="2400" dirty="0" smtClean="0">
                <a:latin typeface="NikoshBAN" pitchFamily="2" charset="0"/>
                <a:cs typeface="NikoshBAN" pitchFamily="2" charset="0"/>
              </a:rPr>
              <a:t>তিনি উপদেষ্টা হিসেবে   বাংলাদেশের  মুক্তি যুদ্ধে গুরুত্বপূর্ণ ভূমিকা পালন করেন । </a:t>
            </a:r>
            <a:endParaRPr lang="en-US" sz="2400" dirty="0">
              <a:latin typeface="NikoshBAN" pitchFamily="2" charset="0"/>
              <a:cs typeface="NikoshBAN" pitchFamily="2" charset="0"/>
            </a:endParaRPr>
          </a:p>
        </p:txBody>
      </p:sp>
      <p:sp>
        <p:nvSpPr>
          <p:cNvPr id="6" name="TextBox 5"/>
          <p:cNvSpPr txBox="1"/>
          <p:nvPr/>
        </p:nvSpPr>
        <p:spPr>
          <a:xfrm>
            <a:off x="2945909" y="1830324"/>
            <a:ext cx="6045691"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400" u="sng" dirty="0" smtClean="0">
                <a:solidFill>
                  <a:srgbClr val="C00000"/>
                </a:solidFill>
                <a:latin typeface="NikoshBAN" pitchFamily="2" charset="0"/>
                <a:cs typeface="NikoshBAN" pitchFamily="2" charset="0"/>
              </a:rPr>
              <a:t>কমিউনিস্ট পার্টির কমরেড মণি সিংহ </a:t>
            </a:r>
            <a:r>
              <a:rPr lang="bn-BD" sz="2400" dirty="0" smtClean="0">
                <a:latin typeface="NikoshBAN" pitchFamily="2" charset="0"/>
                <a:cs typeface="NikoshBAN" pitchFamily="2" charset="0"/>
              </a:rPr>
              <a:t>, মুক্তি যুদ্ধে উপদেষ্টা ও পরামর্শক হিসেবে দায়িত্ব পালন করেন। </a:t>
            </a:r>
            <a:endParaRPr lang="en-US" sz="2400" dirty="0">
              <a:latin typeface="NikoshBAN" pitchFamily="2" charset="0"/>
              <a:cs typeface="NikoshBAN" pitchFamily="2" charset="0"/>
            </a:endParaRPr>
          </a:p>
        </p:txBody>
      </p:sp>
      <p:sp>
        <p:nvSpPr>
          <p:cNvPr id="7" name="TextBox 6"/>
          <p:cNvSpPr txBox="1"/>
          <p:nvPr/>
        </p:nvSpPr>
        <p:spPr>
          <a:xfrm>
            <a:off x="2945909" y="4734249"/>
            <a:ext cx="6045691"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400" dirty="0" smtClean="0">
                <a:latin typeface="NikoshBAN" pitchFamily="2" charset="0"/>
                <a:cs typeface="NikoshBAN" pitchFamily="2" charset="0"/>
              </a:rPr>
              <a:t>জাতীয় কংগ্রেসের </a:t>
            </a:r>
            <a:r>
              <a:rPr lang="bn-BD" sz="2400" u="sng" dirty="0" smtClean="0">
                <a:solidFill>
                  <a:srgbClr val="C00000"/>
                </a:solidFill>
                <a:latin typeface="NikoshBAN" pitchFamily="2" charset="0"/>
                <a:cs typeface="NikoshBAN" pitchFamily="2" charset="0"/>
              </a:rPr>
              <a:t>শ্রী মনোরঞ্জন ধর </a:t>
            </a:r>
            <a:r>
              <a:rPr lang="bn-BD" sz="2400" dirty="0" smtClean="0">
                <a:latin typeface="NikoshBAN" pitchFamily="2" charset="0"/>
                <a:cs typeface="NikoshBAN" pitchFamily="2" charset="0"/>
              </a:rPr>
              <a:t>মুক্তি যুদ্ধে উপদেষ্টা হিসেবে গুরুত্বপূর্ণ ভূমিকা পালন করেন। </a:t>
            </a:r>
            <a:endParaRPr lang="en-US" sz="2400" dirty="0">
              <a:latin typeface="NikoshBAN" pitchFamily="2" charset="0"/>
              <a:cs typeface="NikoshBAN" pitchFamily="2" charset="0"/>
            </a:endParaRPr>
          </a:p>
        </p:txBody>
      </p:sp>
      <p:sp>
        <p:nvSpPr>
          <p:cNvPr id="8" name="Action Button: Back or Previous 7">
            <a:hlinkClick r:id="" action="ppaction://hlinkshowjump?jump=previousslide" highlightClick="1"/>
          </p:cNvPr>
          <p:cNvSpPr/>
          <p:nvPr/>
        </p:nvSpPr>
        <p:spPr>
          <a:xfrm>
            <a:off x="2945909" y="6096000"/>
            <a:ext cx="711691" cy="516731"/>
          </a:xfrm>
          <a:prstGeom prst="actionButtonBackPrevious">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Action Button: Forward or Next 8">
            <a:hlinkClick r:id="" action="ppaction://hlinkshowjump?jump=nextslide" highlightClick="1"/>
          </p:cNvPr>
          <p:cNvSpPr/>
          <p:nvPr/>
        </p:nvSpPr>
        <p:spPr>
          <a:xfrm>
            <a:off x="8153400" y="6096000"/>
            <a:ext cx="685800" cy="516731"/>
          </a:xfrm>
          <a:prstGeom prst="actionButtonForwardNex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TextBox 9"/>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13</a:t>
            </a:r>
            <a:r>
              <a:rPr lang="en-US" dirty="0" smtClean="0">
                <a:solidFill>
                  <a:srgbClr val="C00000"/>
                </a:solidFill>
              </a:rPr>
              <a:t> </a:t>
            </a:r>
            <a:endParaRPr lang="en-US" dirty="0">
              <a:solidFill>
                <a:srgbClr val="C00000"/>
              </a:solidFill>
            </a:endParaRPr>
          </a:p>
        </p:txBody>
      </p:sp>
      <p:sp>
        <p:nvSpPr>
          <p:cNvPr id="11" name="TextBox 10"/>
          <p:cNvSpPr txBox="1"/>
          <p:nvPr/>
        </p:nvSpPr>
        <p:spPr>
          <a:xfrm>
            <a:off x="4191000" y="6316533"/>
            <a:ext cx="23622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
        <p:nvSpPr>
          <p:cNvPr id="12" name="TextBox 11"/>
          <p:cNvSpPr txBox="1"/>
          <p:nvPr/>
        </p:nvSpPr>
        <p:spPr>
          <a:xfrm>
            <a:off x="727364" y="6400800"/>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Tree>
    <p:extLst>
      <p:ext uri="{BB962C8B-B14F-4D97-AF65-F5344CB8AC3E}">
        <p14:creationId xmlns:p14="http://schemas.microsoft.com/office/powerpoint/2010/main" val="13598423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fltVal val="0"/>
                                          </p:val>
                                        </p:tav>
                                        <p:tav tm="100000">
                                          <p:val>
                                            <p:strVal val="#ppt_w"/>
                                          </p:val>
                                        </p:tav>
                                      </p:tavLst>
                                    </p:anim>
                                    <p:anim calcmode="lin" valueType="num">
                                      <p:cBhvr>
                                        <p:cTn id="38" dur="1000" fill="hold"/>
                                        <p:tgtEl>
                                          <p:spTgt spid="3"/>
                                        </p:tgtEl>
                                        <p:attrNameLst>
                                          <p:attrName>ppt_h</p:attrName>
                                        </p:attrNameLst>
                                      </p:cBhvr>
                                      <p:tavLst>
                                        <p:tav tm="0">
                                          <p:val>
                                            <p:fltVal val="0"/>
                                          </p:val>
                                        </p:tav>
                                        <p:tav tm="100000">
                                          <p:val>
                                            <p:strVal val="#ppt_h"/>
                                          </p:val>
                                        </p:tav>
                                      </p:tavLst>
                                    </p:anim>
                                    <p:anim calcmode="lin" valueType="num">
                                      <p:cBhvr>
                                        <p:cTn id="39" dur="1000" fill="hold"/>
                                        <p:tgtEl>
                                          <p:spTgt spid="3"/>
                                        </p:tgtEl>
                                        <p:attrNameLst>
                                          <p:attrName>style.rotation</p:attrName>
                                        </p:attrNameLst>
                                      </p:cBhvr>
                                      <p:tavLst>
                                        <p:tav tm="0">
                                          <p:val>
                                            <p:fltVal val="90"/>
                                          </p:val>
                                        </p:tav>
                                        <p:tav tm="100000">
                                          <p:val>
                                            <p:fltVal val="0"/>
                                          </p:val>
                                        </p:tav>
                                      </p:tavLst>
                                    </p:anim>
                                    <p:animEffect transition="in" filter="fade">
                                      <p:cBhvr>
                                        <p:cTn id="40" dur="10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28600"/>
            <a:ext cx="3276600" cy="2041374"/>
          </a:xfrm>
          <a:prstGeom prst="rect">
            <a:avLst/>
          </a:prstGeom>
          <a:ln>
            <a:solidFill>
              <a:srgbClr val="FF0000"/>
            </a:solidFill>
          </a:ln>
        </p:spPr>
      </p:pic>
      <p:sp>
        <p:nvSpPr>
          <p:cNvPr id="3" name="TextBox 2"/>
          <p:cNvSpPr txBox="1"/>
          <p:nvPr/>
        </p:nvSpPr>
        <p:spPr>
          <a:xfrm>
            <a:off x="284018" y="2269974"/>
            <a:ext cx="32766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dirty="0" smtClean="0">
                <a:latin typeface="NikoshBAN" pitchFamily="2" charset="0"/>
                <a:cs typeface="NikoshBAN" pitchFamily="2" charset="0"/>
              </a:rPr>
              <a:t>মুজিব নগর সরকারের কার্যক্রমঃ </a:t>
            </a:r>
            <a:endParaRPr lang="en-US" sz="2400" dirty="0">
              <a:latin typeface="NikoshBAN" pitchFamily="2" charset="0"/>
              <a:cs typeface="NikoshBAN" pitchFamily="2" charset="0"/>
            </a:endParaRPr>
          </a:p>
        </p:txBody>
      </p:sp>
      <p:sp>
        <p:nvSpPr>
          <p:cNvPr id="4" name="TextBox 3"/>
          <p:cNvSpPr txBox="1"/>
          <p:nvPr/>
        </p:nvSpPr>
        <p:spPr>
          <a:xfrm>
            <a:off x="270163" y="2810316"/>
            <a:ext cx="8686800" cy="461665"/>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400" dirty="0" smtClean="0">
                <a:latin typeface="NikoshBAN" pitchFamily="2" charset="0"/>
                <a:cs typeface="NikoshBAN" pitchFamily="2" charset="0"/>
              </a:rPr>
              <a:t>১। মুক্তি যুদ্ধের পক্ষে বিশ্ব নেতৃত্ব এবং জনমত আদায় ছিল অন্যতম কাজ </a:t>
            </a:r>
            <a:endParaRPr lang="en-US" sz="2400" dirty="0">
              <a:latin typeface="NikoshBAN" pitchFamily="2" charset="0"/>
              <a:cs typeface="NikoshBAN" pitchFamily="2" charset="0"/>
            </a:endParaRPr>
          </a:p>
        </p:txBody>
      </p:sp>
      <p:sp>
        <p:nvSpPr>
          <p:cNvPr id="5" name="TextBox 4"/>
          <p:cNvSpPr txBox="1"/>
          <p:nvPr/>
        </p:nvSpPr>
        <p:spPr>
          <a:xfrm>
            <a:off x="294409" y="3294982"/>
            <a:ext cx="8686800" cy="461665"/>
          </a:xfrm>
          <a:prstGeom prst="rect">
            <a:avLst/>
          </a:prstGeom>
          <a:ln>
            <a:solidFill>
              <a:srgbClr val="FFFF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dirty="0" smtClean="0">
                <a:latin typeface="NikoshBAN" pitchFamily="2" charset="0"/>
                <a:cs typeface="NikoshBAN" pitchFamily="2" charset="0"/>
              </a:rPr>
              <a:t>২। মুক্তি যুদ্ধে সামরিক ও বেসামরিক জনগণকে নিয়ে মুক্তিযোদ্ধা বাহিনী গড়ে তোলা ; </a:t>
            </a:r>
            <a:endParaRPr lang="en-US" sz="2400" dirty="0">
              <a:latin typeface="NikoshBAN" pitchFamily="2" charset="0"/>
              <a:cs typeface="NikoshBAN" pitchFamily="2" charset="0"/>
            </a:endParaRPr>
          </a:p>
        </p:txBody>
      </p:sp>
      <p:sp>
        <p:nvSpPr>
          <p:cNvPr id="6" name="TextBox 5"/>
          <p:cNvSpPr txBox="1"/>
          <p:nvPr/>
        </p:nvSpPr>
        <p:spPr>
          <a:xfrm>
            <a:off x="256308" y="3917518"/>
            <a:ext cx="8686800" cy="461665"/>
          </a:xfrm>
          <a:prstGeom prst="rect">
            <a:avLst/>
          </a:prstGeom>
          <a:ln>
            <a:solidFill>
              <a:srgbClr val="FFFF00"/>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bn-BD" sz="2400" dirty="0" smtClean="0">
                <a:latin typeface="NikoshBAN" pitchFamily="2" charset="0"/>
                <a:cs typeface="NikoshBAN" pitchFamily="2" charset="0"/>
              </a:rPr>
              <a:t>৩। মুক্তি যোদ্ধাদের গেরিলা প্রশিক্ষণের ব্যবস্থা করা। </a:t>
            </a:r>
            <a:endParaRPr lang="en-US" sz="2400" dirty="0">
              <a:latin typeface="NikoshBAN" pitchFamily="2" charset="0"/>
              <a:cs typeface="NikoshBAN" pitchFamily="2" charset="0"/>
            </a:endParaRPr>
          </a:p>
        </p:txBody>
      </p:sp>
      <p:sp>
        <p:nvSpPr>
          <p:cNvPr id="8" name="TextBox 7"/>
          <p:cNvSpPr txBox="1"/>
          <p:nvPr/>
        </p:nvSpPr>
        <p:spPr>
          <a:xfrm>
            <a:off x="228600" y="4379183"/>
            <a:ext cx="8686800" cy="461665"/>
          </a:xfrm>
          <a:prstGeom prst="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dirty="0" smtClean="0">
                <a:latin typeface="NikoshBAN" pitchFamily="2" charset="0"/>
                <a:cs typeface="NikoshBAN" pitchFamily="2" charset="0"/>
              </a:rPr>
              <a:t>৪। লক্ষ লক্ষ শরনার্থীদের জন্য ত্রাণ সরবরাহ করা । </a:t>
            </a:r>
            <a:endParaRPr lang="en-US" sz="2400" dirty="0">
              <a:latin typeface="NikoshBAN" pitchFamily="2" charset="0"/>
              <a:cs typeface="NikoshBAN" pitchFamily="2" charset="0"/>
            </a:endParaRPr>
          </a:p>
        </p:txBody>
      </p:sp>
      <p:sp>
        <p:nvSpPr>
          <p:cNvPr id="9" name="TextBox 8"/>
          <p:cNvSpPr txBox="1"/>
          <p:nvPr/>
        </p:nvSpPr>
        <p:spPr>
          <a:xfrm>
            <a:off x="252845" y="4851552"/>
            <a:ext cx="8686800" cy="461665"/>
          </a:xfrm>
          <a:prstGeom prst="rect">
            <a:avLst/>
          </a:prstGeom>
          <a:ln>
            <a:solidFill>
              <a:srgbClr val="FFFF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smtClean="0">
                <a:latin typeface="NikoshBAN" pitchFamily="2" charset="0"/>
                <a:cs typeface="NikoshBAN" pitchFamily="2" charset="0"/>
              </a:rPr>
              <a:t>৫। যুদ্ধাহত মুক্তি যোদ্ধাদের চিকিৎসার ব্যবস্থা করা। </a:t>
            </a:r>
            <a:endParaRPr lang="en-US" sz="2400" dirty="0">
              <a:latin typeface="NikoshBAN" pitchFamily="2" charset="0"/>
              <a:cs typeface="NikoshBAN" pitchFamily="2" charset="0"/>
            </a:endParaRPr>
          </a:p>
        </p:txBody>
      </p:sp>
      <p:sp>
        <p:nvSpPr>
          <p:cNvPr id="10" name="Action Button: Back or Previous 9">
            <a:hlinkClick r:id="" action="ppaction://hlinkshowjump?jump=previousslide" highlightClick="1"/>
          </p:cNvPr>
          <p:cNvSpPr/>
          <p:nvPr/>
        </p:nvSpPr>
        <p:spPr>
          <a:xfrm>
            <a:off x="228600" y="6019800"/>
            <a:ext cx="762000" cy="685800"/>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Action Button: Forward or Next 10">
            <a:hlinkClick r:id="" action="ppaction://hlinkshowjump?jump=nextslide" highlightClick="1"/>
          </p:cNvPr>
          <p:cNvSpPr/>
          <p:nvPr/>
        </p:nvSpPr>
        <p:spPr>
          <a:xfrm>
            <a:off x="8077200" y="6172200"/>
            <a:ext cx="838200" cy="533400"/>
          </a:xfrm>
          <a:prstGeom prst="actionButtonForwardNex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TextBox 12"/>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14  </a:t>
            </a:r>
            <a:r>
              <a:rPr lang="en-US" dirty="0" smtClean="0">
                <a:solidFill>
                  <a:srgbClr val="C00000"/>
                </a:solidFill>
              </a:rPr>
              <a:t> </a:t>
            </a:r>
            <a:endParaRPr lang="en-US" dirty="0">
              <a:solidFill>
                <a:srgbClr val="C00000"/>
              </a:solidFill>
            </a:endParaRPr>
          </a:p>
        </p:txBody>
      </p:sp>
      <p:sp>
        <p:nvSpPr>
          <p:cNvPr id="14" name="TextBox 13"/>
          <p:cNvSpPr txBox="1"/>
          <p:nvPr/>
        </p:nvSpPr>
        <p:spPr>
          <a:xfrm>
            <a:off x="1219200" y="6319997"/>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
        <p:nvSpPr>
          <p:cNvPr id="15" name="TextBox 14"/>
          <p:cNvSpPr txBox="1"/>
          <p:nvPr/>
        </p:nvSpPr>
        <p:spPr>
          <a:xfrm>
            <a:off x="3200400" y="6400801"/>
            <a:ext cx="23622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Tree>
    <p:extLst>
      <p:ext uri="{BB962C8B-B14F-4D97-AF65-F5344CB8AC3E}">
        <p14:creationId xmlns:p14="http://schemas.microsoft.com/office/powerpoint/2010/main" val="558679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24200" y="152400"/>
            <a:ext cx="2362200" cy="1828800"/>
          </a:xfrm>
          <a:prstGeom prst="ellipse">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latin typeface="NikoshBAN" pitchFamily="2" charset="0"/>
                <a:cs typeface="NikoshBAN" pitchFamily="2" charset="0"/>
              </a:rPr>
              <a:t>জোড়ায় কাজ </a:t>
            </a:r>
            <a:endParaRPr lang="en-US" sz="2800" dirty="0">
              <a:latin typeface="NikoshBAN" pitchFamily="2" charset="0"/>
              <a:cs typeface="NikoshBAN" pitchFamily="2" charset="0"/>
            </a:endParaRPr>
          </a:p>
        </p:txBody>
      </p:sp>
      <p:sp>
        <p:nvSpPr>
          <p:cNvPr id="3" name="TextBox 2"/>
          <p:cNvSpPr txBox="1"/>
          <p:nvPr/>
        </p:nvSpPr>
        <p:spPr>
          <a:xfrm>
            <a:off x="152400" y="2369128"/>
            <a:ext cx="8763000" cy="769441"/>
          </a:xfrm>
          <a:prstGeom prst="rect">
            <a:avLst/>
          </a:prstGeom>
          <a:ln>
            <a:solidFill>
              <a:srgbClr val="C0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Wingdings" pitchFamily="2" charset="2"/>
              <a:buChar char="v"/>
            </a:pPr>
            <a:r>
              <a:rPr lang="bn-BD" sz="4400" dirty="0" smtClean="0">
                <a:latin typeface="NikoshBAN" pitchFamily="2" charset="0"/>
                <a:cs typeface="NikoshBAN" pitchFamily="2" charset="0"/>
              </a:rPr>
              <a:t>মুজিব নগর সরকারের  কার্যক্রম গুলো  লিখ। </a:t>
            </a:r>
            <a:endParaRPr lang="en-US" sz="4400"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276600"/>
            <a:ext cx="4648200" cy="2895901"/>
          </a:xfrm>
          <a:prstGeom prst="rect">
            <a:avLst/>
          </a:prstGeom>
          <a:ln>
            <a:solidFill>
              <a:srgbClr val="C00000"/>
            </a:solidFill>
          </a:ln>
        </p:spPr>
      </p:pic>
      <p:sp>
        <p:nvSpPr>
          <p:cNvPr id="5" name="Action Button: Forward or Next 4">
            <a:hlinkClick r:id="rId3" action="ppaction://hlinksldjump" highlightClick="1"/>
          </p:cNvPr>
          <p:cNvSpPr/>
          <p:nvPr/>
        </p:nvSpPr>
        <p:spPr>
          <a:xfrm>
            <a:off x="8153400" y="152400"/>
            <a:ext cx="762000" cy="685800"/>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52400" y="6096000"/>
            <a:ext cx="914400" cy="609600"/>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Action Button: Back or Previous 6">
            <a:hlinkClick r:id="" action="ppaction://hlinkshowjump?jump=firstslide" highlightClick="1"/>
          </p:cNvPr>
          <p:cNvSpPr/>
          <p:nvPr/>
        </p:nvSpPr>
        <p:spPr>
          <a:xfrm>
            <a:off x="152400" y="152400"/>
            <a:ext cx="914400" cy="685800"/>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rgbClr val="FF0000"/>
                </a:solidFill>
              </a:rPr>
              <a:t>1</a:t>
            </a:r>
            <a:endParaRPr lang="en-US" sz="2400" dirty="0">
              <a:solidFill>
                <a:srgbClr val="FF0000"/>
              </a:solidFill>
            </a:endParaRPr>
          </a:p>
        </p:txBody>
      </p:sp>
      <p:sp>
        <p:nvSpPr>
          <p:cNvPr id="8" name="Action Button: Forward or Next 7">
            <a:hlinkClick r:id="" action="ppaction://hlinkshowjump?jump=nextslide" highlightClick="1"/>
          </p:cNvPr>
          <p:cNvSpPr/>
          <p:nvPr/>
        </p:nvSpPr>
        <p:spPr>
          <a:xfrm>
            <a:off x="8115300" y="6096000"/>
            <a:ext cx="838200" cy="609600"/>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TextBox 8"/>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15  </a:t>
            </a:r>
            <a:r>
              <a:rPr lang="en-US" dirty="0" smtClean="0">
                <a:solidFill>
                  <a:srgbClr val="C00000"/>
                </a:solidFill>
              </a:rPr>
              <a:t> </a:t>
            </a:r>
            <a:endParaRPr lang="en-US" dirty="0">
              <a:solidFill>
                <a:srgbClr val="C00000"/>
              </a:solidFill>
            </a:endParaRPr>
          </a:p>
        </p:txBody>
      </p:sp>
      <p:sp>
        <p:nvSpPr>
          <p:cNvPr id="10" name="TextBox 9"/>
          <p:cNvSpPr txBox="1"/>
          <p:nvPr/>
        </p:nvSpPr>
        <p:spPr>
          <a:xfrm>
            <a:off x="1295400" y="6400799"/>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
        <p:nvSpPr>
          <p:cNvPr id="11" name="TextBox 10"/>
          <p:cNvSpPr txBox="1"/>
          <p:nvPr/>
        </p:nvSpPr>
        <p:spPr>
          <a:xfrm>
            <a:off x="3200400" y="6400801"/>
            <a:ext cx="23622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Tree>
    <p:extLst>
      <p:ext uri="{BB962C8B-B14F-4D97-AF65-F5344CB8AC3E}">
        <p14:creationId xmlns:p14="http://schemas.microsoft.com/office/powerpoint/2010/main" val="37262247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file:///C:/Users/bdakr/Pictures/awayamilig%20pic.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file:///C:/Users/bdakr/Pictures/awayamilig%20pic.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75" y="1219200"/>
            <a:ext cx="3810000" cy="2146300"/>
          </a:xfrm>
          <a:prstGeom prst="rect">
            <a:avLst/>
          </a:prstGeom>
          <a:ln>
            <a:solidFill>
              <a:srgbClr val="FFFF00"/>
            </a:solidFill>
          </a:ln>
        </p:spPr>
      </p:pic>
      <p:sp>
        <p:nvSpPr>
          <p:cNvPr id="8" name="TextBox 7"/>
          <p:cNvSpPr txBox="1"/>
          <p:nvPr/>
        </p:nvSpPr>
        <p:spPr>
          <a:xfrm>
            <a:off x="307975" y="292967"/>
            <a:ext cx="5940425"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err="1" smtClean="0">
                <a:latin typeface="NikoshBAN" pitchFamily="2" charset="0"/>
                <a:cs typeface="NikoshBAN" pitchFamily="2" charset="0"/>
              </a:rPr>
              <a:t>নিচের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ছবি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গুলো</a:t>
            </a:r>
            <a:r>
              <a:rPr lang="en-US" sz="2000" dirty="0" smtClean="0">
                <a:latin typeface="NikoshBAN" pitchFamily="2" charset="0"/>
                <a:cs typeface="NikoshBAN" pitchFamily="2" charset="0"/>
              </a:rPr>
              <a:t> </a:t>
            </a:r>
            <a:r>
              <a:rPr lang="bn-BD" sz="2000" smtClean="0">
                <a:latin typeface="NikoshBAN" pitchFamily="2" charset="0"/>
                <a:cs typeface="NikoshBAN" pitchFamily="2" charset="0"/>
              </a:rPr>
              <a:t>দেখ </a:t>
            </a:r>
            <a:r>
              <a:rPr lang="en-US" sz="2000" smtClean="0">
                <a:latin typeface="NikoshBAN" pitchFamily="2" charset="0"/>
                <a:cs typeface="NikoshBAN" pitchFamily="2" charset="0"/>
              </a:rPr>
              <a:t>----------------------</a:t>
            </a:r>
            <a:endParaRPr lang="en-US" sz="2000" dirty="0">
              <a:latin typeface="NikoshBAN" pitchFamily="2" charset="0"/>
              <a:cs typeface="NikoshBAN" pitchFamily="2" charset="0"/>
            </a:endParaRPr>
          </a:p>
        </p:txBody>
      </p:sp>
      <p:sp>
        <p:nvSpPr>
          <p:cNvPr id="10" name="TextBox 9"/>
          <p:cNvSpPr txBox="1"/>
          <p:nvPr/>
        </p:nvSpPr>
        <p:spPr>
          <a:xfrm>
            <a:off x="4191000" y="1219200"/>
            <a:ext cx="4724400" cy="1569660"/>
          </a:xfrm>
          <a:prstGeom prst="rect">
            <a:avLst/>
          </a:prstGeom>
          <a:ln>
            <a:solidFill>
              <a:srgbClr val="FFFF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u="sng" dirty="0" smtClean="0">
                <a:solidFill>
                  <a:srgbClr val="C00000"/>
                </a:solidFill>
                <a:latin typeface="NikoshBAN" pitchFamily="2" charset="0"/>
                <a:cs typeface="NikoshBAN" pitchFamily="2" charset="0"/>
              </a:rPr>
              <a:t>আওয়ামী লীগঃ </a:t>
            </a:r>
            <a:r>
              <a:rPr lang="bn-BD" sz="2400" dirty="0" smtClean="0">
                <a:latin typeface="NikoshBAN" pitchFamily="2" charset="0"/>
                <a:cs typeface="NikoshBAN" pitchFamily="2" charset="0"/>
              </a:rPr>
              <a:t>রাজনৈতিক দল হিসেবে  আওয়ামী লীগ মুক্তিযুদ্ধে নেতৃত্ব দিয়েছে । ১৯৭০ সালের সাধারণ নির্বাচনে আওয়ামীলীগ ১৬৭ টি আসন লাভ করে নিরঙ্কুশ বিজয় লাভ করে । </a:t>
            </a:r>
            <a:endParaRPr lang="en-US" sz="2400" dirty="0">
              <a:latin typeface="NikoshBAN" pitchFamily="2" charset="0"/>
              <a:cs typeface="NikoshBAN" pitchFamily="2"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830" y="3581400"/>
            <a:ext cx="3831167" cy="2298700"/>
          </a:xfrm>
          <a:prstGeom prst="rect">
            <a:avLst/>
          </a:prstGeom>
          <a:ln>
            <a:solidFill>
              <a:srgbClr val="FF0000"/>
            </a:solidFill>
          </a:ln>
        </p:spPr>
      </p:pic>
      <p:sp>
        <p:nvSpPr>
          <p:cNvPr id="12" name="TextBox 11"/>
          <p:cNvSpPr txBox="1"/>
          <p:nvPr/>
        </p:nvSpPr>
        <p:spPr>
          <a:xfrm>
            <a:off x="4191000" y="3609109"/>
            <a:ext cx="4724400" cy="2308324"/>
          </a:xfrm>
          <a:prstGeom prst="rect">
            <a:avLst/>
          </a:prstGeom>
          <a:solidFill>
            <a:schemeClr val="accent6">
              <a:lumMod val="40000"/>
              <a:lumOff val="60000"/>
            </a:schemeClr>
          </a:solidFill>
          <a:ln>
            <a:solidFill>
              <a:srgbClr val="FFFF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u="sng" dirty="0" smtClean="0">
                <a:solidFill>
                  <a:srgbClr val="C00000"/>
                </a:solidFill>
                <a:latin typeface="NikoshBAN" pitchFamily="2" charset="0"/>
                <a:cs typeface="NikoshBAN" pitchFamily="2" charset="0"/>
              </a:rPr>
              <a:t>ছাত্র সমাজঃ </a:t>
            </a:r>
            <a:r>
              <a:rPr lang="bn-BD" sz="2400" dirty="0" smtClean="0">
                <a:latin typeface="NikoshBAN" pitchFamily="2" charset="0"/>
                <a:cs typeface="NikoshBAN" pitchFamily="2" charset="0"/>
              </a:rPr>
              <a:t>বাঙালী জাতির স্বার্থ সংশ্লিষ্ট সকল আন্দোলন সংগ্রামে অগ্রণী ভূমিকা পালন করেছে ছাত্র সমাজ। মুক্তি যুদ্ধে মূলত মুজিব বাহিনী গঠিত হয়েছে ছাত্র ছাত্রী নিয়ে। সুতরাং মুক্তিযুদ্ধে ছাত্র সমাজের মহান আত্ম ত্যাগ ব্যতীত স্বাধীনতা অর্জন কঠিন হতো। </a:t>
            </a:r>
            <a:endParaRPr lang="en-US" sz="2400" dirty="0">
              <a:latin typeface="NikoshBAN" pitchFamily="2" charset="0"/>
              <a:cs typeface="NikoshBAN" pitchFamily="2" charset="0"/>
            </a:endParaRPr>
          </a:p>
        </p:txBody>
      </p:sp>
      <p:sp>
        <p:nvSpPr>
          <p:cNvPr id="2" name="Action Button: Back or Previous 1">
            <a:hlinkClick r:id="" action="ppaction://hlinkshowjump?jump=previousslide" highlightClick="1"/>
          </p:cNvPr>
          <p:cNvSpPr/>
          <p:nvPr/>
        </p:nvSpPr>
        <p:spPr>
          <a:xfrm>
            <a:off x="155575" y="6096000"/>
            <a:ext cx="911225" cy="533400"/>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Action Button: Forward or Next 2">
            <a:hlinkClick r:id="" action="ppaction://hlinkshowjump?jump=nextslide" highlightClick="1"/>
          </p:cNvPr>
          <p:cNvSpPr/>
          <p:nvPr/>
        </p:nvSpPr>
        <p:spPr>
          <a:xfrm>
            <a:off x="8153400" y="6096000"/>
            <a:ext cx="762000" cy="533400"/>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TextBox 12"/>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16 </a:t>
            </a:r>
            <a:r>
              <a:rPr lang="en-US" dirty="0" smtClean="0">
                <a:solidFill>
                  <a:srgbClr val="C00000"/>
                </a:solidFill>
              </a:rPr>
              <a:t> </a:t>
            </a:r>
            <a:endParaRPr lang="en-US" dirty="0">
              <a:solidFill>
                <a:srgbClr val="C00000"/>
              </a:solidFill>
            </a:endParaRPr>
          </a:p>
        </p:txBody>
      </p:sp>
      <p:sp>
        <p:nvSpPr>
          <p:cNvPr id="14" name="TextBox 13"/>
          <p:cNvSpPr txBox="1"/>
          <p:nvPr/>
        </p:nvSpPr>
        <p:spPr>
          <a:xfrm>
            <a:off x="1160030" y="6362700"/>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
        <p:nvSpPr>
          <p:cNvPr id="15" name="TextBox 14"/>
          <p:cNvSpPr txBox="1"/>
          <p:nvPr/>
        </p:nvSpPr>
        <p:spPr>
          <a:xfrm>
            <a:off x="3200400" y="6400801"/>
            <a:ext cx="23622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Tree>
    <p:extLst>
      <p:ext uri="{BB962C8B-B14F-4D97-AF65-F5344CB8AC3E}">
        <p14:creationId xmlns:p14="http://schemas.microsoft.com/office/powerpoint/2010/main" val="2641410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28" y="3733800"/>
            <a:ext cx="3574472" cy="2011917"/>
          </a:xfrm>
          <a:prstGeom prst="rect">
            <a:avLst/>
          </a:prstGeom>
          <a:ln>
            <a:solidFill>
              <a:srgbClr val="C0000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28" y="381000"/>
            <a:ext cx="3657600" cy="2438400"/>
          </a:xfrm>
          <a:prstGeom prst="rect">
            <a:avLst/>
          </a:prstGeom>
          <a:ln>
            <a:solidFill>
              <a:srgbClr val="FF0000"/>
            </a:solidFill>
          </a:ln>
        </p:spPr>
      </p:pic>
      <p:sp>
        <p:nvSpPr>
          <p:cNvPr id="3" name="TextBox 2"/>
          <p:cNvSpPr txBox="1"/>
          <p:nvPr/>
        </p:nvSpPr>
        <p:spPr>
          <a:xfrm>
            <a:off x="4426528" y="381000"/>
            <a:ext cx="4488872" cy="2246769"/>
          </a:xfrm>
          <a:prstGeom prst="rect">
            <a:avLst/>
          </a:prstGeom>
          <a:ln>
            <a:solidFill>
              <a:srgbClr val="FFFF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u="sng" dirty="0" err="1" smtClean="0">
                <a:solidFill>
                  <a:srgbClr val="FF0000"/>
                </a:solidFill>
                <a:latin typeface="NikoshBAN" pitchFamily="2" charset="0"/>
                <a:cs typeface="NikoshBAN" pitchFamily="2" charset="0"/>
              </a:rPr>
              <a:t>পেশা</a:t>
            </a:r>
            <a:r>
              <a:rPr lang="en-US" sz="2000" u="sng" dirty="0" smtClean="0">
                <a:solidFill>
                  <a:srgbClr val="FF0000"/>
                </a:solidFill>
                <a:latin typeface="NikoshBAN" pitchFamily="2" charset="0"/>
                <a:cs typeface="NikoshBAN" pitchFamily="2" charset="0"/>
              </a:rPr>
              <a:t> </a:t>
            </a:r>
            <a:r>
              <a:rPr lang="en-US" sz="2000" u="sng" dirty="0" err="1" smtClean="0">
                <a:solidFill>
                  <a:srgbClr val="FF0000"/>
                </a:solidFill>
                <a:latin typeface="NikoshBAN" pitchFamily="2" charset="0"/>
                <a:cs typeface="NikoshBAN" pitchFamily="2" charset="0"/>
              </a:rPr>
              <a:t>জীবীঃ</a:t>
            </a:r>
            <a:r>
              <a:rPr lang="en-US" sz="2000" u="sng" dirty="0" smtClean="0">
                <a:solidFill>
                  <a:srgbClr val="FF0000"/>
                </a:solidFill>
                <a:latin typeface="NikoshBAN" pitchFamily="2" charset="0"/>
                <a:cs typeface="NikoshBAN" pitchFamily="2" charset="0"/>
              </a:rPr>
              <a:t> </a:t>
            </a:r>
            <a:r>
              <a:rPr lang="en-US" sz="2000" dirty="0" err="1" smtClean="0">
                <a:latin typeface="NikoshBAN" pitchFamily="2" charset="0"/>
                <a:cs typeface="NikoshBAN" pitchFamily="2" charset="0"/>
              </a:rPr>
              <a:t>পেশাজীবীদের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মধ্যে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উল্লেখযোগ্য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হচ্ছেন</a:t>
            </a:r>
            <a:r>
              <a:rPr lang="en-US" sz="2000" dirty="0" smtClean="0">
                <a:latin typeface="NikoshBAN" pitchFamily="2" charset="0"/>
                <a:cs typeface="NikoshBAN" pitchFamily="2" charset="0"/>
              </a:rPr>
              <a:t> – </a:t>
            </a:r>
            <a:r>
              <a:rPr lang="en-US" sz="2000" dirty="0" err="1" smtClean="0">
                <a:latin typeface="NikoshBAN" pitchFamily="2" charset="0"/>
                <a:cs typeface="NikoshBAN" pitchFamily="2" charset="0"/>
              </a:rPr>
              <a:t>শিক্ষক</a:t>
            </a:r>
            <a:r>
              <a:rPr lang="en-US" sz="2000" dirty="0" smtClean="0">
                <a:latin typeface="NikoshBAN" pitchFamily="2" charset="0"/>
                <a:cs typeface="NikoshBAN" pitchFamily="2" charset="0"/>
              </a:rPr>
              <a:t> , </a:t>
            </a:r>
            <a:r>
              <a:rPr lang="en-US" sz="2000" dirty="0" err="1" smtClean="0">
                <a:latin typeface="NikoshBAN" pitchFamily="2" charset="0"/>
                <a:cs typeface="NikoshBAN" pitchFamily="2" charset="0"/>
              </a:rPr>
              <a:t>চিকিৎসক</a:t>
            </a:r>
            <a:r>
              <a:rPr lang="en-US" sz="2000" dirty="0" smtClean="0">
                <a:latin typeface="NikoshBAN" pitchFamily="2" charset="0"/>
                <a:cs typeface="NikoshBAN" pitchFamily="2" charset="0"/>
              </a:rPr>
              <a:t> , </a:t>
            </a:r>
            <a:r>
              <a:rPr lang="en-US" sz="2000" dirty="0" err="1" smtClean="0">
                <a:latin typeface="NikoshBAN" pitchFamily="2" charset="0"/>
                <a:cs typeface="NikoshBAN" pitchFamily="2" charset="0"/>
              </a:rPr>
              <a:t>প্রকৌশলী,শিল্পী</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সাহিত্যিক</a:t>
            </a:r>
            <a:r>
              <a:rPr lang="en-US" sz="2000" dirty="0" smtClean="0">
                <a:latin typeface="NikoshBAN" pitchFamily="2" charset="0"/>
                <a:cs typeface="NikoshBAN" pitchFamily="2" charset="0"/>
              </a:rPr>
              <a:t> , </a:t>
            </a:r>
            <a:r>
              <a:rPr lang="en-US" sz="2000" dirty="0" err="1" smtClean="0">
                <a:latin typeface="NikoshBAN" pitchFamily="2" charset="0"/>
                <a:cs typeface="NikoshBAN" pitchFamily="2" charset="0"/>
              </a:rPr>
              <a:t>প্রযুক্তিবিদ</a:t>
            </a:r>
            <a:r>
              <a:rPr lang="en-US" sz="2000" dirty="0" smtClean="0">
                <a:latin typeface="NikoshBAN" pitchFamily="2" charset="0"/>
                <a:cs typeface="NikoshBAN" pitchFamily="2" charset="0"/>
              </a:rPr>
              <a:t> , </a:t>
            </a:r>
            <a:r>
              <a:rPr lang="en-US" sz="2000" dirty="0" err="1" smtClean="0">
                <a:latin typeface="NikoshBAN" pitchFamily="2" charset="0"/>
                <a:cs typeface="NikoshBAN" pitchFamily="2" charset="0"/>
              </a:rPr>
              <a:t>আইনজীবী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সাংবাদিক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সম্পাদক</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বিজ্ঞানী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সহ</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বিভিন্ন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সরকারী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কর্মকর্তা</a:t>
            </a:r>
            <a:r>
              <a:rPr lang="en-US" sz="2000" dirty="0">
                <a:latin typeface="NikoshBAN" pitchFamily="2" charset="0"/>
                <a:cs typeface="NikoshBAN" pitchFamily="2" charset="0"/>
              </a:rPr>
              <a:t> </a:t>
            </a:r>
            <a:r>
              <a:rPr lang="en-US" sz="2000" dirty="0" smtClean="0">
                <a:latin typeface="NikoshBAN" pitchFamily="2" charset="0"/>
                <a:cs typeface="NikoshBAN" pitchFamily="2" charset="0"/>
              </a:rPr>
              <a:t>ও </a:t>
            </a:r>
            <a:r>
              <a:rPr lang="en-US" sz="2000" dirty="0" err="1" smtClean="0">
                <a:latin typeface="NikoshBAN" pitchFamily="2" charset="0"/>
                <a:cs typeface="NikoshBAN" pitchFamily="2" charset="0"/>
              </a:rPr>
              <a:t>কর্মচারী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বৃন্দ</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পেশা</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জীবীদের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বড়</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অংশ</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প্রত্যক্ষ</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পরোক্ষ</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ভাবে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মুক্তিযুদ্ধে</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অংশ</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অনেকে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মুক্তিযুদ্ধে</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শহিদ</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মুক্তিযুদ্ধে</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তাদের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অবদান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অনস্বীকার্য</a:t>
            </a:r>
            <a:endParaRPr lang="en-US" sz="2000" dirty="0">
              <a:latin typeface="NikoshBAN" pitchFamily="2" charset="0"/>
              <a:cs typeface="NikoshBAN" pitchFamily="2" charset="0"/>
            </a:endParaRPr>
          </a:p>
        </p:txBody>
      </p:sp>
      <p:sp>
        <p:nvSpPr>
          <p:cNvPr id="4" name="TextBox 3"/>
          <p:cNvSpPr txBox="1"/>
          <p:nvPr/>
        </p:nvSpPr>
        <p:spPr>
          <a:xfrm>
            <a:off x="540328" y="2971800"/>
            <a:ext cx="3886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400" dirty="0" smtClean="0">
                <a:latin typeface="NikoshBAN" pitchFamily="2" charset="0"/>
                <a:cs typeface="NikoshBAN" pitchFamily="2" charset="0"/>
              </a:rPr>
              <a:t>বিভিন্ন পেশাজীবী</a:t>
            </a:r>
            <a:endParaRPr lang="en-US" sz="2400" dirty="0">
              <a:latin typeface="NikoshBAN" pitchFamily="2" charset="0"/>
              <a:cs typeface="NikoshBAN" pitchFamily="2" charset="0"/>
            </a:endParaRPr>
          </a:p>
        </p:txBody>
      </p:sp>
      <p:sp>
        <p:nvSpPr>
          <p:cNvPr id="6" name="TextBox 5"/>
          <p:cNvSpPr txBox="1"/>
          <p:nvPr/>
        </p:nvSpPr>
        <p:spPr>
          <a:xfrm>
            <a:off x="4572000" y="3277819"/>
            <a:ext cx="4343400" cy="2862322"/>
          </a:xfrm>
          <a:prstGeom prst="rect">
            <a:avLst/>
          </a:prstGeom>
          <a:ln>
            <a:solidFill>
              <a:srgbClr val="FFFF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000" dirty="0" smtClean="0">
                <a:latin typeface="NikoshBAN" pitchFamily="2" charset="0"/>
                <a:cs typeface="NikoshBAN" pitchFamily="2" charset="0"/>
              </a:rPr>
              <a:t>মুক্তিযুদ্ধে নারীঃ মুক্তিযুদ্ধে পুরুষদের পাশা পাশি নারীরা যুদ্ধে অংশ গ্রহণ করেন। তারা গেরিলা প্রশিক্ষণ গ্রহণ করেন এবং সরাসরি যুদ্ধে অংশ গ্রহণ করেন । অপর দিকে সহযোদ্ধা হিসেবে আহত মুক্তিযোদ্ধাদের সেবা- শুশ্রূষা, মুক্তিযোদ্ধাদের আশ্রয়দান ও তথ্য সরবরাহ করে মুক্তিযুদ্ধে গুরুত্বপূর্ণ ভূমিকা পালন করেন। পাকিস্তানী হানাদার বাহিনী কর্তৃক ধর্ষিত হন প্রায় তিন লাখ মা-বোন। তাদের ত্যাগের স্বীকৃতি হিসেবে বঙ্গবন্ধু শেখ মুজিবুর রহমান ‘বীরাঙ্গনা’ উপাধিতে ভূষিত করেন। </a:t>
            </a:r>
            <a:endParaRPr lang="en-US" sz="2000" dirty="0">
              <a:latin typeface="NikoshBAN" pitchFamily="2" charset="0"/>
              <a:cs typeface="NikoshBAN" pitchFamily="2" charset="0"/>
            </a:endParaRPr>
          </a:p>
        </p:txBody>
      </p:sp>
      <p:sp>
        <p:nvSpPr>
          <p:cNvPr id="7" name="TextBox 6"/>
          <p:cNvSpPr txBox="1"/>
          <p:nvPr/>
        </p:nvSpPr>
        <p:spPr>
          <a:xfrm>
            <a:off x="540328" y="5867400"/>
            <a:ext cx="357447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400" dirty="0" smtClean="0">
                <a:latin typeface="NikoshBAN" pitchFamily="2" charset="0"/>
                <a:cs typeface="NikoshBAN" pitchFamily="2" charset="0"/>
              </a:rPr>
              <a:t>মুক্তিযুদ্ধে নারী </a:t>
            </a:r>
            <a:endParaRPr lang="en-US" sz="2400" dirty="0">
              <a:latin typeface="NikoshBAN" pitchFamily="2" charset="0"/>
              <a:cs typeface="NikoshBAN" pitchFamily="2" charset="0"/>
            </a:endParaRPr>
          </a:p>
        </p:txBody>
      </p:sp>
      <p:sp>
        <p:nvSpPr>
          <p:cNvPr id="8" name="Action Button: Forward or Next 7">
            <a:hlinkClick r:id="" action="ppaction://hlinkshowjump?jump=nextslide" highlightClick="1"/>
          </p:cNvPr>
          <p:cNvSpPr/>
          <p:nvPr/>
        </p:nvSpPr>
        <p:spPr>
          <a:xfrm>
            <a:off x="8305800" y="6140141"/>
            <a:ext cx="609600" cy="565459"/>
          </a:xfrm>
          <a:prstGeom prst="actionButtonForwardNex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4572000" y="6140141"/>
            <a:ext cx="914400" cy="565459"/>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TextBox 9"/>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17  </a:t>
            </a:r>
            <a:r>
              <a:rPr lang="en-US" dirty="0" smtClean="0">
                <a:solidFill>
                  <a:srgbClr val="C00000"/>
                </a:solidFill>
              </a:rPr>
              <a:t> </a:t>
            </a:r>
            <a:endParaRPr lang="en-US" dirty="0">
              <a:solidFill>
                <a:srgbClr val="C00000"/>
              </a:solidFill>
            </a:endParaRPr>
          </a:p>
        </p:txBody>
      </p:sp>
      <p:sp>
        <p:nvSpPr>
          <p:cNvPr id="11" name="TextBox 10"/>
          <p:cNvSpPr txBox="1"/>
          <p:nvPr/>
        </p:nvSpPr>
        <p:spPr>
          <a:xfrm>
            <a:off x="727364" y="6400800"/>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
        <p:nvSpPr>
          <p:cNvPr id="12" name="TextBox 11"/>
          <p:cNvSpPr txBox="1"/>
          <p:nvPr/>
        </p:nvSpPr>
        <p:spPr>
          <a:xfrm>
            <a:off x="2119746" y="6417081"/>
            <a:ext cx="23622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Tree>
    <p:extLst>
      <p:ext uri="{BB962C8B-B14F-4D97-AF65-F5344CB8AC3E}">
        <p14:creationId xmlns:p14="http://schemas.microsoft.com/office/powerpoint/2010/main" val="2054421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style.rotation</p:attrName>
                                        </p:attrNameLst>
                                      </p:cBhvr>
                                      <p:tavLst>
                                        <p:tav tm="0">
                                          <p:val>
                                            <p:fltVal val="90"/>
                                          </p:val>
                                        </p:tav>
                                        <p:tav tm="100000">
                                          <p:val>
                                            <p:fltVal val="0"/>
                                          </p:val>
                                        </p:tav>
                                      </p:tavLst>
                                    </p:anim>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3232"/>
            <a:ext cx="2705100" cy="1685925"/>
          </a:xfrm>
          <a:prstGeom prst="rect">
            <a:avLst/>
          </a:prstGeom>
          <a:ln>
            <a:solidFill>
              <a:srgbClr val="FF0000"/>
            </a:solidFill>
          </a:ln>
        </p:spPr>
      </p:pic>
      <p:sp>
        <p:nvSpPr>
          <p:cNvPr id="4" name="TextBox 3"/>
          <p:cNvSpPr txBox="1"/>
          <p:nvPr/>
        </p:nvSpPr>
        <p:spPr>
          <a:xfrm>
            <a:off x="2438400" y="2382982"/>
            <a:ext cx="2133600" cy="461665"/>
          </a:xfrm>
          <a:prstGeom prst="rect">
            <a:avLst/>
          </a:prstGeom>
          <a:ln>
            <a:solidFill>
              <a:srgbClr val="FFFF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dirty="0" smtClean="0">
                <a:latin typeface="NikoshBAN" pitchFamily="2" charset="0"/>
                <a:cs typeface="NikoshBAN" pitchFamily="2" charset="0"/>
              </a:rPr>
              <a:t>মুক্তিযুদ্ধে গণমাধ্যম </a:t>
            </a:r>
            <a:endParaRPr lang="en-US" sz="2400" dirty="0">
              <a:latin typeface="NikoshBAN" pitchFamily="2" charset="0"/>
              <a:cs typeface="NikoshBAN"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571044"/>
            <a:ext cx="3215284" cy="1688113"/>
          </a:xfrm>
          <a:prstGeom prst="rect">
            <a:avLst/>
          </a:prstGeom>
          <a:ln>
            <a:solidFill>
              <a:srgbClr val="FF0000"/>
            </a:solidFill>
          </a:ln>
        </p:spPr>
      </p:pic>
      <p:sp>
        <p:nvSpPr>
          <p:cNvPr id="7" name="TextBox 6"/>
          <p:cNvSpPr txBox="1"/>
          <p:nvPr/>
        </p:nvSpPr>
        <p:spPr>
          <a:xfrm>
            <a:off x="228600" y="2823865"/>
            <a:ext cx="8686800" cy="1323439"/>
          </a:xfrm>
          <a:prstGeom prst="rect">
            <a:avLst/>
          </a:prstGeom>
          <a:ln>
            <a:solidFill>
              <a:srgbClr val="FFFF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000" dirty="0" smtClean="0">
                <a:latin typeface="NikoshBAN" pitchFamily="2" charset="0"/>
                <a:cs typeface="NikoshBAN" pitchFamily="2" charset="0"/>
              </a:rPr>
              <a:t>মুক্তি যুদ্ধে গণ মাধ্যমের ভূমিকা অপরিসীম । সংবাদ পত্র  ও স্বাধীন বাংলা বেতার  কেন্দ্র  অগ্রণী ভূমিকা পালন করে। ২৬ শে মার্চ চট্টগ্রামের শিল্পী ও সংস্কৃতি কর্মীরা স্বাধীন বাংলা বেতার কেন্দ্র চালু করেন। সংবাদ , দেশাত্ববোধক গান, মুক্তিযোদ্ধাদের বীরত্বগাথা , রণাঙ্গনের  নানা ঘটনা দেশ ও জাতির সামনে তুলে ধরে সাধারণ মানুষকে যুদ্ধের  প্রতি অনুপ্রাণিত করে। </a:t>
            </a:r>
            <a:endParaRPr lang="en-US" sz="2000" dirty="0">
              <a:latin typeface="NikoshBAN" pitchFamily="2" charset="0"/>
              <a:cs typeface="NikoshBAN" pitchFamily="2"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267200"/>
            <a:ext cx="2701911" cy="1685628"/>
          </a:xfrm>
          <a:prstGeom prst="rect">
            <a:avLst/>
          </a:prstGeom>
          <a:ln>
            <a:solidFill>
              <a:srgbClr val="FFFF00"/>
            </a:solidFill>
          </a:ln>
        </p:spPr>
      </p:pic>
      <p:sp>
        <p:nvSpPr>
          <p:cNvPr id="9" name="TextBox 8"/>
          <p:cNvSpPr txBox="1"/>
          <p:nvPr/>
        </p:nvSpPr>
        <p:spPr>
          <a:xfrm>
            <a:off x="3124200" y="4267200"/>
            <a:ext cx="5791200" cy="1938992"/>
          </a:xfrm>
          <a:prstGeom prst="rect">
            <a:avLst/>
          </a:prstGeom>
          <a:ln>
            <a:solidFill>
              <a:srgbClr val="FFC000"/>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itchFamily="2" charset="0"/>
                <a:cs typeface="NikoshBAN" pitchFamily="2" charset="0"/>
              </a:rPr>
              <a:t>জনসাধারণঃ সাধারণ জনগণের সাহায্য সহযোগিতা ও স্বাধীনতার প্রতি ঐকান্তিক আকাঙ্কার ফলেই মাত্র নয় মাসের যুদ্ধে স্বাধীনতা অর্জন সম্ভব  হয়েছে। পাকিস্তানী হানাদার বাহিনীর মুষ্টিমেয়  এদেশীয় দোসর ব্যতীত সবাই কোনো না কোনোভাবে মহান মুক্তিযুদ্ধে অংশ গ্রহণ করেন। </a:t>
            </a:r>
            <a:endParaRPr lang="en-US" sz="2400" dirty="0">
              <a:latin typeface="NikoshBAN" pitchFamily="2" charset="0"/>
              <a:cs typeface="NikoshBAN" pitchFamily="2" charset="0"/>
            </a:endParaRPr>
          </a:p>
        </p:txBody>
      </p:sp>
      <p:sp>
        <p:nvSpPr>
          <p:cNvPr id="10" name="TextBox 9"/>
          <p:cNvSpPr txBox="1"/>
          <p:nvPr/>
        </p:nvSpPr>
        <p:spPr>
          <a:xfrm>
            <a:off x="228600" y="5952828"/>
            <a:ext cx="2701911" cy="461665"/>
          </a:xfrm>
          <a:prstGeom prst="rect">
            <a:avLst/>
          </a:prstGeom>
          <a:ln>
            <a:solidFill>
              <a:srgbClr val="FFC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400" dirty="0" smtClean="0">
                <a:latin typeface="NikoshBAN" pitchFamily="2" charset="0"/>
                <a:cs typeface="NikoshBAN" pitchFamily="2" charset="0"/>
              </a:rPr>
              <a:t>মুক্তিযুদ্ধে জনসাধারণ </a:t>
            </a:r>
            <a:endParaRPr lang="en-US" sz="2400" dirty="0">
              <a:latin typeface="NikoshBAN" pitchFamily="2" charset="0"/>
              <a:cs typeface="NikoshBAN" pitchFamily="2" charset="0"/>
            </a:endParaRPr>
          </a:p>
        </p:txBody>
      </p:sp>
      <p:sp>
        <p:nvSpPr>
          <p:cNvPr id="11" name="Action Button: Forward or Next 10">
            <a:hlinkClick r:id="" action="ppaction://hlinkshowjump?jump=nextslide" highlightClick="1"/>
          </p:cNvPr>
          <p:cNvSpPr/>
          <p:nvPr/>
        </p:nvSpPr>
        <p:spPr>
          <a:xfrm>
            <a:off x="8229600" y="6206192"/>
            <a:ext cx="685800" cy="575608"/>
          </a:xfrm>
          <a:prstGeom prst="actionButtonForwardNex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3352800" y="6235546"/>
            <a:ext cx="762000" cy="457200"/>
          </a:xfrm>
          <a:prstGeom prst="actionButtonBackPrevious">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Action Button: Back or Previous 12">
            <a:hlinkClick r:id="" action="ppaction://hlinkshowjump?jump=firstslide" highlightClick="1"/>
          </p:cNvPr>
          <p:cNvSpPr/>
          <p:nvPr/>
        </p:nvSpPr>
        <p:spPr>
          <a:xfrm>
            <a:off x="7924800" y="304800"/>
            <a:ext cx="9906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C00000"/>
                </a:solidFill>
              </a:rPr>
              <a:t>1</a:t>
            </a:r>
            <a:endParaRPr lang="en-US" sz="3600" dirty="0">
              <a:solidFill>
                <a:srgbClr val="C00000"/>
              </a:solidFill>
            </a:endParaRPr>
          </a:p>
        </p:txBody>
      </p:sp>
      <p:sp>
        <p:nvSpPr>
          <p:cNvPr id="14" name="TextBox 13"/>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18 </a:t>
            </a:r>
            <a:r>
              <a:rPr lang="en-US" dirty="0" smtClean="0">
                <a:solidFill>
                  <a:srgbClr val="C00000"/>
                </a:solidFill>
              </a:rPr>
              <a:t> </a:t>
            </a:r>
            <a:endParaRPr lang="en-US" dirty="0">
              <a:solidFill>
                <a:srgbClr val="C00000"/>
              </a:solidFill>
            </a:endParaRPr>
          </a:p>
        </p:txBody>
      </p:sp>
      <p:sp>
        <p:nvSpPr>
          <p:cNvPr id="15" name="TextBox 14"/>
          <p:cNvSpPr txBox="1"/>
          <p:nvPr/>
        </p:nvSpPr>
        <p:spPr>
          <a:xfrm>
            <a:off x="727364" y="6400800"/>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
        <p:nvSpPr>
          <p:cNvPr id="16" name="TextBox 15"/>
          <p:cNvSpPr txBox="1"/>
          <p:nvPr/>
        </p:nvSpPr>
        <p:spPr>
          <a:xfrm>
            <a:off x="4572000" y="6324600"/>
            <a:ext cx="23622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Tree>
    <p:extLst>
      <p:ext uri="{BB962C8B-B14F-4D97-AF65-F5344CB8AC3E}">
        <p14:creationId xmlns:p14="http://schemas.microsoft.com/office/powerpoint/2010/main" val="41168599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838200"/>
            <a:ext cx="3860562" cy="1653975"/>
          </a:xfrm>
          <a:prstGeom prst="rect">
            <a:avLst/>
          </a:prstGeom>
          <a:ln>
            <a:solidFill>
              <a:srgbClr val="FFFF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87" y="3505200"/>
            <a:ext cx="3755787" cy="2076876"/>
          </a:xfrm>
          <a:prstGeom prst="rect">
            <a:avLst/>
          </a:prstGeom>
          <a:ln>
            <a:solidFill>
              <a:srgbClr val="FFFF00"/>
            </a:solidFill>
          </a:ln>
        </p:spPr>
      </p:pic>
      <p:sp>
        <p:nvSpPr>
          <p:cNvPr id="4" name="TextBox 3"/>
          <p:cNvSpPr txBox="1"/>
          <p:nvPr/>
        </p:nvSpPr>
        <p:spPr>
          <a:xfrm>
            <a:off x="204787" y="2492175"/>
            <a:ext cx="3755787" cy="461665"/>
          </a:xfrm>
          <a:prstGeom prst="rect">
            <a:avLst/>
          </a:prstGeom>
          <a:ln>
            <a:solidFill>
              <a:srgbClr val="92D050"/>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bn-BD" sz="2400" dirty="0" smtClean="0">
                <a:latin typeface="NikoshBAN" pitchFamily="2" charset="0"/>
                <a:cs typeface="NikoshBAN" pitchFamily="2" charset="0"/>
              </a:rPr>
              <a:t> মুক্তি যুদ্ধে প্রবাসী বাঙালী </a:t>
            </a:r>
            <a:endParaRPr lang="en-US" sz="2400" dirty="0">
              <a:latin typeface="NikoshBAN" pitchFamily="2" charset="0"/>
              <a:cs typeface="NikoshBAN" pitchFamily="2" charset="0"/>
            </a:endParaRPr>
          </a:p>
        </p:txBody>
      </p:sp>
      <p:sp>
        <p:nvSpPr>
          <p:cNvPr id="5" name="TextBox 4"/>
          <p:cNvSpPr txBox="1"/>
          <p:nvPr/>
        </p:nvSpPr>
        <p:spPr>
          <a:xfrm>
            <a:off x="204787" y="5594287"/>
            <a:ext cx="3755787" cy="461665"/>
          </a:xfrm>
          <a:prstGeom prst="rect">
            <a:avLst/>
          </a:prstGeom>
          <a:ln>
            <a:solidFill>
              <a:srgbClr val="FFFF00"/>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itchFamily="2" charset="0"/>
                <a:cs typeface="NikoshBAN" pitchFamily="2" charset="0"/>
              </a:rPr>
              <a:t> মুক্তি যুদ্ধে শিল্পী –সাহিত্যিক-বুদ্ধিজীবী  </a:t>
            </a:r>
            <a:endParaRPr lang="en-US" sz="2400" dirty="0">
              <a:latin typeface="NikoshBAN" pitchFamily="2" charset="0"/>
              <a:cs typeface="NikoshBAN" pitchFamily="2" charset="0"/>
            </a:endParaRPr>
          </a:p>
        </p:txBody>
      </p:sp>
      <p:sp>
        <p:nvSpPr>
          <p:cNvPr id="6" name="TextBox 5"/>
          <p:cNvSpPr txBox="1"/>
          <p:nvPr/>
        </p:nvSpPr>
        <p:spPr>
          <a:xfrm>
            <a:off x="4114800" y="864266"/>
            <a:ext cx="4800600" cy="2308324"/>
          </a:xfrm>
          <a:prstGeom prst="rect">
            <a:avLst/>
          </a:prstGeom>
          <a:ln>
            <a:solidFill>
              <a:srgbClr val="FFFF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dirty="0" smtClean="0">
                <a:latin typeface="NikoshBAN" pitchFamily="2" charset="0"/>
                <a:cs typeface="NikoshBAN" pitchFamily="2" charset="0"/>
              </a:rPr>
              <a:t>প্রবাসী বাঙ্গালীঃ প্রবাসী বাঙ্গালীরা  মুক্তি যুদ্ধে নানাভাবে সহযোগিতা করেন । বিভিন্ন দেশে তারা মুক্তিযুদ্ধের জন্য অর্থ সংগ্রহ করেন। বাংলাদেশের পক্ষে সমর্থন আদায়ের লক্ষে ছুটে গিয়েছেন। মুক্তিযুদ্ধের পক্ষে জনমত গঠনের জন্য নিরলস ভাবে কাজ করেছেন। </a:t>
            </a:r>
            <a:endParaRPr lang="en-US" sz="2400" dirty="0">
              <a:latin typeface="NikoshBAN" pitchFamily="2" charset="0"/>
              <a:cs typeface="NikoshBAN" pitchFamily="2" charset="0"/>
            </a:endParaRPr>
          </a:p>
        </p:txBody>
      </p:sp>
      <p:sp>
        <p:nvSpPr>
          <p:cNvPr id="7" name="TextBox 6"/>
          <p:cNvSpPr txBox="1"/>
          <p:nvPr/>
        </p:nvSpPr>
        <p:spPr>
          <a:xfrm>
            <a:off x="4114800" y="3516795"/>
            <a:ext cx="4800600" cy="2677656"/>
          </a:xfrm>
          <a:prstGeom prst="rect">
            <a:avLst/>
          </a:prstGeom>
          <a:ln>
            <a:solidFill>
              <a:srgbClr val="C0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smtClean="0">
                <a:latin typeface="NikoshBAN" pitchFamily="2" charset="0"/>
                <a:cs typeface="NikoshBAN" pitchFamily="2" charset="0"/>
              </a:rPr>
              <a:t>শিল্পী-সাহিত্যিক- বুদ্ধিজীবীঃ মহান মুক্তিযুদ্ধে মানুষকে উদ্বুদ্ধ করার ক্ষেত্রে শিল্পী-সাহিত্যিক বুদ্ধিজীবী বিভিন্ন সংস্কৃতিকর্মীর অবদান ছিল খুবই প্রশংসনীয়। তাদের নানামুখী কার্যক্রম রণক্ষেত্রে মুক্তিযোদ্ধাদের মানসিক ও নৈতিক বল ধরে রাখতে সাহস জুগিয়েছে, জনগণকে শত্রুর বিরুদ্ধে দুর্দমনীয় করে তুলেছে। </a:t>
            </a:r>
            <a:endParaRPr lang="en-US" sz="2400" dirty="0">
              <a:latin typeface="NikoshBAN" pitchFamily="2" charset="0"/>
              <a:cs typeface="NikoshBAN" pitchFamily="2" charset="0"/>
            </a:endParaRPr>
          </a:p>
        </p:txBody>
      </p:sp>
      <p:sp>
        <p:nvSpPr>
          <p:cNvPr id="8" name="Action Button: Back or Previous 7">
            <a:hlinkClick r:id="" action="ppaction://hlinkshowjump?jump=previousslide" highlightClick="1"/>
          </p:cNvPr>
          <p:cNvSpPr/>
          <p:nvPr/>
        </p:nvSpPr>
        <p:spPr>
          <a:xfrm>
            <a:off x="204787" y="6194451"/>
            <a:ext cx="862013" cy="434949"/>
          </a:xfrm>
          <a:prstGeom prst="actionButtonBackPrevious">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Action Button: Forward or Next 8">
            <a:hlinkClick r:id="" action="ppaction://hlinkshowjump?jump=nextslide" highlightClick="1"/>
          </p:cNvPr>
          <p:cNvSpPr/>
          <p:nvPr/>
        </p:nvSpPr>
        <p:spPr>
          <a:xfrm>
            <a:off x="7869382" y="6194451"/>
            <a:ext cx="1066800" cy="434949"/>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Action Button: Back or Previous 9">
            <a:hlinkClick r:id="" action="ppaction://hlinkshowjump?jump=firstslide" highlightClick="1"/>
          </p:cNvPr>
          <p:cNvSpPr/>
          <p:nvPr/>
        </p:nvSpPr>
        <p:spPr>
          <a:xfrm>
            <a:off x="204787" y="152400"/>
            <a:ext cx="862013" cy="685800"/>
          </a:xfrm>
          <a:prstGeom prst="actionButtonBackPrevious">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600" dirty="0" smtClean="0">
                <a:solidFill>
                  <a:srgbClr val="FFFF00"/>
                </a:solidFill>
              </a:rPr>
              <a:t>1</a:t>
            </a:r>
            <a:endParaRPr lang="en-US" sz="3600" dirty="0">
              <a:solidFill>
                <a:srgbClr val="FFFF00"/>
              </a:solidFill>
            </a:endParaRPr>
          </a:p>
        </p:txBody>
      </p:sp>
      <p:sp>
        <p:nvSpPr>
          <p:cNvPr id="11" name="TextBox 10"/>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19 </a:t>
            </a:r>
            <a:r>
              <a:rPr lang="en-US" dirty="0" smtClean="0">
                <a:solidFill>
                  <a:srgbClr val="C00000"/>
                </a:solidFill>
              </a:rPr>
              <a:t> </a:t>
            </a:r>
            <a:endParaRPr lang="en-US" dirty="0">
              <a:solidFill>
                <a:srgbClr val="C00000"/>
              </a:solidFill>
            </a:endParaRPr>
          </a:p>
        </p:txBody>
      </p:sp>
      <p:sp>
        <p:nvSpPr>
          <p:cNvPr id="12" name="TextBox 11"/>
          <p:cNvSpPr txBox="1"/>
          <p:nvPr/>
        </p:nvSpPr>
        <p:spPr>
          <a:xfrm>
            <a:off x="1066800" y="6362699"/>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
        <p:nvSpPr>
          <p:cNvPr id="13" name="TextBox 12"/>
          <p:cNvSpPr txBox="1"/>
          <p:nvPr/>
        </p:nvSpPr>
        <p:spPr>
          <a:xfrm>
            <a:off x="3200400" y="6400801"/>
            <a:ext cx="23622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Tree>
    <p:extLst>
      <p:ext uri="{BB962C8B-B14F-4D97-AF65-F5344CB8AC3E}">
        <p14:creationId xmlns:p14="http://schemas.microsoft.com/office/powerpoint/2010/main" val="677771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 calcmode="lin" valueType="num">
                                      <p:cBhvr>
                                        <p:cTn id="31" dur="1000" fill="hold"/>
                                        <p:tgtEl>
                                          <p:spTgt spid="3"/>
                                        </p:tgtEl>
                                        <p:attrNameLst>
                                          <p:attrName>style.rotation</p:attrName>
                                        </p:attrNameLst>
                                      </p:cBhvr>
                                      <p:tavLst>
                                        <p:tav tm="0">
                                          <p:val>
                                            <p:fltVal val="90"/>
                                          </p:val>
                                        </p:tav>
                                        <p:tav tm="100000">
                                          <p:val>
                                            <p:fltVal val="0"/>
                                          </p:val>
                                        </p:tav>
                                      </p:tavLst>
                                    </p:anim>
                                    <p:animEffect transition="in" filter="fade">
                                      <p:cBhvr>
                                        <p:cTn id="32" dur="1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7364" y="6400800"/>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
        <p:nvSpPr>
          <p:cNvPr id="3" name="TextBox 2"/>
          <p:cNvSpPr txBox="1"/>
          <p:nvPr/>
        </p:nvSpPr>
        <p:spPr>
          <a:xfrm>
            <a:off x="3200400" y="6400800"/>
            <a:ext cx="30480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
        <p:nvSpPr>
          <p:cNvPr id="4" name="TextBox 3"/>
          <p:cNvSpPr txBox="1"/>
          <p:nvPr/>
        </p:nvSpPr>
        <p:spPr>
          <a:xfrm>
            <a:off x="6248400" y="6400800"/>
            <a:ext cx="22860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en-US" sz="1200" dirty="0">
                <a:solidFill>
                  <a:srgbClr val="C00000"/>
                </a:solidFill>
              </a:rPr>
              <a:t>2</a:t>
            </a:r>
            <a:r>
              <a:rPr lang="en-US" dirty="0" smtClean="0">
                <a:solidFill>
                  <a:srgbClr val="C00000"/>
                </a:solidFill>
              </a:rPr>
              <a:t> </a:t>
            </a:r>
            <a:endParaRPr lang="en-US" dirty="0">
              <a:solidFill>
                <a:srgbClr val="C00000"/>
              </a:solidFill>
            </a:endParaRPr>
          </a:p>
        </p:txBody>
      </p:sp>
      <p:sp>
        <p:nvSpPr>
          <p:cNvPr id="6" name="Vertical Scroll 5"/>
          <p:cNvSpPr/>
          <p:nvPr/>
        </p:nvSpPr>
        <p:spPr>
          <a:xfrm>
            <a:off x="304800" y="1676400"/>
            <a:ext cx="5181600" cy="3124200"/>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2800" dirty="0" smtClean="0">
                <a:latin typeface="NikoshBAN" pitchFamily="2" charset="0"/>
                <a:cs typeface="NikoshBAN" pitchFamily="2" charset="0"/>
              </a:rPr>
              <a:t>মোঃ এনামুল হক </a:t>
            </a:r>
          </a:p>
          <a:p>
            <a:r>
              <a:rPr lang="bn-BD" sz="2800" dirty="0" smtClean="0">
                <a:latin typeface="NikoshBAN" pitchFamily="2" charset="0"/>
                <a:cs typeface="NikoshBAN" pitchFamily="2" charset="0"/>
              </a:rPr>
              <a:t>সহকারী শিক্ষক (আইসিটি)</a:t>
            </a:r>
          </a:p>
          <a:p>
            <a:r>
              <a:rPr lang="bn-BD" sz="2400" dirty="0" smtClean="0">
                <a:latin typeface="NikoshBAN" pitchFamily="2" charset="0"/>
                <a:cs typeface="NikoshBAN" pitchFamily="2" charset="0"/>
              </a:rPr>
              <a:t>Email: </a:t>
            </a:r>
            <a:r>
              <a:rPr lang="bn-BD" sz="2800" dirty="0" smtClean="0">
                <a:latin typeface="NikoshBAN" pitchFamily="2" charset="0"/>
                <a:cs typeface="NikoshBAN" pitchFamily="2" charset="0"/>
              </a:rPr>
              <a:t>anamulh</a:t>
            </a:r>
            <a:r>
              <a:rPr lang="bn-BD" sz="2800" dirty="0" smtClean="0">
                <a:latin typeface="Mukti" pitchFamily="2" charset="0"/>
                <a:ea typeface="NSimSun" pitchFamily="49" charset="-122"/>
                <a:cs typeface="Mukti" pitchFamily="2" charset="0"/>
              </a:rPr>
              <a:t>52</a:t>
            </a:r>
            <a:r>
              <a:rPr lang="bn-BD" sz="2800" dirty="0" smtClean="0">
                <a:latin typeface="NikoshBAN" pitchFamily="2" charset="0"/>
                <a:cs typeface="NikoshBAN" pitchFamily="2" charset="0"/>
              </a:rPr>
              <a:t>@gmail.com</a:t>
            </a:r>
            <a:endParaRPr lang="en-US" sz="2800" dirty="0">
              <a:latin typeface="NikoshBAN" pitchFamily="2" charset="0"/>
              <a:cs typeface="NikoshBAN" pitchFamily="2" charset="0"/>
            </a:endParaRPr>
          </a:p>
        </p:txBody>
      </p:sp>
      <p:sp>
        <p:nvSpPr>
          <p:cNvPr id="7" name="Oval 6"/>
          <p:cNvSpPr/>
          <p:nvPr/>
        </p:nvSpPr>
        <p:spPr>
          <a:xfrm>
            <a:off x="2667000" y="193964"/>
            <a:ext cx="3581400" cy="1447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smtClean="0">
                <a:latin typeface="NikoshBAN" pitchFamily="2" charset="0"/>
                <a:cs typeface="NikoshBAN" pitchFamily="2" charset="0"/>
              </a:rPr>
              <a:t>শিক্ষক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পরিচিতি</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8" name="TextBox 7"/>
          <p:cNvSpPr txBox="1"/>
          <p:nvPr/>
        </p:nvSpPr>
        <p:spPr>
          <a:xfrm>
            <a:off x="228600" y="4953000"/>
            <a:ext cx="875320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dirty="0" err="1" smtClean="0">
                <a:latin typeface="NikoshBAN" pitchFamily="2" charset="0"/>
                <a:cs typeface="NikoshBAN" pitchFamily="2" charset="0"/>
              </a:rPr>
              <a:t>হাজী</a:t>
            </a:r>
            <a:r>
              <a:rPr lang="en-US" sz="3600" dirty="0">
                <a:latin typeface="NikoshBAN" pitchFamily="2" charset="0"/>
                <a:cs typeface="NikoshBAN" pitchFamily="2" charset="0"/>
              </a:rPr>
              <a:t> </a:t>
            </a:r>
            <a:r>
              <a:rPr lang="en-US" sz="3600" dirty="0" err="1" smtClean="0">
                <a:latin typeface="NikoshBAN" pitchFamily="2" charset="0"/>
                <a:cs typeface="NikoshBAN" pitchFamily="2" charset="0"/>
              </a:rPr>
              <a:t>কনু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উচ্চ</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বিদ্যালয়</a:t>
            </a:r>
            <a:r>
              <a:rPr lang="en-US" sz="3600" dirty="0" smtClean="0">
                <a:latin typeface="NikoshBAN" pitchFamily="2" charset="0"/>
                <a:cs typeface="NikoshBAN" pitchFamily="2" charset="0"/>
              </a:rPr>
              <a:t> , </a:t>
            </a:r>
            <a:r>
              <a:rPr lang="en-US" sz="3600" dirty="0" err="1" smtClean="0">
                <a:latin typeface="NikoshBAN" pitchFamily="2" charset="0"/>
                <a:cs typeface="NikoshBAN" pitchFamily="2" charset="0"/>
              </a:rPr>
              <a:t>দোয়ারা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বাজার</a:t>
            </a:r>
            <a:r>
              <a:rPr lang="en-US" sz="3600" dirty="0" smtClean="0">
                <a:latin typeface="NikoshBAN" pitchFamily="2" charset="0"/>
                <a:cs typeface="NikoshBAN" pitchFamily="2" charset="0"/>
              </a:rPr>
              <a:t> , </a:t>
            </a:r>
            <a:r>
              <a:rPr lang="en-US" sz="3600" dirty="0" err="1" smtClean="0">
                <a:latin typeface="NikoshBAN" pitchFamily="2" charset="0"/>
                <a:cs typeface="NikoshBAN" pitchFamily="2" charset="0"/>
              </a:rPr>
              <a:t>সুনামগঞ্জ</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9" name="Action Button: Back or Previous 8">
            <a:hlinkClick r:id="" action="ppaction://hlinkshowjump?jump=previousslide" highlightClick="1"/>
          </p:cNvPr>
          <p:cNvSpPr/>
          <p:nvPr/>
        </p:nvSpPr>
        <p:spPr>
          <a:xfrm>
            <a:off x="228600" y="6068245"/>
            <a:ext cx="498764" cy="595699"/>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Action Button: Forward or Next 9">
            <a:hlinkClick r:id="" action="ppaction://hlinkshowjump?jump=nextslide" highlightClick="1"/>
          </p:cNvPr>
          <p:cNvSpPr/>
          <p:nvPr/>
        </p:nvSpPr>
        <p:spPr>
          <a:xfrm>
            <a:off x="8305800" y="6248400"/>
            <a:ext cx="676005" cy="415544"/>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Action Button: Forward or Next 11">
            <a:hlinkClick r:id="" action="ppaction://hlinkshowjump?jump=firstslide" highlightClick="1"/>
          </p:cNvPr>
          <p:cNvSpPr/>
          <p:nvPr/>
        </p:nvSpPr>
        <p:spPr>
          <a:xfrm rot="16200000">
            <a:off x="173182" y="173182"/>
            <a:ext cx="609600" cy="723900"/>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600" dirty="0" smtClean="0">
                <a:solidFill>
                  <a:srgbClr val="FF0000"/>
                </a:solidFill>
              </a:rPr>
              <a:t>1</a:t>
            </a:r>
            <a:endParaRPr lang="en-US" sz="3600" dirty="0">
              <a:solidFill>
                <a:srgbClr val="FF0000"/>
              </a:solidFill>
            </a:endParaRPr>
          </a:p>
        </p:txBody>
      </p:sp>
      <p:sp>
        <p:nvSpPr>
          <p:cNvPr id="11" name="Action Button: Forward or Next 10">
            <a:hlinkClick r:id="rId2" action="ppaction://hlinksldjump" highlightClick="1"/>
          </p:cNvPr>
          <p:cNvSpPr/>
          <p:nvPr/>
        </p:nvSpPr>
        <p:spPr>
          <a:xfrm>
            <a:off x="8305800" y="193964"/>
            <a:ext cx="676005" cy="703119"/>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623060"/>
            <a:ext cx="2514600" cy="3101340"/>
          </a:xfrm>
          <a:prstGeom prst="rect">
            <a:avLst/>
          </a:prstGeom>
        </p:spPr>
      </p:pic>
    </p:spTree>
    <p:extLst>
      <p:ext uri="{BB962C8B-B14F-4D97-AF65-F5344CB8AC3E}">
        <p14:creationId xmlns:p14="http://schemas.microsoft.com/office/powerpoint/2010/main" val="746757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28600" y="228600"/>
            <a:ext cx="2590800" cy="1981200"/>
          </a:xfrm>
          <a:prstGeom prst="cloudCallout">
            <a:avLst/>
          </a:prstGeom>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দলীয় কাজ </a:t>
            </a:r>
            <a:endParaRPr lang="en-US" sz="3200" dirty="0">
              <a:latin typeface="NikoshBAN" pitchFamily="2" charset="0"/>
              <a:cs typeface="NikoshBAN" pitchFamily="2" charset="0"/>
            </a:endParaRPr>
          </a:p>
        </p:txBody>
      </p:sp>
      <p:sp>
        <p:nvSpPr>
          <p:cNvPr id="4" name="TextBox 3"/>
          <p:cNvSpPr txBox="1"/>
          <p:nvPr/>
        </p:nvSpPr>
        <p:spPr>
          <a:xfrm>
            <a:off x="228600" y="2667000"/>
            <a:ext cx="8763000" cy="584775"/>
          </a:xfrm>
          <a:prstGeom prst="rect">
            <a:avLst/>
          </a:prstGeom>
          <a:ln>
            <a:solidFill>
              <a:srgbClr val="C0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Wingdings" pitchFamily="2" charset="2"/>
              <a:buChar char="v"/>
            </a:pPr>
            <a:r>
              <a:rPr lang="bn-BD" sz="3200" dirty="0" smtClean="0">
                <a:latin typeface="NikoshBAN" pitchFamily="2" charset="0"/>
                <a:cs typeface="NikoshBAN" pitchFamily="2" charset="0"/>
              </a:rPr>
              <a:t>মুক্তিযুদ্ধে বিভিন্ন পেশাজীবীদের  ভূমিকা  লিখ। </a:t>
            </a:r>
            <a:endParaRPr lang="en-US" sz="3200" dirty="0">
              <a:latin typeface="NikoshBAN" pitchFamily="2" charset="0"/>
              <a:cs typeface="NikoshBAN" pitchFamily="2" charset="0"/>
            </a:endParaRPr>
          </a:p>
        </p:txBody>
      </p:sp>
      <p:sp>
        <p:nvSpPr>
          <p:cNvPr id="5" name="Action Button: Forward or Next 4">
            <a:hlinkClick r:id="rId2" action="ppaction://hlinksldjump" highlightClick="1"/>
          </p:cNvPr>
          <p:cNvSpPr/>
          <p:nvPr/>
        </p:nvSpPr>
        <p:spPr>
          <a:xfrm>
            <a:off x="8077200" y="221673"/>
            <a:ext cx="762000" cy="609600"/>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228600" y="5791200"/>
            <a:ext cx="838200" cy="838200"/>
          </a:xfrm>
          <a:prstGeom prst="actionButtonBackPrevious">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Action Button: Forward or Next 6">
            <a:hlinkClick r:id="" action="ppaction://hlinkshowjump?jump=nextslide" highlightClick="1"/>
          </p:cNvPr>
          <p:cNvSpPr/>
          <p:nvPr/>
        </p:nvSpPr>
        <p:spPr>
          <a:xfrm>
            <a:off x="8077200" y="5867400"/>
            <a:ext cx="762000" cy="762000"/>
          </a:xfrm>
          <a:prstGeom prst="actionButtonForwardNex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Action Button: Back or Previous 7">
            <a:hlinkClick r:id="" action="ppaction://hlinkshowjump?jump=firstslide" highlightClick="1"/>
          </p:cNvPr>
          <p:cNvSpPr/>
          <p:nvPr/>
        </p:nvSpPr>
        <p:spPr>
          <a:xfrm>
            <a:off x="7315200" y="221673"/>
            <a:ext cx="6096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FF0000"/>
                </a:solidFill>
              </a:rPr>
              <a:t>1</a:t>
            </a:r>
            <a:endParaRPr lang="en-US" sz="3200" dirty="0">
              <a:solidFill>
                <a:srgbClr val="FF0000"/>
              </a:solidFill>
            </a:endParaRPr>
          </a:p>
        </p:txBody>
      </p:sp>
      <p:sp>
        <p:nvSpPr>
          <p:cNvPr id="9" name="TextBox 8"/>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20 </a:t>
            </a:r>
            <a:endParaRPr lang="en-US" dirty="0">
              <a:solidFill>
                <a:srgbClr val="C00000"/>
              </a:solidFill>
            </a:endParaRPr>
          </a:p>
        </p:txBody>
      </p:sp>
      <p:sp>
        <p:nvSpPr>
          <p:cNvPr id="10" name="TextBox 9"/>
          <p:cNvSpPr txBox="1"/>
          <p:nvPr/>
        </p:nvSpPr>
        <p:spPr>
          <a:xfrm>
            <a:off x="1066800" y="6362699"/>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
        <p:nvSpPr>
          <p:cNvPr id="11" name="TextBox 10"/>
          <p:cNvSpPr txBox="1"/>
          <p:nvPr/>
        </p:nvSpPr>
        <p:spPr>
          <a:xfrm>
            <a:off x="3200400" y="6400801"/>
            <a:ext cx="23622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Tree>
    <p:extLst>
      <p:ext uri="{BB962C8B-B14F-4D97-AF65-F5344CB8AC3E}">
        <p14:creationId xmlns:p14="http://schemas.microsoft.com/office/powerpoint/2010/main" val="36860865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04800" y="228600"/>
            <a:ext cx="1752600" cy="1524000"/>
          </a:xfrm>
          <a:prstGeom prst="cloudCallout">
            <a:avLst/>
          </a:prstGeom>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smtClean="0">
                <a:latin typeface="NikoshBAN" pitchFamily="2" charset="0"/>
                <a:cs typeface="NikoshBAN" pitchFamily="2" charset="0"/>
              </a:rPr>
              <a:t>মূল্যায়ন</a:t>
            </a:r>
            <a:endParaRPr lang="en-US" sz="2800" dirty="0">
              <a:latin typeface="NikoshBAN" pitchFamily="2" charset="0"/>
              <a:cs typeface="NikoshBAN" pitchFamily="2" charset="0"/>
            </a:endParaRPr>
          </a:p>
        </p:txBody>
      </p:sp>
      <p:sp>
        <p:nvSpPr>
          <p:cNvPr id="3" name="TextBox 2"/>
          <p:cNvSpPr txBox="1"/>
          <p:nvPr/>
        </p:nvSpPr>
        <p:spPr>
          <a:xfrm>
            <a:off x="228600" y="1981200"/>
            <a:ext cx="8763000" cy="523220"/>
          </a:xfrm>
          <a:prstGeom prst="rect">
            <a:avLst/>
          </a:prstGeom>
          <a:ln>
            <a:solidFill>
              <a:srgbClr val="FFFF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Wingdings" pitchFamily="2" charset="2"/>
              <a:buChar char="v"/>
            </a:pPr>
            <a:r>
              <a:rPr lang="bn-BD" sz="2800" dirty="0" smtClean="0">
                <a:latin typeface="NikoshBAN" pitchFamily="2" charset="0"/>
                <a:cs typeface="NikoshBAN" pitchFamily="2" charset="0"/>
              </a:rPr>
              <a:t>মুজিব নগর সরকার ১৯৭১ সালের কোন তারিখে শপথ  গ্রহণ  করেন ? </a:t>
            </a:r>
            <a:endParaRPr lang="en-US" sz="2800" dirty="0">
              <a:latin typeface="NikoshBAN" pitchFamily="2" charset="0"/>
              <a:cs typeface="NikoshBAN" pitchFamily="2" charset="0"/>
            </a:endParaRPr>
          </a:p>
        </p:txBody>
      </p:sp>
      <p:sp>
        <p:nvSpPr>
          <p:cNvPr id="4" name="TextBox 3"/>
          <p:cNvSpPr txBox="1"/>
          <p:nvPr/>
        </p:nvSpPr>
        <p:spPr>
          <a:xfrm>
            <a:off x="228600" y="2573693"/>
            <a:ext cx="3352800" cy="461665"/>
          </a:xfrm>
          <a:prstGeom prst="rect">
            <a:avLst/>
          </a:prstGeom>
          <a:noFill/>
        </p:spPr>
        <p:txBody>
          <a:bodyPr wrap="square" rtlCol="0">
            <a:spAutoFit/>
          </a:bodyPr>
          <a:lstStyle/>
          <a:p>
            <a:pPr marL="457200" indent="-457200">
              <a:buFont typeface="Wingdings" pitchFamily="2" charset="2"/>
              <a:buChar char="ü"/>
            </a:pPr>
            <a:r>
              <a:rPr lang="bn-BD" sz="2400" dirty="0" smtClean="0">
                <a:latin typeface="NikoshBAN" pitchFamily="2" charset="0"/>
                <a:cs typeface="NikoshBAN" pitchFamily="2" charset="0"/>
              </a:rPr>
              <a:t>১৯৭১ সালের ১৭ই এপ্রিল । </a:t>
            </a:r>
            <a:endParaRPr lang="en-US" sz="2400" dirty="0">
              <a:latin typeface="NikoshBAN" pitchFamily="2" charset="0"/>
              <a:cs typeface="NikoshBAN" pitchFamily="2" charset="0"/>
            </a:endParaRPr>
          </a:p>
        </p:txBody>
      </p:sp>
      <p:sp>
        <p:nvSpPr>
          <p:cNvPr id="5" name="TextBox 4"/>
          <p:cNvSpPr txBox="1"/>
          <p:nvPr/>
        </p:nvSpPr>
        <p:spPr>
          <a:xfrm>
            <a:off x="228600" y="2999701"/>
            <a:ext cx="8763000" cy="523220"/>
          </a:xfrm>
          <a:prstGeom prst="rect">
            <a:avLst/>
          </a:prstGeom>
          <a:ln>
            <a:solidFill>
              <a:srgbClr val="00B0F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itchFamily="2" charset="2"/>
              <a:buChar char="v"/>
            </a:pPr>
            <a:r>
              <a:rPr lang="bn-BD" sz="2800" dirty="0" smtClean="0">
                <a:latin typeface="NikoshBAN" pitchFamily="2" charset="0"/>
                <a:cs typeface="NikoshBAN" pitchFamily="2" charset="0"/>
              </a:rPr>
              <a:t>মুজিব নগর সরকারের অর্থ মন্ত্রণালয়ের দায়িত্ব পালন করেন কে? </a:t>
            </a:r>
            <a:endParaRPr lang="en-US" sz="2800" dirty="0">
              <a:latin typeface="NikoshBAN" pitchFamily="2" charset="0"/>
              <a:cs typeface="NikoshBAN" pitchFamily="2" charset="0"/>
            </a:endParaRPr>
          </a:p>
        </p:txBody>
      </p:sp>
      <p:sp>
        <p:nvSpPr>
          <p:cNvPr id="6" name="TextBox 5"/>
          <p:cNvSpPr txBox="1"/>
          <p:nvPr/>
        </p:nvSpPr>
        <p:spPr>
          <a:xfrm>
            <a:off x="228600" y="3657600"/>
            <a:ext cx="3352800" cy="461665"/>
          </a:xfrm>
          <a:prstGeom prst="rect">
            <a:avLst/>
          </a:prstGeom>
          <a:noFill/>
        </p:spPr>
        <p:txBody>
          <a:bodyPr wrap="square" rtlCol="0">
            <a:spAutoFit/>
          </a:bodyPr>
          <a:lstStyle/>
          <a:p>
            <a:pPr marL="457200" indent="-457200">
              <a:buFont typeface="Wingdings" pitchFamily="2" charset="2"/>
              <a:buChar char="ü"/>
            </a:pPr>
            <a:r>
              <a:rPr lang="bn-BD" sz="2400" dirty="0" smtClean="0">
                <a:latin typeface="NikoshBAN" pitchFamily="2" charset="0"/>
                <a:cs typeface="NikoshBAN" pitchFamily="2" charset="0"/>
              </a:rPr>
              <a:t>এম মনসুর আলী  </a:t>
            </a:r>
            <a:endParaRPr lang="en-US" sz="2400" dirty="0">
              <a:latin typeface="NikoshBAN" pitchFamily="2" charset="0"/>
              <a:cs typeface="NikoshBAN" pitchFamily="2" charset="0"/>
            </a:endParaRPr>
          </a:p>
        </p:txBody>
      </p:sp>
      <p:sp>
        <p:nvSpPr>
          <p:cNvPr id="7" name="TextBox 6"/>
          <p:cNvSpPr txBox="1"/>
          <p:nvPr/>
        </p:nvSpPr>
        <p:spPr>
          <a:xfrm>
            <a:off x="228600" y="4191000"/>
            <a:ext cx="8763000" cy="523220"/>
          </a:xfrm>
          <a:prstGeom prst="rect">
            <a:avLst/>
          </a:prstGeom>
          <a:ln>
            <a:solidFill>
              <a:srgbClr val="FFFF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Wingdings" pitchFamily="2" charset="2"/>
              <a:buChar char="v"/>
            </a:pPr>
            <a:r>
              <a:rPr lang="bn-BD" sz="2800" dirty="0" smtClean="0">
                <a:latin typeface="NikoshBAN" pitchFamily="2" charset="0"/>
                <a:cs typeface="NikoshBAN" pitchFamily="2" charset="0"/>
              </a:rPr>
              <a:t>মুক্তিযুদ্ধের প্রধান সেনাপতি কে ছিলেন? </a:t>
            </a:r>
            <a:endParaRPr lang="en-US" sz="2800" dirty="0">
              <a:latin typeface="NikoshBAN" pitchFamily="2" charset="0"/>
              <a:cs typeface="NikoshBAN" pitchFamily="2" charset="0"/>
            </a:endParaRPr>
          </a:p>
        </p:txBody>
      </p:sp>
      <p:sp>
        <p:nvSpPr>
          <p:cNvPr id="8" name="TextBox 7"/>
          <p:cNvSpPr txBox="1"/>
          <p:nvPr/>
        </p:nvSpPr>
        <p:spPr>
          <a:xfrm>
            <a:off x="228600" y="4822210"/>
            <a:ext cx="4572000" cy="461665"/>
          </a:xfrm>
          <a:prstGeom prst="rect">
            <a:avLst/>
          </a:prstGeom>
          <a:noFill/>
        </p:spPr>
        <p:txBody>
          <a:bodyPr wrap="square" rtlCol="0">
            <a:spAutoFit/>
          </a:bodyPr>
          <a:lstStyle/>
          <a:p>
            <a:pPr marL="457200" indent="-457200">
              <a:buFont typeface="Wingdings" pitchFamily="2" charset="2"/>
              <a:buChar char="ü"/>
            </a:pPr>
            <a:r>
              <a:rPr lang="bn-BD" sz="2400" dirty="0" smtClean="0">
                <a:latin typeface="NikoshBAN" pitchFamily="2" charset="0"/>
                <a:cs typeface="NikoshBAN" pitchFamily="2" charset="0"/>
              </a:rPr>
              <a:t>কর্নেল (অব) এম এ জি ওসমানী  </a:t>
            </a:r>
            <a:endParaRPr lang="en-US" sz="2400" dirty="0">
              <a:latin typeface="NikoshBAN" pitchFamily="2" charset="0"/>
              <a:cs typeface="NikoshBAN" pitchFamily="2" charset="0"/>
            </a:endParaRPr>
          </a:p>
        </p:txBody>
      </p:sp>
      <p:sp>
        <p:nvSpPr>
          <p:cNvPr id="9" name="TextBox 8"/>
          <p:cNvSpPr txBox="1"/>
          <p:nvPr/>
        </p:nvSpPr>
        <p:spPr>
          <a:xfrm>
            <a:off x="228600" y="5310564"/>
            <a:ext cx="8763000" cy="523220"/>
          </a:xfrm>
          <a:prstGeom prst="rect">
            <a:avLst/>
          </a:prstGeom>
          <a:ln>
            <a:solidFill>
              <a:srgbClr val="FF0000"/>
            </a:solidFill>
          </a:ln>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buFont typeface="Wingdings" pitchFamily="2" charset="2"/>
              <a:buChar char="v"/>
            </a:pPr>
            <a:r>
              <a:rPr lang="bn-BD" sz="2800" dirty="0" smtClean="0">
                <a:latin typeface="NikoshBAN" pitchFamily="2" charset="0"/>
                <a:cs typeface="NikoshBAN" pitchFamily="2" charset="0"/>
              </a:rPr>
              <a:t>স্বাধীন বাংলা বেতার কেন্দ্র কোথায় ছিল ?  </a:t>
            </a:r>
            <a:endParaRPr lang="en-US" sz="2800" dirty="0">
              <a:latin typeface="NikoshBAN" pitchFamily="2" charset="0"/>
              <a:cs typeface="NikoshBAN" pitchFamily="2" charset="0"/>
            </a:endParaRPr>
          </a:p>
        </p:txBody>
      </p:sp>
      <p:sp>
        <p:nvSpPr>
          <p:cNvPr id="10" name="TextBox 9"/>
          <p:cNvSpPr txBox="1"/>
          <p:nvPr/>
        </p:nvSpPr>
        <p:spPr>
          <a:xfrm>
            <a:off x="990600" y="5901035"/>
            <a:ext cx="4572000" cy="461665"/>
          </a:xfrm>
          <a:prstGeom prst="rect">
            <a:avLst/>
          </a:prstGeom>
          <a:noFill/>
        </p:spPr>
        <p:txBody>
          <a:bodyPr wrap="square" rtlCol="0">
            <a:spAutoFit/>
          </a:bodyPr>
          <a:lstStyle/>
          <a:p>
            <a:pPr marL="457200" indent="-457200">
              <a:buFont typeface="Wingdings" pitchFamily="2" charset="2"/>
              <a:buChar char="ü"/>
            </a:pPr>
            <a:r>
              <a:rPr lang="bn-BD" sz="2400" dirty="0" smtClean="0">
                <a:latin typeface="NikoshBAN" pitchFamily="2" charset="0"/>
                <a:cs typeface="NikoshBAN" pitchFamily="2" charset="0"/>
              </a:rPr>
              <a:t>চট্টগ্রামের কালুর ঘাটে  </a:t>
            </a:r>
            <a:endParaRPr lang="en-US" sz="2400" dirty="0">
              <a:latin typeface="NikoshBAN" pitchFamily="2" charset="0"/>
              <a:cs typeface="NikoshBAN" pitchFamily="2" charset="0"/>
            </a:endParaRPr>
          </a:p>
        </p:txBody>
      </p:sp>
      <p:sp>
        <p:nvSpPr>
          <p:cNvPr id="11" name="Action Button: Forward or Next 10">
            <a:hlinkClick r:id="rId2" action="ppaction://hlinksldjump" highlightClick="1"/>
          </p:cNvPr>
          <p:cNvSpPr/>
          <p:nvPr/>
        </p:nvSpPr>
        <p:spPr>
          <a:xfrm>
            <a:off x="8153400" y="228600"/>
            <a:ext cx="762000" cy="762000"/>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Action Button: Forward or Next 11">
            <a:hlinkClick r:id="" action="ppaction://hlinkshowjump?jump=nextslide" highlightClick="1"/>
          </p:cNvPr>
          <p:cNvSpPr/>
          <p:nvPr/>
        </p:nvSpPr>
        <p:spPr>
          <a:xfrm>
            <a:off x="7924800" y="6019800"/>
            <a:ext cx="990600" cy="685800"/>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Action Button: Back or Previous 12">
            <a:hlinkClick r:id="" action="ppaction://hlinkshowjump?jump=previousslide" highlightClick="1"/>
          </p:cNvPr>
          <p:cNvSpPr/>
          <p:nvPr/>
        </p:nvSpPr>
        <p:spPr>
          <a:xfrm>
            <a:off x="228600" y="6131867"/>
            <a:ext cx="685800" cy="573733"/>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Action Button: Back or Previous 13">
            <a:hlinkClick r:id="" action="ppaction://hlinkshowjump?jump=firstslide" highlightClick="1"/>
          </p:cNvPr>
          <p:cNvSpPr/>
          <p:nvPr/>
        </p:nvSpPr>
        <p:spPr>
          <a:xfrm>
            <a:off x="2667000" y="228600"/>
            <a:ext cx="9906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FF0000"/>
                </a:solidFill>
              </a:rPr>
              <a:t>1</a:t>
            </a:r>
            <a:endParaRPr lang="en-US" sz="3600" dirty="0">
              <a:solidFill>
                <a:srgbClr val="FF0000"/>
              </a:solidFill>
            </a:endParaRPr>
          </a:p>
        </p:txBody>
      </p:sp>
      <p:sp>
        <p:nvSpPr>
          <p:cNvPr id="15" name="TextBox 14"/>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21</a:t>
            </a:r>
            <a:r>
              <a:rPr lang="en-US" dirty="0" smtClean="0">
                <a:solidFill>
                  <a:srgbClr val="C00000"/>
                </a:solidFill>
              </a:rPr>
              <a:t> </a:t>
            </a:r>
            <a:endParaRPr lang="en-US" dirty="0">
              <a:solidFill>
                <a:srgbClr val="C00000"/>
              </a:solidFill>
            </a:endParaRPr>
          </a:p>
        </p:txBody>
      </p:sp>
      <p:sp>
        <p:nvSpPr>
          <p:cNvPr id="16" name="TextBox 15"/>
          <p:cNvSpPr txBox="1"/>
          <p:nvPr/>
        </p:nvSpPr>
        <p:spPr>
          <a:xfrm>
            <a:off x="990600" y="6391024"/>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
        <p:nvSpPr>
          <p:cNvPr id="17" name="TextBox 16"/>
          <p:cNvSpPr txBox="1"/>
          <p:nvPr/>
        </p:nvSpPr>
        <p:spPr>
          <a:xfrm>
            <a:off x="3200400" y="6400801"/>
            <a:ext cx="23622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Tree>
    <p:extLst>
      <p:ext uri="{BB962C8B-B14F-4D97-AF65-F5344CB8AC3E}">
        <p14:creationId xmlns:p14="http://schemas.microsoft.com/office/powerpoint/2010/main" val="30214103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p:bldP spid="7" grpId="0" animBg="1"/>
      <p:bldP spid="8" grpId="0"/>
      <p:bldP spid="9"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914400"/>
            <a:ext cx="1905000" cy="584775"/>
          </a:xfrm>
          <a:prstGeom prst="rect">
            <a:avLst/>
          </a:prstGeom>
          <a:ln>
            <a:solidFill>
              <a:srgbClr val="FF0000"/>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bn-BD" sz="3200" dirty="0" smtClean="0">
                <a:latin typeface="NikoshBAN" pitchFamily="2" charset="0"/>
                <a:cs typeface="NikoshBAN" pitchFamily="2" charset="0"/>
              </a:rPr>
              <a:t>এক নজরে </a:t>
            </a:r>
            <a:endParaRPr lang="en-US" sz="3200" dirty="0">
              <a:latin typeface="NikoshBAN" pitchFamily="2" charset="0"/>
              <a:cs typeface="NikoshBAN"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64909953"/>
              </p:ext>
            </p:extLst>
          </p:nvPr>
        </p:nvGraphicFramePr>
        <p:xfrm>
          <a:off x="1333500" y="1601826"/>
          <a:ext cx="7124700" cy="3093720"/>
        </p:xfrm>
        <a:graphic>
          <a:graphicData uri="http://schemas.openxmlformats.org/drawingml/2006/table">
            <a:tbl>
              <a:tblPr firstRow="1" bandRow="1">
                <a:tableStyleId>{5C22544A-7EE6-4342-B048-85BDC9FD1C3A}</a:tableStyleId>
              </a:tblPr>
              <a:tblGrid>
                <a:gridCol w="3562350"/>
                <a:gridCol w="3562350"/>
              </a:tblGrid>
              <a:tr h="723900">
                <a:tc>
                  <a:txBody>
                    <a:bodyPr/>
                    <a:lstStyle/>
                    <a:p>
                      <a:r>
                        <a:rPr lang="bn-BD" sz="2400" b="0" dirty="0" smtClean="0">
                          <a:latin typeface="NikoshBAN" pitchFamily="2" charset="0"/>
                          <a:cs typeface="NikoshBAN" pitchFamily="2" charset="0"/>
                        </a:rPr>
                        <a:t>ঐতিহাসিক</a:t>
                      </a:r>
                      <a:r>
                        <a:rPr lang="bn-BD" sz="2400" b="0" baseline="0" dirty="0" smtClean="0">
                          <a:latin typeface="NikoshBAN" pitchFamily="2" charset="0"/>
                          <a:cs typeface="NikoshBAN" pitchFamily="2" charset="0"/>
                        </a:rPr>
                        <a:t>  ৭ই  মার্চের  ভাষণ  দেন   </a:t>
                      </a:r>
                      <a:endParaRPr lang="en-US" sz="2400" b="0" dirty="0">
                        <a:latin typeface="NikoshBAN" pitchFamily="2" charset="0"/>
                        <a:cs typeface="NikoshBAN" pitchFamily="2" charset="0"/>
                      </a:endParaRPr>
                    </a:p>
                  </a:txBody>
                  <a:tcPr>
                    <a:solidFill>
                      <a:srgbClr val="00B0F0"/>
                    </a:solidFill>
                  </a:tcPr>
                </a:tc>
                <a:tc>
                  <a:txBody>
                    <a:bodyPr/>
                    <a:lstStyle/>
                    <a:p>
                      <a:r>
                        <a:rPr lang="bn-BD" sz="2400" b="0" dirty="0" smtClean="0">
                          <a:latin typeface="NikoshBAN" pitchFamily="2" charset="0"/>
                          <a:cs typeface="NikoshBAN" pitchFamily="2" charset="0"/>
                        </a:rPr>
                        <a:t>বঙ্গবন্ধু</a:t>
                      </a:r>
                      <a:r>
                        <a:rPr lang="bn-BD" sz="2400" b="0" baseline="0" dirty="0" smtClean="0">
                          <a:latin typeface="NikoshBAN" pitchFamily="2" charset="0"/>
                          <a:cs typeface="NikoshBAN" pitchFamily="2" charset="0"/>
                        </a:rPr>
                        <a:t>  শেখ  মুজিবুর  রহমান </a:t>
                      </a:r>
                      <a:endParaRPr lang="en-US" sz="2400" b="0" dirty="0">
                        <a:latin typeface="NikoshBAN" pitchFamily="2" charset="0"/>
                        <a:cs typeface="NikoshBAN" pitchFamily="2" charset="0"/>
                      </a:endParaRPr>
                    </a:p>
                  </a:txBody>
                  <a:tcPr>
                    <a:solidFill>
                      <a:srgbClr val="00B0F0"/>
                    </a:solidFill>
                  </a:tcPr>
                </a:tc>
              </a:tr>
              <a:tr h="723900">
                <a:tc>
                  <a:txBody>
                    <a:bodyPr/>
                    <a:lstStyle/>
                    <a:p>
                      <a:r>
                        <a:rPr lang="bn-BD" sz="2400" b="0" dirty="0" smtClean="0">
                          <a:latin typeface="NikoshBAN" pitchFamily="2" charset="0"/>
                          <a:cs typeface="NikoshBAN" pitchFamily="2" charset="0"/>
                        </a:rPr>
                        <a:t>ইতিহাসের  বর্বরতম</a:t>
                      </a:r>
                      <a:r>
                        <a:rPr lang="bn-BD" sz="2400" b="0" baseline="0" dirty="0" smtClean="0">
                          <a:latin typeface="NikoshBAN" pitchFamily="2" charset="0"/>
                          <a:cs typeface="NikoshBAN" pitchFamily="2" charset="0"/>
                        </a:rPr>
                        <a:t>  গণহত্যার  কর্মসূচীর  নাম ছিল </a:t>
                      </a:r>
                      <a:endParaRPr lang="en-US" sz="2400" b="0" dirty="0">
                        <a:latin typeface="NikoshBAN" pitchFamily="2" charset="0"/>
                        <a:cs typeface="NikoshBAN" pitchFamily="2" charset="0"/>
                      </a:endParaRPr>
                    </a:p>
                  </a:txBody>
                  <a:tcPr>
                    <a:solidFill>
                      <a:srgbClr val="00B0F0"/>
                    </a:solidFill>
                  </a:tcPr>
                </a:tc>
                <a:tc>
                  <a:txBody>
                    <a:bodyPr/>
                    <a:lstStyle/>
                    <a:p>
                      <a:r>
                        <a:rPr lang="bn-BD" sz="2400" b="0" dirty="0" smtClean="0">
                          <a:latin typeface="NikoshBAN" pitchFamily="2" charset="0"/>
                          <a:cs typeface="NikoshBAN" pitchFamily="2" charset="0"/>
                        </a:rPr>
                        <a:t>অপারেশন</a:t>
                      </a:r>
                      <a:r>
                        <a:rPr lang="bn-BD" sz="2400" b="0" baseline="0" dirty="0" smtClean="0">
                          <a:latin typeface="NikoshBAN" pitchFamily="2" charset="0"/>
                          <a:cs typeface="NikoshBAN" pitchFamily="2" charset="0"/>
                        </a:rPr>
                        <a:t>   সার্চ  লাইট । </a:t>
                      </a:r>
                      <a:endParaRPr lang="en-US" sz="2400" b="0" dirty="0">
                        <a:latin typeface="NikoshBAN" pitchFamily="2" charset="0"/>
                        <a:cs typeface="NikoshBAN" pitchFamily="2" charset="0"/>
                      </a:endParaRPr>
                    </a:p>
                  </a:txBody>
                  <a:tcPr>
                    <a:solidFill>
                      <a:srgbClr val="00B0F0"/>
                    </a:solidFill>
                  </a:tcPr>
                </a:tc>
              </a:tr>
              <a:tr h="723900">
                <a:tc>
                  <a:txBody>
                    <a:bodyPr/>
                    <a:lstStyle/>
                    <a:p>
                      <a:r>
                        <a:rPr lang="bn-BD" sz="2400" b="0" dirty="0" smtClean="0">
                          <a:latin typeface="NikoshBAN" pitchFamily="2" charset="0"/>
                          <a:cs typeface="NikoshBAN" pitchFamily="2" charset="0"/>
                        </a:rPr>
                        <a:t>স্বাধীনতা</a:t>
                      </a:r>
                      <a:r>
                        <a:rPr lang="bn-BD" sz="2400" b="0" baseline="0" dirty="0" smtClean="0">
                          <a:latin typeface="NikoshBAN" pitchFamily="2" charset="0"/>
                          <a:cs typeface="NikoshBAN" pitchFamily="2" charset="0"/>
                        </a:rPr>
                        <a:t> ঘোষণা  প্রদান  করা  হয় </a:t>
                      </a:r>
                      <a:endParaRPr lang="en-US" sz="2400" b="0" dirty="0">
                        <a:latin typeface="NikoshBAN" pitchFamily="2" charset="0"/>
                        <a:cs typeface="NikoshBAN" pitchFamily="2" charset="0"/>
                      </a:endParaRPr>
                    </a:p>
                  </a:txBody>
                  <a:tcPr>
                    <a:solidFill>
                      <a:srgbClr val="00B0F0"/>
                    </a:solidFill>
                  </a:tcPr>
                </a:tc>
                <a:tc>
                  <a:txBody>
                    <a:bodyPr/>
                    <a:lstStyle/>
                    <a:p>
                      <a:r>
                        <a:rPr lang="bn-BD" sz="2400" b="0" dirty="0" smtClean="0">
                          <a:latin typeface="NikoshBAN" pitchFamily="2" charset="0"/>
                          <a:cs typeface="NikoshBAN" pitchFamily="2" charset="0"/>
                        </a:rPr>
                        <a:t>২৬ শে</a:t>
                      </a:r>
                      <a:r>
                        <a:rPr lang="bn-BD" sz="2400" b="0" baseline="0" dirty="0" smtClean="0">
                          <a:latin typeface="NikoshBAN" pitchFamily="2" charset="0"/>
                          <a:cs typeface="NikoshBAN" pitchFamily="2" charset="0"/>
                        </a:rPr>
                        <a:t>  মার্চ </a:t>
                      </a:r>
                      <a:endParaRPr lang="en-US" sz="2400" b="0" dirty="0">
                        <a:latin typeface="NikoshBAN" pitchFamily="2" charset="0"/>
                        <a:cs typeface="NikoshBAN" pitchFamily="2" charset="0"/>
                      </a:endParaRPr>
                    </a:p>
                  </a:txBody>
                  <a:tcPr>
                    <a:solidFill>
                      <a:srgbClr val="00B0F0"/>
                    </a:solidFill>
                  </a:tcPr>
                </a:tc>
              </a:tr>
              <a:tr h="723900">
                <a:tc>
                  <a:txBody>
                    <a:bodyPr/>
                    <a:lstStyle/>
                    <a:p>
                      <a:r>
                        <a:rPr lang="bn-BD" sz="2400" b="0" dirty="0" smtClean="0">
                          <a:latin typeface="NikoshBAN" pitchFamily="2" charset="0"/>
                          <a:cs typeface="NikoshBAN" pitchFamily="2" charset="0"/>
                        </a:rPr>
                        <a:t>সমগ্র  বাংলাদেশ</a:t>
                      </a:r>
                      <a:r>
                        <a:rPr lang="bn-BD" sz="2400" b="0" baseline="0" dirty="0" smtClean="0">
                          <a:latin typeface="NikoshBAN" pitchFamily="2" charset="0"/>
                          <a:cs typeface="NikoshBAN" pitchFamily="2" charset="0"/>
                        </a:rPr>
                        <a:t> কে মুক্তিযুদ্ধের  জন্য </a:t>
                      </a:r>
                      <a:endParaRPr lang="en-US" sz="2400" b="0" dirty="0">
                        <a:latin typeface="NikoshBAN" pitchFamily="2" charset="0"/>
                        <a:cs typeface="NikoshBAN" pitchFamily="2" charset="0"/>
                      </a:endParaRPr>
                    </a:p>
                  </a:txBody>
                  <a:tcPr>
                    <a:solidFill>
                      <a:srgbClr val="00B0F0"/>
                    </a:solidFill>
                  </a:tcPr>
                </a:tc>
                <a:tc>
                  <a:txBody>
                    <a:bodyPr/>
                    <a:lstStyle/>
                    <a:p>
                      <a:r>
                        <a:rPr lang="bn-BD" sz="2400" b="0" dirty="0" smtClean="0">
                          <a:latin typeface="NikoshBAN" pitchFamily="2" charset="0"/>
                          <a:cs typeface="NikoshBAN" pitchFamily="2" charset="0"/>
                        </a:rPr>
                        <a:t>১১ টি  সেক্টরে  বিভক্ত   করা </a:t>
                      </a:r>
                      <a:r>
                        <a:rPr lang="bn-BD" sz="2400" b="0" baseline="0" dirty="0" smtClean="0">
                          <a:latin typeface="NikoshBAN" pitchFamily="2" charset="0"/>
                          <a:cs typeface="NikoshBAN" pitchFamily="2" charset="0"/>
                        </a:rPr>
                        <a:t> হয়। </a:t>
                      </a:r>
                      <a:endParaRPr lang="en-US" sz="2400" b="0" dirty="0">
                        <a:latin typeface="NikoshBAN" pitchFamily="2" charset="0"/>
                        <a:cs typeface="NikoshBAN" pitchFamily="2" charset="0"/>
                      </a:endParaRPr>
                    </a:p>
                  </a:txBody>
                  <a:tcPr>
                    <a:solidFill>
                      <a:srgbClr val="00B0F0"/>
                    </a:solidFill>
                  </a:tcPr>
                </a:tc>
              </a:tr>
            </a:tbl>
          </a:graphicData>
        </a:graphic>
      </p:graphicFrame>
      <p:sp>
        <p:nvSpPr>
          <p:cNvPr id="4" name="Action Button: Back or Previous 3">
            <a:hlinkClick r:id="" action="ppaction://hlinkshowjump?jump=previousslide" highlightClick="1"/>
          </p:cNvPr>
          <p:cNvSpPr/>
          <p:nvPr/>
        </p:nvSpPr>
        <p:spPr>
          <a:xfrm>
            <a:off x="277091" y="6019800"/>
            <a:ext cx="914400" cy="609600"/>
          </a:xfrm>
          <a:prstGeom prst="actionButtonBackPrevious">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Action Button: Forward or Next 4">
            <a:hlinkClick r:id="rId2" action="ppaction://hlinksldjump" highlightClick="1"/>
          </p:cNvPr>
          <p:cNvSpPr/>
          <p:nvPr/>
        </p:nvSpPr>
        <p:spPr>
          <a:xfrm>
            <a:off x="8153400" y="228600"/>
            <a:ext cx="762000" cy="685800"/>
          </a:xfrm>
          <a:prstGeom prst="actionButtonForwardNex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8305800" y="6172200"/>
            <a:ext cx="609600" cy="457200"/>
          </a:xfrm>
          <a:prstGeom prst="actionButtonForwardNex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Action Button: Back or Previous 6">
            <a:hlinkClick r:id="" action="ppaction://hlinkshowjump?jump=firstslide" highlightClick="1"/>
          </p:cNvPr>
          <p:cNvSpPr/>
          <p:nvPr/>
        </p:nvSpPr>
        <p:spPr>
          <a:xfrm>
            <a:off x="277091" y="228600"/>
            <a:ext cx="789709"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FF0000"/>
                </a:solidFill>
              </a:rPr>
              <a:t>1</a:t>
            </a:r>
            <a:endParaRPr lang="en-US" sz="3600" dirty="0">
              <a:solidFill>
                <a:srgbClr val="FF0000"/>
              </a:solidFill>
            </a:endParaRPr>
          </a:p>
        </p:txBody>
      </p:sp>
      <p:sp>
        <p:nvSpPr>
          <p:cNvPr id="8" name="TextBox 7"/>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22</a:t>
            </a:r>
            <a:r>
              <a:rPr lang="en-US" dirty="0" smtClean="0">
                <a:solidFill>
                  <a:srgbClr val="C00000"/>
                </a:solidFill>
              </a:rPr>
              <a:t> </a:t>
            </a:r>
            <a:endParaRPr lang="en-US" dirty="0">
              <a:solidFill>
                <a:srgbClr val="C00000"/>
              </a:solidFill>
            </a:endParaRPr>
          </a:p>
        </p:txBody>
      </p:sp>
      <p:sp>
        <p:nvSpPr>
          <p:cNvPr id="9" name="TextBox 8"/>
          <p:cNvSpPr txBox="1"/>
          <p:nvPr/>
        </p:nvSpPr>
        <p:spPr>
          <a:xfrm>
            <a:off x="3200400" y="6400801"/>
            <a:ext cx="23622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
        <p:nvSpPr>
          <p:cNvPr id="10" name="TextBox 9"/>
          <p:cNvSpPr txBox="1"/>
          <p:nvPr/>
        </p:nvSpPr>
        <p:spPr>
          <a:xfrm>
            <a:off x="1143000" y="6338454"/>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Tree>
    <p:extLst>
      <p:ext uri="{BB962C8B-B14F-4D97-AF65-F5344CB8AC3E}">
        <p14:creationId xmlns:p14="http://schemas.microsoft.com/office/powerpoint/2010/main" val="27561062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62100" y="204355"/>
            <a:ext cx="2667000" cy="1905000"/>
          </a:xfrm>
          <a:prstGeom prst="cloudCallout">
            <a:avLst/>
          </a:prstGeom>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smtClean="0">
                <a:latin typeface="NikoshBAN" pitchFamily="2" charset="0"/>
                <a:cs typeface="NikoshBAN" pitchFamily="2" charset="0"/>
              </a:rPr>
              <a:t>বাড়ির কাজ</a:t>
            </a:r>
            <a:endParaRPr lang="en-US" sz="2800" dirty="0">
              <a:latin typeface="NikoshBAN" pitchFamily="2" charset="0"/>
              <a:cs typeface="NikoshBAN" pitchFamily="2" charset="0"/>
            </a:endParaRPr>
          </a:p>
        </p:txBody>
      </p:sp>
      <p:sp>
        <p:nvSpPr>
          <p:cNvPr id="3" name="TextBox 2"/>
          <p:cNvSpPr txBox="1"/>
          <p:nvPr/>
        </p:nvSpPr>
        <p:spPr>
          <a:xfrm>
            <a:off x="228600" y="2590800"/>
            <a:ext cx="8763000" cy="646331"/>
          </a:xfrm>
          <a:prstGeom prst="rect">
            <a:avLst/>
          </a:prstGeom>
          <a:ln>
            <a:solidFill>
              <a:srgbClr val="92D05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itchFamily="2" charset="2"/>
              <a:buChar char="Ø"/>
            </a:pPr>
            <a:r>
              <a:rPr lang="bn-BD" sz="3600" dirty="0" smtClean="0">
                <a:latin typeface="NikoshBAN" pitchFamily="2" charset="0"/>
                <a:cs typeface="NikoshBAN" pitchFamily="2" charset="0"/>
              </a:rPr>
              <a:t>মুক্তি যুদ্ধকে গণযুদ্ধ বা জনযুদ্ধ  বলার  কারণ ব্যাখ্যা কর । </a:t>
            </a:r>
            <a:endParaRPr lang="en-US" sz="3600" dirty="0">
              <a:latin typeface="NikoshBAN" pitchFamily="2" charset="0"/>
              <a:cs typeface="NikoshBAN" pitchFamily="2" charset="0"/>
            </a:endParaRPr>
          </a:p>
        </p:txBody>
      </p:sp>
      <p:sp>
        <p:nvSpPr>
          <p:cNvPr id="4" name="Action Button: Back or Previous 3">
            <a:hlinkClick r:id="" action="ppaction://hlinkshowjump?jump=previousslide" highlightClick="1"/>
          </p:cNvPr>
          <p:cNvSpPr/>
          <p:nvPr/>
        </p:nvSpPr>
        <p:spPr>
          <a:xfrm>
            <a:off x="228600" y="5867400"/>
            <a:ext cx="762000" cy="838200"/>
          </a:xfrm>
          <a:prstGeom prst="actionButtonBackPrevious">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Action Button: Forward or Next 4">
            <a:hlinkClick r:id="" action="ppaction://hlinkshowjump?jump=nextslide" highlightClick="1"/>
          </p:cNvPr>
          <p:cNvSpPr/>
          <p:nvPr/>
        </p:nvSpPr>
        <p:spPr>
          <a:xfrm>
            <a:off x="8153400" y="6113318"/>
            <a:ext cx="838200" cy="533400"/>
          </a:xfrm>
          <a:prstGeom prst="actionButtonForwardNex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Action Button: Forward or Next 5">
            <a:hlinkClick r:id="rId2" action="ppaction://hlinksldjump" highlightClick="1"/>
          </p:cNvPr>
          <p:cNvSpPr/>
          <p:nvPr/>
        </p:nvSpPr>
        <p:spPr>
          <a:xfrm>
            <a:off x="8153400" y="228600"/>
            <a:ext cx="770659" cy="685800"/>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Action Button: Back or Previous 6">
            <a:hlinkClick r:id="" action="ppaction://hlinkshowjump?jump=firstslide" highlightClick="1"/>
          </p:cNvPr>
          <p:cNvSpPr/>
          <p:nvPr/>
        </p:nvSpPr>
        <p:spPr>
          <a:xfrm>
            <a:off x="228600" y="228600"/>
            <a:ext cx="914400" cy="685800"/>
          </a:xfrm>
          <a:prstGeom prst="actionButtonBackPrevious">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TextBox 7"/>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23</a:t>
            </a:r>
            <a:endParaRPr lang="en-US" dirty="0">
              <a:solidFill>
                <a:srgbClr val="C00000"/>
              </a:solidFill>
            </a:endParaRPr>
          </a:p>
        </p:txBody>
      </p:sp>
      <p:sp>
        <p:nvSpPr>
          <p:cNvPr id="9" name="TextBox 8"/>
          <p:cNvSpPr txBox="1"/>
          <p:nvPr/>
        </p:nvSpPr>
        <p:spPr>
          <a:xfrm>
            <a:off x="1143000" y="6338454"/>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Tree>
    <p:extLst>
      <p:ext uri="{BB962C8B-B14F-4D97-AF65-F5344CB8AC3E}">
        <p14:creationId xmlns:p14="http://schemas.microsoft.com/office/powerpoint/2010/main" val="19656601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8109" y="228600"/>
            <a:ext cx="1981200" cy="461665"/>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400" dirty="0" smtClean="0">
                <a:latin typeface="NikoshBAN" pitchFamily="2" charset="0"/>
                <a:cs typeface="NikoshBAN" pitchFamily="2" charset="0"/>
              </a:rPr>
              <a:t>     ফিরে দেখা </a:t>
            </a:r>
            <a:endParaRPr lang="en-US" sz="2400" dirty="0">
              <a:latin typeface="NikoshBAN" pitchFamily="2" charset="0"/>
              <a:cs typeface="NikoshBAN" pitchFamily="2" charset="0"/>
            </a:endParaRPr>
          </a:p>
        </p:txBody>
      </p:sp>
      <p:sp>
        <p:nvSpPr>
          <p:cNvPr id="3" name="TextBox 2"/>
          <p:cNvSpPr txBox="1"/>
          <p:nvPr/>
        </p:nvSpPr>
        <p:spPr>
          <a:xfrm>
            <a:off x="836469" y="739009"/>
            <a:ext cx="1837459"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bn-BD" sz="2400" dirty="0" smtClean="0">
                <a:latin typeface="NikoshBAN" pitchFamily="2" charset="0"/>
                <a:cs typeface="NikoshBAN" pitchFamily="2" charset="0"/>
              </a:rPr>
              <a:t>১</a:t>
            </a:r>
            <a:r>
              <a:rPr lang="bn-BD" sz="2400" b="1" dirty="0" smtClean="0">
                <a:latin typeface="NikoshBAN" pitchFamily="2" charset="0"/>
                <a:cs typeface="NikoshBAN" pitchFamily="2" charset="0"/>
              </a:rPr>
              <a:t>। স্বাগতম </a:t>
            </a:r>
            <a:endParaRPr lang="en-US" sz="2400" b="1" dirty="0">
              <a:latin typeface="NikoshBAN" pitchFamily="2" charset="0"/>
              <a:cs typeface="NikoshBAN" pitchFamily="2" charset="0"/>
            </a:endParaRPr>
          </a:p>
        </p:txBody>
      </p:sp>
      <p:sp>
        <p:nvSpPr>
          <p:cNvPr id="4" name="Right Arrow 3"/>
          <p:cNvSpPr/>
          <p:nvPr/>
        </p:nvSpPr>
        <p:spPr>
          <a:xfrm>
            <a:off x="2732809" y="817466"/>
            <a:ext cx="2531918" cy="334741"/>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ound Diagonal Corner Rectangle 4">
            <a:hlinkClick r:id="rId2" action="ppaction://hlinksldjump"/>
          </p:cNvPr>
          <p:cNvSpPr/>
          <p:nvPr/>
        </p:nvSpPr>
        <p:spPr>
          <a:xfrm>
            <a:off x="5299363" y="752786"/>
            <a:ext cx="979714" cy="46409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GO</a:t>
            </a:r>
            <a:endParaRPr lang="en-US" dirty="0"/>
          </a:p>
        </p:txBody>
      </p:sp>
      <p:sp>
        <p:nvSpPr>
          <p:cNvPr id="6" name="TextBox 5"/>
          <p:cNvSpPr txBox="1"/>
          <p:nvPr/>
        </p:nvSpPr>
        <p:spPr>
          <a:xfrm>
            <a:off x="857251" y="1221269"/>
            <a:ext cx="17907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bn-BD" sz="2400" dirty="0">
                <a:latin typeface="NikoshBAN" pitchFamily="2" charset="0"/>
                <a:cs typeface="NikoshBAN" pitchFamily="2" charset="0"/>
              </a:rPr>
              <a:t>২</a:t>
            </a:r>
            <a:r>
              <a:rPr lang="bn-BD" sz="2400" dirty="0" smtClean="0">
                <a:latin typeface="NikoshBAN" pitchFamily="2" charset="0"/>
                <a:cs typeface="NikoshBAN" pitchFamily="2" charset="0"/>
              </a:rPr>
              <a:t>। </a:t>
            </a:r>
            <a:r>
              <a:rPr lang="bn-BD" sz="2400" b="1" dirty="0" smtClean="0">
                <a:latin typeface="NikoshBAN" pitchFamily="2" charset="0"/>
                <a:cs typeface="NikoshBAN" pitchFamily="2" charset="0"/>
              </a:rPr>
              <a:t>শিক্ষক </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7" name="Right Arrow 6"/>
          <p:cNvSpPr/>
          <p:nvPr/>
        </p:nvSpPr>
        <p:spPr>
          <a:xfrm>
            <a:off x="2732809" y="1284730"/>
            <a:ext cx="2531918" cy="334741"/>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ound Diagonal Corner Rectangle 7">
            <a:hlinkClick r:id="rId3" action="ppaction://hlinksldjump"/>
          </p:cNvPr>
          <p:cNvSpPr/>
          <p:nvPr/>
        </p:nvSpPr>
        <p:spPr>
          <a:xfrm>
            <a:off x="5299363" y="1173013"/>
            <a:ext cx="979714" cy="46409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GO</a:t>
            </a:r>
            <a:endParaRPr lang="en-US" dirty="0"/>
          </a:p>
        </p:txBody>
      </p:sp>
      <p:sp>
        <p:nvSpPr>
          <p:cNvPr id="9" name="TextBox 8"/>
          <p:cNvSpPr txBox="1"/>
          <p:nvPr/>
        </p:nvSpPr>
        <p:spPr>
          <a:xfrm>
            <a:off x="857251" y="1721801"/>
            <a:ext cx="17907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400" dirty="0">
                <a:latin typeface="NikoshBAN" pitchFamily="2" charset="0"/>
                <a:cs typeface="NikoshBAN" pitchFamily="2" charset="0"/>
              </a:rPr>
              <a:t>৩</a:t>
            </a:r>
            <a:r>
              <a:rPr lang="bn-BD" sz="2400" dirty="0" smtClean="0">
                <a:latin typeface="NikoshBAN" pitchFamily="2" charset="0"/>
                <a:cs typeface="NikoshBAN" pitchFamily="2" charset="0"/>
              </a:rPr>
              <a:t>। আজকের পাঠ  </a:t>
            </a:r>
            <a:endParaRPr lang="en-US" sz="2400" dirty="0">
              <a:latin typeface="NikoshBAN" pitchFamily="2" charset="0"/>
              <a:cs typeface="NikoshBAN" pitchFamily="2" charset="0"/>
            </a:endParaRPr>
          </a:p>
        </p:txBody>
      </p:sp>
      <p:sp>
        <p:nvSpPr>
          <p:cNvPr id="10" name="Right Arrow 9"/>
          <p:cNvSpPr/>
          <p:nvPr/>
        </p:nvSpPr>
        <p:spPr>
          <a:xfrm>
            <a:off x="2705100" y="1811678"/>
            <a:ext cx="2531918" cy="334741"/>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TextBox 10"/>
          <p:cNvSpPr txBox="1"/>
          <p:nvPr/>
        </p:nvSpPr>
        <p:spPr>
          <a:xfrm>
            <a:off x="857251" y="2222333"/>
            <a:ext cx="17907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dirty="0" smtClean="0">
                <a:latin typeface="NikoshBAN" pitchFamily="2" charset="0"/>
                <a:cs typeface="NikoshBAN" pitchFamily="2" charset="0"/>
              </a:rPr>
              <a:t>৪। শিখন ফল  </a:t>
            </a:r>
            <a:endParaRPr lang="en-US" sz="2400" dirty="0">
              <a:latin typeface="NikoshBAN" pitchFamily="2" charset="0"/>
              <a:cs typeface="NikoshBAN" pitchFamily="2" charset="0"/>
            </a:endParaRPr>
          </a:p>
        </p:txBody>
      </p:sp>
      <p:sp>
        <p:nvSpPr>
          <p:cNvPr id="12" name="TextBox 11"/>
          <p:cNvSpPr txBox="1"/>
          <p:nvPr/>
        </p:nvSpPr>
        <p:spPr>
          <a:xfrm>
            <a:off x="857251" y="2683998"/>
            <a:ext cx="17907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400" dirty="0" smtClean="0">
                <a:latin typeface="NikoshBAN" pitchFamily="2" charset="0"/>
                <a:cs typeface="NikoshBAN" pitchFamily="2" charset="0"/>
              </a:rPr>
              <a:t>৫। একক কাজ  </a:t>
            </a:r>
            <a:endParaRPr lang="en-US" sz="2400" dirty="0">
              <a:latin typeface="NikoshBAN" pitchFamily="2" charset="0"/>
              <a:cs typeface="NikoshBAN" pitchFamily="2" charset="0"/>
            </a:endParaRPr>
          </a:p>
        </p:txBody>
      </p:sp>
      <p:sp>
        <p:nvSpPr>
          <p:cNvPr id="13" name="TextBox 12"/>
          <p:cNvSpPr txBox="1"/>
          <p:nvPr/>
        </p:nvSpPr>
        <p:spPr>
          <a:xfrm>
            <a:off x="857251" y="3141879"/>
            <a:ext cx="17907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a:latin typeface="NikoshBAN" pitchFamily="2" charset="0"/>
                <a:cs typeface="NikoshBAN" pitchFamily="2" charset="0"/>
              </a:rPr>
              <a:t>৬</a:t>
            </a:r>
            <a:r>
              <a:rPr lang="bn-BD" sz="2400" dirty="0" smtClean="0">
                <a:latin typeface="NikoshBAN" pitchFamily="2" charset="0"/>
                <a:cs typeface="NikoshBAN" pitchFamily="2" charset="0"/>
              </a:rPr>
              <a:t>। জোড়ায় কাজ  </a:t>
            </a:r>
            <a:endParaRPr lang="en-US" sz="2400" dirty="0">
              <a:latin typeface="NikoshBAN" pitchFamily="2" charset="0"/>
              <a:cs typeface="NikoshBAN" pitchFamily="2" charset="0"/>
            </a:endParaRPr>
          </a:p>
        </p:txBody>
      </p:sp>
      <p:sp>
        <p:nvSpPr>
          <p:cNvPr id="14" name="TextBox 13"/>
          <p:cNvSpPr txBox="1"/>
          <p:nvPr/>
        </p:nvSpPr>
        <p:spPr>
          <a:xfrm>
            <a:off x="857251" y="3603544"/>
            <a:ext cx="17907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2400" dirty="0" smtClean="0">
                <a:latin typeface="NikoshBAN" pitchFamily="2" charset="0"/>
                <a:cs typeface="NikoshBAN" pitchFamily="2" charset="0"/>
              </a:rPr>
              <a:t>৭। দলীয় কাজ   </a:t>
            </a:r>
            <a:endParaRPr lang="en-US" sz="2400" dirty="0">
              <a:latin typeface="NikoshBAN" pitchFamily="2" charset="0"/>
              <a:cs typeface="NikoshBAN" pitchFamily="2" charset="0"/>
            </a:endParaRPr>
          </a:p>
        </p:txBody>
      </p:sp>
      <p:sp>
        <p:nvSpPr>
          <p:cNvPr id="15" name="TextBox 14"/>
          <p:cNvSpPr txBox="1"/>
          <p:nvPr/>
        </p:nvSpPr>
        <p:spPr>
          <a:xfrm>
            <a:off x="857251" y="4108135"/>
            <a:ext cx="1790700"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BD" sz="2400" dirty="0" smtClean="0">
                <a:latin typeface="NikoshBAN" pitchFamily="2" charset="0"/>
                <a:cs typeface="NikoshBAN" pitchFamily="2" charset="0"/>
              </a:rPr>
              <a:t>৮। মূল্যায়ন   </a:t>
            </a:r>
            <a:endParaRPr lang="en-US" sz="2400" dirty="0">
              <a:latin typeface="NikoshBAN" pitchFamily="2" charset="0"/>
              <a:cs typeface="NikoshBAN" pitchFamily="2" charset="0"/>
            </a:endParaRPr>
          </a:p>
        </p:txBody>
      </p:sp>
      <p:sp>
        <p:nvSpPr>
          <p:cNvPr id="16" name="TextBox 15"/>
          <p:cNvSpPr txBox="1"/>
          <p:nvPr/>
        </p:nvSpPr>
        <p:spPr>
          <a:xfrm>
            <a:off x="857251" y="4569800"/>
            <a:ext cx="179070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BD" sz="2400" dirty="0" smtClean="0">
                <a:latin typeface="NikoshBAN" pitchFamily="2" charset="0"/>
                <a:cs typeface="NikoshBAN" pitchFamily="2" charset="0"/>
              </a:rPr>
              <a:t>৯। একনজরে </a:t>
            </a:r>
            <a:endParaRPr lang="en-US" sz="2400" dirty="0">
              <a:latin typeface="NikoshBAN" pitchFamily="2" charset="0"/>
              <a:cs typeface="NikoshBAN" pitchFamily="2" charset="0"/>
            </a:endParaRPr>
          </a:p>
        </p:txBody>
      </p:sp>
      <p:sp>
        <p:nvSpPr>
          <p:cNvPr id="17" name="TextBox 16"/>
          <p:cNvSpPr txBox="1"/>
          <p:nvPr/>
        </p:nvSpPr>
        <p:spPr>
          <a:xfrm>
            <a:off x="857251" y="5031465"/>
            <a:ext cx="1790700" cy="46166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bn-BD" sz="2400" dirty="0" smtClean="0">
                <a:latin typeface="NikoshBAN" pitchFamily="2" charset="0"/>
                <a:cs typeface="NikoshBAN" pitchFamily="2" charset="0"/>
              </a:rPr>
              <a:t>১০। বাড়ির কাজ  </a:t>
            </a:r>
            <a:endParaRPr lang="en-US" sz="2400" dirty="0">
              <a:latin typeface="NikoshBAN" pitchFamily="2" charset="0"/>
              <a:cs typeface="NikoshBAN" pitchFamily="2" charset="0"/>
            </a:endParaRPr>
          </a:p>
        </p:txBody>
      </p:sp>
      <p:sp>
        <p:nvSpPr>
          <p:cNvPr id="18" name="TextBox 17"/>
          <p:cNvSpPr txBox="1"/>
          <p:nvPr/>
        </p:nvSpPr>
        <p:spPr>
          <a:xfrm>
            <a:off x="857251" y="5495395"/>
            <a:ext cx="17907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BD" sz="2400" dirty="0" smtClean="0">
                <a:latin typeface="NikoshBAN" pitchFamily="2" charset="0"/>
                <a:cs typeface="NikoshBAN" pitchFamily="2" charset="0"/>
              </a:rPr>
              <a:t>১১। ধন্যবাদ   </a:t>
            </a:r>
            <a:endParaRPr lang="en-US" sz="2400" dirty="0">
              <a:latin typeface="NikoshBAN" pitchFamily="2" charset="0"/>
              <a:cs typeface="NikoshBAN" pitchFamily="2" charset="0"/>
            </a:endParaRPr>
          </a:p>
        </p:txBody>
      </p:sp>
      <p:sp>
        <p:nvSpPr>
          <p:cNvPr id="19" name="Right Arrow 18"/>
          <p:cNvSpPr/>
          <p:nvPr/>
        </p:nvSpPr>
        <p:spPr>
          <a:xfrm>
            <a:off x="2705100" y="2285794"/>
            <a:ext cx="2531918" cy="334741"/>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1" name="Right Arrow 20"/>
          <p:cNvSpPr/>
          <p:nvPr/>
        </p:nvSpPr>
        <p:spPr>
          <a:xfrm>
            <a:off x="2705100" y="2747459"/>
            <a:ext cx="2531918" cy="334741"/>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3" name="Right Arrow 22"/>
          <p:cNvSpPr/>
          <p:nvPr/>
        </p:nvSpPr>
        <p:spPr>
          <a:xfrm>
            <a:off x="2705100" y="3205340"/>
            <a:ext cx="2531918" cy="334741"/>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5" name="Right Arrow 24"/>
          <p:cNvSpPr/>
          <p:nvPr/>
        </p:nvSpPr>
        <p:spPr>
          <a:xfrm>
            <a:off x="2705100" y="3651163"/>
            <a:ext cx="2531918" cy="334741"/>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6" name="Right Arrow 25"/>
          <p:cNvSpPr/>
          <p:nvPr/>
        </p:nvSpPr>
        <p:spPr>
          <a:xfrm>
            <a:off x="2705100" y="4171596"/>
            <a:ext cx="2531918" cy="334741"/>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7" name="Right Arrow 26"/>
          <p:cNvSpPr/>
          <p:nvPr/>
        </p:nvSpPr>
        <p:spPr>
          <a:xfrm>
            <a:off x="2705100" y="4571178"/>
            <a:ext cx="2531918" cy="334741"/>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8" name="Right Arrow 27"/>
          <p:cNvSpPr/>
          <p:nvPr/>
        </p:nvSpPr>
        <p:spPr>
          <a:xfrm>
            <a:off x="2705100" y="5094926"/>
            <a:ext cx="2531918" cy="334741"/>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9" name="Right Arrow 28"/>
          <p:cNvSpPr/>
          <p:nvPr/>
        </p:nvSpPr>
        <p:spPr>
          <a:xfrm>
            <a:off x="2705100" y="5558856"/>
            <a:ext cx="2531918" cy="334741"/>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1" name="Round Diagonal Corner Rectangle 30">
            <a:hlinkClick r:id="rId4" action="ppaction://hlinksldjump"/>
          </p:cNvPr>
          <p:cNvSpPr/>
          <p:nvPr/>
        </p:nvSpPr>
        <p:spPr>
          <a:xfrm>
            <a:off x="5299363" y="1637112"/>
            <a:ext cx="979714" cy="46409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GO</a:t>
            </a:r>
            <a:endParaRPr lang="en-US" dirty="0"/>
          </a:p>
        </p:txBody>
      </p:sp>
      <p:sp>
        <p:nvSpPr>
          <p:cNvPr id="32" name="Round Diagonal Corner Rectangle 31">
            <a:hlinkClick r:id="rId5" action="ppaction://hlinksldjump"/>
          </p:cNvPr>
          <p:cNvSpPr/>
          <p:nvPr/>
        </p:nvSpPr>
        <p:spPr>
          <a:xfrm>
            <a:off x="5299363" y="2146419"/>
            <a:ext cx="979714" cy="46409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GO</a:t>
            </a:r>
            <a:endParaRPr lang="en-US" dirty="0"/>
          </a:p>
        </p:txBody>
      </p:sp>
      <p:sp>
        <p:nvSpPr>
          <p:cNvPr id="33" name="Round Diagonal Corner Rectangle 32">
            <a:hlinkClick r:id="rId6" action="ppaction://hlinksldjump"/>
          </p:cNvPr>
          <p:cNvSpPr/>
          <p:nvPr/>
        </p:nvSpPr>
        <p:spPr>
          <a:xfrm>
            <a:off x="5299363" y="2677574"/>
            <a:ext cx="979714" cy="46409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GO</a:t>
            </a:r>
            <a:endParaRPr lang="en-US" dirty="0"/>
          </a:p>
        </p:txBody>
      </p:sp>
      <p:sp>
        <p:nvSpPr>
          <p:cNvPr id="34" name="Round Diagonal Corner Rectangle 33">
            <a:hlinkClick r:id="rId7" action="ppaction://hlinksldjump"/>
          </p:cNvPr>
          <p:cNvSpPr/>
          <p:nvPr/>
        </p:nvSpPr>
        <p:spPr>
          <a:xfrm>
            <a:off x="5299363" y="3145663"/>
            <a:ext cx="979714" cy="46409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GO</a:t>
            </a:r>
            <a:endParaRPr lang="en-US" dirty="0"/>
          </a:p>
        </p:txBody>
      </p:sp>
      <p:sp>
        <p:nvSpPr>
          <p:cNvPr id="35" name="Round Diagonal Corner Rectangle 34">
            <a:hlinkClick r:id="rId8" action="ppaction://hlinksldjump"/>
          </p:cNvPr>
          <p:cNvSpPr/>
          <p:nvPr/>
        </p:nvSpPr>
        <p:spPr>
          <a:xfrm>
            <a:off x="5299363" y="3579703"/>
            <a:ext cx="979714" cy="46409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GO</a:t>
            </a:r>
            <a:endParaRPr lang="en-US" dirty="0"/>
          </a:p>
        </p:txBody>
      </p:sp>
      <p:sp>
        <p:nvSpPr>
          <p:cNvPr id="36" name="Round Diagonal Corner Rectangle 35">
            <a:hlinkClick r:id="rId9" action="ppaction://hlinksldjump"/>
          </p:cNvPr>
          <p:cNvSpPr/>
          <p:nvPr/>
        </p:nvSpPr>
        <p:spPr>
          <a:xfrm>
            <a:off x="5299363" y="4105701"/>
            <a:ext cx="979714" cy="46409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GO</a:t>
            </a:r>
            <a:endParaRPr lang="en-US" dirty="0"/>
          </a:p>
        </p:txBody>
      </p:sp>
      <p:sp>
        <p:nvSpPr>
          <p:cNvPr id="37" name="Round Diagonal Corner Rectangle 36">
            <a:hlinkClick r:id="rId10" action="ppaction://hlinksldjump"/>
          </p:cNvPr>
          <p:cNvSpPr/>
          <p:nvPr/>
        </p:nvSpPr>
        <p:spPr>
          <a:xfrm>
            <a:off x="5299363" y="4554889"/>
            <a:ext cx="979714" cy="46409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GO</a:t>
            </a:r>
            <a:endParaRPr lang="en-US" dirty="0"/>
          </a:p>
        </p:txBody>
      </p:sp>
      <p:sp>
        <p:nvSpPr>
          <p:cNvPr id="38" name="Round Diagonal Corner Rectangle 37">
            <a:hlinkClick r:id="rId11" action="ppaction://hlinksldjump"/>
          </p:cNvPr>
          <p:cNvSpPr/>
          <p:nvPr/>
        </p:nvSpPr>
        <p:spPr>
          <a:xfrm>
            <a:off x="5299363" y="5038686"/>
            <a:ext cx="979714" cy="46409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GO</a:t>
            </a:r>
            <a:endParaRPr lang="en-US" dirty="0"/>
          </a:p>
        </p:txBody>
      </p:sp>
      <p:sp>
        <p:nvSpPr>
          <p:cNvPr id="39" name="Round Diagonal Corner Rectangle 38">
            <a:hlinkClick r:id="rId12" action="ppaction://hlinksldjump"/>
          </p:cNvPr>
          <p:cNvSpPr/>
          <p:nvPr/>
        </p:nvSpPr>
        <p:spPr>
          <a:xfrm>
            <a:off x="5299363" y="5492961"/>
            <a:ext cx="979714" cy="46409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GO</a:t>
            </a:r>
            <a:endParaRPr lang="en-US" dirty="0"/>
          </a:p>
        </p:txBody>
      </p:sp>
      <p:sp>
        <p:nvSpPr>
          <p:cNvPr id="41" name="Action Button: Forward or Next 40">
            <a:hlinkClick r:id="" action="ppaction://hlinkshowjump?jump=nextslide" highlightClick="1"/>
          </p:cNvPr>
          <p:cNvSpPr/>
          <p:nvPr/>
        </p:nvSpPr>
        <p:spPr>
          <a:xfrm>
            <a:off x="8001000" y="5957060"/>
            <a:ext cx="990600" cy="672340"/>
          </a:xfrm>
          <a:prstGeom prst="actionButtonForwardNex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2" name="TextBox 41"/>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24 </a:t>
            </a:r>
            <a:r>
              <a:rPr lang="en-US" dirty="0" smtClean="0">
                <a:solidFill>
                  <a:srgbClr val="C00000"/>
                </a:solidFill>
              </a:rPr>
              <a:t> </a:t>
            </a:r>
            <a:endParaRPr lang="en-US" dirty="0">
              <a:solidFill>
                <a:srgbClr val="C00000"/>
              </a:solidFill>
            </a:endParaRPr>
          </a:p>
        </p:txBody>
      </p:sp>
      <p:sp>
        <p:nvSpPr>
          <p:cNvPr id="43" name="TextBox 42"/>
          <p:cNvSpPr txBox="1"/>
          <p:nvPr/>
        </p:nvSpPr>
        <p:spPr>
          <a:xfrm>
            <a:off x="727364" y="6262301"/>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
        <p:nvSpPr>
          <p:cNvPr id="44" name="TextBox 43"/>
          <p:cNvSpPr txBox="1"/>
          <p:nvPr/>
        </p:nvSpPr>
        <p:spPr>
          <a:xfrm>
            <a:off x="3200400" y="6400801"/>
            <a:ext cx="23622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Tree>
    <p:extLst>
      <p:ext uri="{BB962C8B-B14F-4D97-AF65-F5344CB8AC3E}">
        <p14:creationId xmlns:p14="http://schemas.microsoft.com/office/powerpoint/2010/main" val="28018525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447800"/>
            <a:ext cx="6324600" cy="4887191"/>
          </a:xfrm>
          <a:prstGeom prst="rect">
            <a:avLst/>
          </a:prstGeom>
          <a:ln>
            <a:solidFill>
              <a:srgbClr val="FFFF00"/>
            </a:solidFill>
          </a:ln>
        </p:spPr>
      </p:pic>
      <p:sp>
        <p:nvSpPr>
          <p:cNvPr id="3" name="TextBox 2"/>
          <p:cNvSpPr txBox="1"/>
          <p:nvPr/>
        </p:nvSpPr>
        <p:spPr>
          <a:xfrm>
            <a:off x="1143000" y="304801"/>
            <a:ext cx="6324600" cy="1200329"/>
          </a:xfrm>
          <a:prstGeom prst="rect">
            <a:avLst/>
          </a:prstGeom>
          <a:ln>
            <a:solidFill>
              <a:srgbClr val="FFFF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7200" dirty="0" smtClean="0">
                <a:latin typeface="NikoshBAN" pitchFamily="2" charset="0"/>
                <a:cs typeface="NikoshBAN" pitchFamily="2" charset="0"/>
              </a:rPr>
              <a:t>    সবাই কে ধন্যবাদ </a:t>
            </a:r>
            <a:endParaRPr lang="en-US" sz="7200" dirty="0">
              <a:latin typeface="NikoshBAN" pitchFamily="2" charset="0"/>
              <a:cs typeface="NikoshBAN" pitchFamily="2" charset="0"/>
            </a:endParaRPr>
          </a:p>
        </p:txBody>
      </p:sp>
      <p:sp>
        <p:nvSpPr>
          <p:cNvPr id="4" name="Action Button: Back or Previous 3">
            <a:hlinkClick r:id="" action="ppaction://hlinkshowjump?jump=firstslide" highlightClick="1"/>
          </p:cNvPr>
          <p:cNvSpPr/>
          <p:nvPr/>
        </p:nvSpPr>
        <p:spPr>
          <a:xfrm>
            <a:off x="228600" y="235527"/>
            <a:ext cx="685800" cy="838200"/>
          </a:xfrm>
          <a:prstGeom prst="actionButtonBackPrevio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latin typeface="Akaash" pitchFamily="2" charset="0"/>
                <a:cs typeface="Akaash" pitchFamily="2" charset="0"/>
              </a:rPr>
              <a:t>1</a:t>
            </a:r>
            <a:endParaRPr lang="en-US" sz="4000" dirty="0">
              <a:latin typeface="Akaash" pitchFamily="2" charset="0"/>
              <a:cs typeface="Akaash" pitchFamily="2" charset="0"/>
            </a:endParaRPr>
          </a:p>
        </p:txBody>
      </p:sp>
      <p:sp>
        <p:nvSpPr>
          <p:cNvPr id="5" name="TextBox 4"/>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25 </a:t>
            </a:r>
            <a:r>
              <a:rPr lang="en-US" dirty="0" smtClean="0">
                <a:solidFill>
                  <a:srgbClr val="C00000"/>
                </a:solidFill>
              </a:rPr>
              <a:t> </a:t>
            </a:r>
            <a:endParaRPr lang="en-US" dirty="0">
              <a:solidFill>
                <a:srgbClr val="C00000"/>
              </a:solidFill>
            </a:endParaRPr>
          </a:p>
        </p:txBody>
      </p:sp>
      <p:sp>
        <p:nvSpPr>
          <p:cNvPr id="6" name="TextBox 5"/>
          <p:cNvSpPr txBox="1"/>
          <p:nvPr/>
        </p:nvSpPr>
        <p:spPr>
          <a:xfrm>
            <a:off x="727364" y="6400800"/>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
        <p:nvSpPr>
          <p:cNvPr id="7" name="TextBox 6"/>
          <p:cNvSpPr txBox="1"/>
          <p:nvPr/>
        </p:nvSpPr>
        <p:spPr>
          <a:xfrm>
            <a:off x="3200400" y="6400801"/>
            <a:ext cx="23622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
        <p:nvSpPr>
          <p:cNvPr id="8" name="Action Button: Back or Previous 7">
            <a:hlinkClick r:id="" action="ppaction://hlinkshowjump?jump=previousslide" highlightClick="1"/>
          </p:cNvPr>
          <p:cNvSpPr/>
          <p:nvPr/>
        </p:nvSpPr>
        <p:spPr>
          <a:xfrm>
            <a:off x="228600" y="5410200"/>
            <a:ext cx="838200" cy="906333"/>
          </a:xfrm>
          <a:prstGeom prst="actionButtonBackPrevious">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69326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1073" y="193964"/>
            <a:ext cx="27432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latin typeface="NikoshBAN" pitchFamily="2" charset="0"/>
                <a:cs typeface="NikoshBAN" pitchFamily="2" charset="0"/>
              </a:rPr>
              <a:t>পাঠ পরিচিতি </a:t>
            </a:r>
            <a:endParaRPr lang="en-US" sz="2800" dirty="0">
              <a:latin typeface="NikoshBAN" pitchFamily="2" charset="0"/>
              <a:cs typeface="NikoshBAN" pitchFamily="2" charset="0"/>
            </a:endParaRPr>
          </a:p>
        </p:txBody>
      </p:sp>
      <p:sp>
        <p:nvSpPr>
          <p:cNvPr id="3" name="Action Button: Back or Previous 2">
            <a:hlinkClick r:id="" action="ppaction://hlinkshowjump?jump=previousslide" highlightClick="1"/>
          </p:cNvPr>
          <p:cNvSpPr/>
          <p:nvPr/>
        </p:nvSpPr>
        <p:spPr>
          <a:xfrm>
            <a:off x="152400" y="6096000"/>
            <a:ext cx="762000" cy="533400"/>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Action Button: Forward or Next 3">
            <a:hlinkClick r:id="" action="ppaction://hlinkshowjump?jump=nextslide" highlightClick="1"/>
          </p:cNvPr>
          <p:cNvSpPr/>
          <p:nvPr/>
        </p:nvSpPr>
        <p:spPr>
          <a:xfrm>
            <a:off x="8229600" y="6096000"/>
            <a:ext cx="685800" cy="533400"/>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Horizontal Scroll 4"/>
          <p:cNvSpPr/>
          <p:nvPr/>
        </p:nvSpPr>
        <p:spPr>
          <a:xfrm>
            <a:off x="304800" y="1828800"/>
            <a:ext cx="4495800" cy="419100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bn-BD" sz="2800" dirty="0" smtClean="0">
                <a:latin typeface="NikoshBAN" pitchFamily="2" charset="0"/>
                <a:cs typeface="NikoshBAN" pitchFamily="2" charset="0"/>
              </a:rPr>
              <a:t>শ্রেণিঃ নবম </a:t>
            </a:r>
          </a:p>
          <a:p>
            <a:r>
              <a:rPr lang="bn-BD" sz="2800" dirty="0" smtClean="0">
                <a:latin typeface="NikoshBAN" pitchFamily="2" charset="0"/>
                <a:cs typeface="NikoshBAN" pitchFamily="2" charset="0"/>
              </a:rPr>
              <a:t>বিষয়ঃ বাংলাদেশ ও বিশ্ব পরিচয় </a:t>
            </a:r>
          </a:p>
          <a:p>
            <a:r>
              <a:rPr lang="bn-BD" sz="2800" dirty="0" smtClean="0">
                <a:latin typeface="NikoshBAN" pitchFamily="2" charset="0"/>
                <a:cs typeface="NikoshBAN" pitchFamily="2" charset="0"/>
              </a:rPr>
              <a:t>অধ্যায়ঃ ২য় </a:t>
            </a:r>
          </a:p>
          <a:p>
            <a:r>
              <a:rPr lang="bn-BD" sz="2800" dirty="0" smtClean="0">
                <a:latin typeface="NikoshBAN" pitchFamily="2" charset="0"/>
                <a:cs typeface="NikoshBAN" pitchFamily="2" charset="0"/>
              </a:rPr>
              <a:t>সময়ঃ ৫০ মিনিট </a:t>
            </a:r>
          </a:p>
          <a:p>
            <a:r>
              <a:rPr lang="bn-BD" sz="2800" dirty="0" smtClean="0">
                <a:latin typeface="NikoshBAN" pitchFamily="2" charset="0"/>
                <a:cs typeface="NikoshBAN" pitchFamily="2" charset="0"/>
              </a:rPr>
              <a:t>তারিখঃ ০৮ /০৯/২০২০ </a:t>
            </a:r>
            <a:endParaRPr lang="en-US" sz="2800" dirty="0">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281670"/>
            <a:ext cx="2514600" cy="3225800"/>
          </a:xfrm>
          <a:prstGeom prst="rect">
            <a:avLst/>
          </a:prstGeom>
        </p:spPr>
      </p:pic>
      <p:sp>
        <p:nvSpPr>
          <p:cNvPr id="7" name="TextBox 6"/>
          <p:cNvSpPr txBox="1"/>
          <p:nvPr/>
        </p:nvSpPr>
        <p:spPr>
          <a:xfrm>
            <a:off x="914400" y="6362700"/>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
        <p:nvSpPr>
          <p:cNvPr id="8" name="TextBox 7"/>
          <p:cNvSpPr txBox="1"/>
          <p:nvPr/>
        </p:nvSpPr>
        <p:spPr>
          <a:xfrm>
            <a:off x="3200400" y="6400801"/>
            <a:ext cx="23622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
        <p:nvSpPr>
          <p:cNvPr id="9" name="TextBox 8"/>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3 </a:t>
            </a:r>
            <a:r>
              <a:rPr lang="en-US" dirty="0" smtClean="0">
                <a:solidFill>
                  <a:srgbClr val="C00000"/>
                </a:solidFill>
              </a:rPr>
              <a:t> </a:t>
            </a:r>
            <a:endParaRPr lang="en-US" dirty="0">
              <a:solidFill>
                <a:srgbClr val="C00000"/>
              </a:solidFill>
            </a:endParaRPr>
          </a:p>
        </p:txBody>
      </p:sp>
      <p:sp>
        <p:nvSpPr>
          <p:cNvPr id="10" name="Action Button: Back or Previous 9">
            <a:hlinkClick r:id="" action="ppaction://hlinkshowjump?jump=firstslide" highlightClick="1"/>
          </p:cNvPr>
          <p:cNvSpPr/>
          <p:nvPr/>
        </p:nvSpPr>
        <p:spPr>
          <a:xfrm>
            <a:off x="152400" y="193964"/>
            <a:ext cx="762000" cy="644236"/>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smtClean="0">
                <a:solidFill>
                  <a:srgbClr val="C00000"/>
                </a:solidFill>
              </a:rPr>
              <a:t>1</a:t>
            </a:r>
            <a:endParaRPr lang="en-US" sz="3200" dirty="0">
              <a:solidFill>
                <a:srgbClr val="C00000"/>
              </a:solidFill>
            </a:endParaRPr>
          </a:p>
        </p:txBody>
      </p:sp>
    </p:spTree>
    <p:extLst>
      <p:ext uri="{BB962C8B-B14F-4D97-AF65-F5344CB8AC3E}">
        <p14:creationId xmlns:p14="http://schemas.microsoft.com/office/powerpoint/2010/main" val="29666184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14400"/>
            <a:ext cx="3525672" cy="2362200"/>
          </a:xfrm>
          <a:prstGeom prst="rect">
            <a:avLst/>
          </a:prstGeom>
          <a:ln>
            <a:solidFill>
              <a:srgbClr val="C000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907472"/>
            <a:ext cx="3429000" cy="2576648"/>
          </a:xfrm>
          <a:prstGeom prst="rect">
            <a:avLst/>
          </a:prstGeom>
          <a:ln>
            <a:solidFill>
              <a:srgbClr val="FFFF0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49" y="3733800"/>
            <a:ext cx="3803351" cy="2046107"/>
          </a:xfrm>
          <a:prstGeom prst="rect">
            <a:avLst/>
          </a:prstGeom>
          <a:ln>
            <a:solidFill>
              <a:srgbClr val="FF0000"/>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4382" y="3751602"/>
            <a:ext cx="3403600" cy="2042160"/>
          </a:xfrm>
          <a:prstGeom prst="rect">
            <a:avLst/>
          </a:prstGeom>
          <a:ln>
            <a:solidFill>
              <a:srgbClr val="00B0F0"/>
            </a:solidFill>
          </a:ln>
        </p:spPr>
      </p:pic>
      <p:sp>
        <p:nvSpPr>
          <p:cNvPr id="6" name="TextBox 5"/>
          <p:cNvSpPr txBox="1"/>
          <p:nvPr/>
        </p:nvSpPr>
        <p:spPr>
          <a:xfrm>
            <a:off x="1402556" y="193966"/>
            <a:ext cx="6827044" cy="830997"/>
          </a:xfrm>
          <a:prstGeom prst="rect">
            <a:avLst/>
          </a:prstGeom>
          <a:noFill/>
        </p:spPr>
        <p:txBody>
          <a:bodyPr wrap="square" rtlCol="0">
            <a:spAutoFit/>
          </a:bodyPr>
          <a:lstStyle/>
          <a:p>
            <a:pPr lvl="0"/>
            <a:r>
              <a:rPr lang="en-US" sz="2400" dirty="0" err="1">
                <a:solidFill>
                  <a:srgbClr val="00B050"/>
                </a:solidFill>
                <a:latin typeface="NikoshBAN" pitchFamily="2" charset="0"/>
                <a:cs typeface="NikoshBAN" pitchFamily="2" charset="0"/>
              </a:rPr>
              <a:t>নিচের</a:t>
            </a:r>
            <a:r>
              <a:rPr lang="en-US" sz="2400" dirty="0">
                <a:solidFill>
                  <a:srgbClr val="00B050"/>
                </a:solidFill>
                <a:latin typeface="NikoshBAN" pitchFamily="2" charset="0"/>
                <a:cs typeface="NikoshBAN" pitchFamily="2" charset="0"/>
              </a:rPr>
              <a:t> </a:t>
            </a:r>
            <a:r>
              <a:rPr lang="en-US" sz="2400" dirty="0" err="1">
                <a:solidFill>
                  <a:srgbClr val="00B050"/>
                </a:solidFill>
                <a:latin typeface="NikoshBAN" pitchFamily="2" charset="0"/>
                <a:cs typeface="NikoshBAN" pitchFamily="2" charset="0"/>
              </a:rPr>
              <a:t>ছবি</a:t>
            </a:r>
            <a:r>
              <a:rPr lang="en-US" sz="2400" dirty="0">
                <a:solidFill>
                  <a:srgbClr val="00B050"/>
                </a:solidFill>
                <a:latin typeface="NikoshBAN" pitchFamily="2" charset="0"/>
                <a:cs typeface="NikoshBAN" pitchFamily="2" charset="0"/>
              </a:rPr>
              <a:t> </a:t>
            </a:r>
            <a:r>
              <a:rPr lang="en-US" sz="2400" dirty="0" err="1">
                <a:solidFill>
                  <a:srgbClr val="00B050"/>
                </a:solidFill>
                <a:latin typeface="NikoshBAN" pitchFamily="2" charset="0"/>
                <a:cs typeface="NikoshBAN" pitchFamily="2" charset="0"/>
              </a:rPr>
              <a:t>গুলো</a:t>
            </a:r>
            <a:r>
              <a:rPr lang="en-US" sz="2400" dirty="0">
                <a:solidFill>
                  <a:srgbClr val="00B050"/>
                </a:solidFill>
                <a:latin typeface="NikoshBAN" pitchFamily="2" charset="0"/>
                <a:cs typeface="NikoshBAN" pitchFamily="2" charset="0"/>
              </a:rPr>
              <a:t> </a:t>
            </a:r>
            <a:r>
              <a:rPr lang="en-US" sz="2400" dirty="0" err="1">
                <a:solidFill>
                  <a:srgbClr val="00B050"/>
                </a:solidFill>
                <a:latin typeface="NikoshBAN" pitchFamily="2" charset="0"/>
                <a:cs typeface="NikoshBAN" pitchFamily="2" charset="0"/>
              </a:rPr>
              <a:t>লক্ষ</a:t>
            </a:r>
            <a:r>
              <a:rPr lang="en-US" sz="2400" dirty="0">
                <a:solidFill>
                  <a:srgbClr val="00B050"/>
                </a:solidFill>
                <a:latin typeface="NikoshBAN" pitchFamily="2" charset="0"/>
                <a:cs typeface="NikoshBAN" pitchFamily="2" charset="0"/>
              </a:rPr>
              <a:t> </a:t>
            </a:r>
            <a:r>
              <a:rPr lang="en-US" sz="2400" dirty="0" err="1">
                <a:solidFill>
                  <a:srgbClr val="00B050"/>
                </a:solidFill>
                <a:latin typeface="NikoshBAN" pitchFamily="2" charset="0"/>
                <a:cs typeface="NikoshBAN" pitchFamily="2" charset="0"/>
              </a:rPr>
              <a:t>করি</a:t>
            </a:r>
            <a:r>
              <a:rPr lang="en-US" sz="2400" dirty="0">
                <a:solidFill>
                  <a:srgbClr val="00B050"/>
                </a:solidFill>
                <a:latin typeface="NikoshBAN" pitchFamily="2" charset="0"/>
                <a:cs typeface="NikoshBAN" pitchFamily="2" charset="0"/>
              </a:rPr>
              <a:t> -------------------- </a:t>
            </a:r>
          </a:p>
          <a:p>
            <a:endParaRPr lang="en-US" sz="2400" dirty="0">
              <a:latin typeface="NikoshBAN" pitchFamily="2" charset="0"/>
              <a:cs typeface="NikoshBAN" pitchFamily="2" charset="0"/>
            </a:endParaRPr>
          </a:p>
        </p:txBody>
      </p:sp>
      <p:sp>
        <p:nvSpPr>
          <p:cNvPr id="7" name="Rectangle 6"/>
          <p:cNvSpPr/>
          <p:nvPr/>
        </p:nvSpPr>
        <p:spPr>
          <a:xfrm>
            <a:off x="1402556" y="5887165"/>
            <a:ext cx="5729287" cy="461665"/>
          </a:xfrm>
          <a:prstGeom prst="rect">
            <a:avLst/>
          </a:prstGeom>
          <a:ln>
            <a:solidFill>
              <a:srgbClr val="FFFF0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US" sz="2400" dirty="0" err="1" smtClean="0">
                <a:solidFill>
                  <a:prstClr val="black"/>
                </a:solidFill>
                <a:latin typeface="NikoshBAN" pitchFamily="2" charset="0"/>
                <a:cs typeface="NikoshBAN" pitchFamily="2" charset="0"/>
              </a:rPr>
              <a:t>ছবি</a:t>
            </a:r>
            <a:r>
              <a:rPr lang="en-US" sz="2400" dirty="0" smtClean="0">
                <a:solidFill>
                  <a:prstClr val="black"/>
                </a:solidFill>
                <a:latin typeface="NikoshBAN" pitchFamily="2" charset="0"/>
                <a:cs typeface="NikoshBAN" pitchFamily="2" charset="0"/>
              </a:rPr>
              <a:t>  </a:t>
            </a:r>
            <a:r>
              <a:rPr lang="en-US" sz="2400" dirty="0" err="1" smtClean="0">
                <a:solidFill>
                  <a:prstClr val="black"/>
                </a:solidFill>
                <a:latin typeface="NikoshBAN" pitchFamily="2" charset="0"/>
                <a:cs typeface="NikoshBAN" pitchFamily="2" charset="0"/>
              </a:rPr>
              <a:t>গুলো</a:t>
            </a:r>
            <a:r>
              <a:rPr lang="en-US" sz="2400" dirty="0" smtClean="0">
                <a:solidFill>
                  <a:prstClr val="black"/>
                </a:solidFill>
                <a:latin typeface="NikoshBAN" pitchFamily="2" charset="0"/>
                <a:cs typeface="NikoshBAN" pitchFamily="2" charset="0"/>
              </a:rPr>
              <a:t> </a:t>
            </a:r>
            <a:r>
              <a:rPr lang="en-US" sz="2400" dirty="0" err="1" smtClean="0">
                <a:solidFill>
                  <a:prstClr val="black"/>
                </a:solidFill>
                <a:latin typeface="NikoshBAN" pitchFamily="2" charset="0"/>
                <a:cs typeface="NikoshBAN" pitchFamily="2" charset="0"/>
              </a:rPr>
              <a:t>দেখে</a:t>
            </a:r>
            <a:r>
              <a:rPr lang="en-US" sz="2400" dirty="0" smtClean="0">
                <a:solidFill>
                  <a:prstClr val="black"/>
                </a:solidFill>
                <a:latin typeface="NikoshBAN" pitchFamily="2" charset="0"/>
                <a:cs typeface="NikoshBAN" pitchFamily="2" charset="0"/>
              </a:rPr>
              <a:t> </a:t>
            </a:r>
            <a:r>
              <a:rPr lang="en-US" sz="2400" dirty="0" err="1" smtClean="0">
                <a:solidFill>
                  <a:prstClr val="black"/>
                </a:solidFill>
                <a:latin typeface="NikoshBAN" pitchFamily="2" charset="0"/>
                <a:cs typeface="NikoshBAN" pitchFamily="2" charset="0"/>
              </a:rPr>
              <a:t>তোমরা</a:t>
            </a:r>
            <a:r>
              <a:rPr lang="en-US" sz="2400" dirty="0" smtClean="0">
                <a:solidFill>
                  <a:prstClr val="black"/>
                </a:solidFill>
                <a:latin typeface="NikoshBAN" pitchFamily="2" charset="0"/>
                <a:cs typeface="NikoshBAN" pitchFamily="2" charset="0"/>
              </a:rPr>
              <a:t>  </a:t>
            </a:r>
            <a:r>
              <a:rPr lang="en-US" sz="2400" dirty="0" err="1" smtClean="0">
                <a:solidFill>
                  <a:prstClr val="black"/>
                </a:solidFill>
                <a:latin typeface="NikoshBAN" pitchFamily="2" charset="0"/>
                <a:cs typeface="NikoshBAN" pitchFamily="2" charset="0"/>
              </a:rPr>
              <a:t>কী</a:t>
            </a:r>
            <a:r>
              <a:rPr lang="en-US" sz="2400" dirty="0" smtClean="0">
                <a:solidFill>
                  <a:prstClr val="black"/>
                </a:solidFill>
                <a:latin typeface="NikoshBAN" pitchFamily="2" charset="0"/>
                <a:cs typeface="NikoshBAN" pitchFamily="2" charset="0"/>
              </a:rPr>
              <a:t> </a:t>
            </a:r>
            <a:r>
              <a:rPr lang="en-US" sz="2400" dirty="0" err="1" smtClean="0">
                <a:solidFill>
                  <a:prstClr val="black"/>
                </a:solidFill>
                <a:latin typeface="NikoshBAN" pitchFamily="2" charset="0"/>
                <a:cs typeface="NikoshBAN" pitchFamily="2" charset="0"/>
              </a:rPr>
              <a:t>বুঝতে</a:t>
            </a:r>
            <a:r>
              <a:rPr lang="en-US" sz="2400" dirty="0" smtClean="0">
                <a:solidFill>
                  <a:prstClr val="black"/>
                </a:solidFill>
                <a:latin typeface="NikoshBAN" pitchFamily="2" charset="0"/>
                <a:cs typeface="NikoshBAN" pitchFamily="2" charset="0"/>
              </a:rPr>
              <a:t> </a:t>
            </a:r>
            <a:r>
              <a:rPr lang="en-US" sz="2400" dirty="0" err="1" smtClean="0">
                <a:solidFill>
                  <a:prstClr val="black"/>
                </a:solidFill>
                <a:latin typeface="NikoshBAN" pitchFamily="2" charset="0"/>
                <a:cs typeface="NikoshBAN" pitchFamily="2" charset="0"/>
              </a:rPr>
              <a:t>পারছ</a:t>
            </a:r>
            <a:r>
              <a:rPr lang="en-US" sz="2400" dirty="0" smtClean="0">
                <a:solidFill>
                  <a:prstClr val="black"/>
                </a:solidFill>
                <a:latin typeface="NikoshBAN" pitchFamily="2" charset="0"/>
                <a:cs typeface="NikoshBAN" pitchFamily="2" charset="0"/>
              </a:rPr>
              <a:t> ? </a:t>
            </a:r>
            <a:endParaRPr lang="en-US" sz="2400" dirty="0">
              <a:solidFill>
                <a:prstClr val="black"/>
              </a:solidFill>
              <a:latin typeface="NikoshBAN" pitchFamily="2" charset="0"/>
              <a:cs typeface="NikoshBAN" pitchFamily="2" charset="0"/>
            </a:endParaRPr>
          </a:p>
        </p:txBody>
      </p:sp>
      <p:sp>
        <p:nvSpPr>
          <p:cNvPr id="9" name="Action Button: Back or Previous 8">
            <a:hlinkClick r:id="" action="ppaction://hlinkshowjump?jump=previousslide" highlightClick="1"/>
          </p:cNvPr>
          <p:cNvSpPr/>
          <p:nvPr/>
        </p:nvSpPr>
        <p:spPr>
          <a:xfrm>
            <a:off x="304800" y="6093128"/>
            <a:ext cx="685800" cy="511403"/>
          </a:xfrm>
          <a:prstGeom prst="actionButtonBackPrevious">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Action Button: Forward or Next 9">
            <a:hlinkClick r:id="" action="ppaction://hlinkshowjump?jump=nextslide" highlightClick="1"/>
          </p:cNvPr>
          <p:cNvSpPr/>
          <p:nvPr/>
        </p:nvSpPr>
        <p:spPr>
          <a:xfrm>
            <a:off x="8097982" y="6117997"/>
            <a:ext cx="817418" cy="486534"/>
          </a:xfrm>
          <a:prstGeom prst="actionButtonForwardNext">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Action Button: Back or Previous 10">
            <a:hlinkClick r:id="" action="ppaction://hlinkshowjump?jump=firstslide" highlightClick="1"/>
          </p:cNvPr>
          <p:cNvSpPr/>
          <p:nvPr/>
        </p:nvSpPr>
        <p:spPr>
          <a:xfrm>
            <a:off x="120949" y="152401"/>
            <a:ext cx="685800" cy="644236"/>
          </a:xfrm>
          <a:prstGeom prst="actionButtonBackPrevious">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smtClean="0">
                <a:solidFill>
                  <a:srgbClr val="C00000"/>
                </a:solidFill>
              </a:rPr>
              <a:t>1</a:t>
            </a:r>
            <a:endParaRPr lang="en-US" sz="3200" dirty="0">
              <a:solidFill>
                <a:srgbClr val="C00000"/>
              </a:solidFill>
            </a:endParaRPr>
          </a:p>
        </p:txBody>
      </p:sp>
      <p:sp>
        <p:nvSpPr>
          <p:cNvPr id="12" name="TextBox 11"/>
          <p:cNvSpPr txBox="1"/>
          <p:nvPr/>
        </p:nvSpPr>
        <p:spPr>
          <a:xfrm>
            <a:off x="1143000" y="6366147"/>
            <a:ext cx="1905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
        <p:nvSpPr>
          <p:cNvPr id="13" name="TextBox 12"/>
          <p:cNvSpPr txBox="1"/>
          <p:nvPr/>
        </p:nvSpPr>
        <p:spPr>
          <a:xfrm>
            <a:off x="3200400" y="6400800"/>
            <a:ext cx="22098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
        <p:nvSpPr>
          <p:cNvPr id="14" name="TextBox 13"/>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4 </a:t>
            </a:r>
            <a:r>
              <a:rPr lang="en-US" dirty="0" smtClean="0">
                <a:solidFill>
                  <a:srgbClr val="C00000"/>
                </a:solidFill>
              </a:rPr>
              <a:t> </a:t>
            </a:r>
            <a:endParaRPr lang="en-US" dirty="0">
              <a:solidFill>
                <a:srgbClr val="C00000"/>
              </a:solidFill>
            </a:endParaRPr>
          </a:p>
        </p:txBody>
      </p:sp>
    </p:spTree>
    <p:extLst>
      <p:ext uri="{BB962C8B-B14F-4D97-AF65-F5344CB8AC3E}">
        <p14:creationId xmlns:p14="http://schemas.microsoft.com/office/powerpoint/2010/main" val="35816718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895600" y="228600"/>
            <a:ext cx="2514600" cy="1371600"/>
          </a:xfrm>
          <a:prstGeom prst="ellipse">
            <a:avLst/>
          </a:prstGeom>
          <a:ln>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smtClean="0">
                <a:latin typeface="NikoshBAN" pitchFamily="2" charset="0"/>
                <a:cs typeface="NikoshBAN" pitchFamily="2" charset="0"/>
              </a:rPr>
              <a:t>আজকের  পাঠ </a:t>
            </a:r>
            <a:endParaRPr lang="en-US" sz="2800" dirty="0">
              <a:latin typeface="NikoshBAN" pitchFamily="2" charset="0"/>
              <a:cs typeface="NikoshBAN" pitchFamily="2" charset="0"/>
            </a:endParaRPr>
          </a:p>
        </p:txBody>
      </p:sp>
      <p:sp>
        <p:nvSpPr>
          <p:cNvPr id="3" name="TextBox 2"/>
          <p:cNvSpPr txBox="1"/>
          <p:nvPr/>
        </p:nvSpPr>
        <p:spPr>
          <a:xfrm>
            <a:off x="2209800" y="1752600"/>
            <a:ext cx="4419600" cy="1015663"/>
          </a:xfrm>
          <a:prstGeom prst="rect">
            <a:avLst/>
          </a:prstGeom>
          <a:noFill/>
        </p:spPr>
        <p:txBody>
          <a:bodyPr wrap="square" rtlCol="0">
            <a:spAutoFit/>
          </a:bodyPr>
          <a:lstStyle/>
          <a:p>
            <a:r>
              <a:rPr lang="bn-BD" sz="6000" dirty="0" smtClean="0">
                <a:latin typeface="NikoshBAN" pitchFamily="2" charset="0"/>
                <a:cs typeface="NikoshBAN" pitchFamily="2" charset="0"/>
              </a:rPr>
              <a:t>স্বাধীন বাংলাদেশ </a:t>
            </a:r>
            <a:endParaRPr lang="en-US" sz="6000"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672159"/>
            <a:ext cx="2209800" cy="3121781"/>
          </a:xfrm>
          <a:prstGeom prst="rect">
            <a:avLst/>
          </a:prstGeom>
          <a:ln>
            <a:solidFill>
              <a:srgbClr val="FF000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347" y="2672159"/>
            <a:ext cx="5698191" cy="3121781"/>
          </a:xfrm>
          <a:prstGeom prst="rect">
            <a:avLst/>
          </a:prstGeom>
          <a:ln>
            <a:solidFill>
              <a:srgbClr val="FFFF00"/>
            </a:solidFill>
          </a:ln>
        </p:spPr>
      </p:pic>
      <p:sp>
        <p:nvSpPr>
          <p:cNvPr id="6" name="Action Button: Back or Previous 5">
            <a:hlinkClick r:id="" action="ppaction://hlinkshowjump?jump=previousslide" highlightClick="1"/>
          </p:cNvPr>
          <p:cNvSpPr/>
          <p:nvPr/>
        </p:nvSpPr>
        <p:spPr>
          <a:xfrm>
            <a:off x="152400" y="6248400"/>
            <a:ext cx="762000" cy="457200"/>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NikoshBAN" pitchFamily="2" charset="0"/>
              <a:cs typeface="NikoshBAN" pitchFamily="2" charset="0"/>
            </a:endParaRPr>
          </a:p>
        </p:txBody>
      </p:sp>
      <p:sp>
        <p:nvSpPr>
          <p:cNvPr id="7" name="Action Button: Forward or Next 6">
            <a:hlinkClick r:id="" action="ppaction://hlinkshowjump?jump=nextslide" highlightClick="1"/>
          </p:cNvPr>
          <p:cNvSpPr/>
          <p:nvPr/>
        </p:nvSpPr>
        <p:spPr>
          <a:xfrm>
            <a:off x="8153400" y="6082145"/>
            <a:ext cx="795338" cy="533400"/>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Action Button: Back or Previous 7">
            <a:hlinkClick r:id="" action="ppaction://hlinkshowjump?jump=firstslide" highlightClick="1"/>
          </p:cNvPr>
          <p:cNvSpPr/>
          <p:nvPr/>
        </p:nvSpPr>
        <p:spPr>
          <a:xfrm>
            <a:off x="193964" y="228600"/>
            <a:ext cx="1066800" cy="685800"/>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smtClean="0">
                <a:solidFill>
                  <a:srgbClr val="C00000"/>
                </a:solidFill>
              </a:rPr>
              <a:t>1</a:t>
            </a:r>
            <a:endParaRPr lang="en-US" sz="3200" dirty="0">
              <a:solidFill>
                <a:srgbClr val="C00000"/>
              </a:solidFill>
            </a:endParaRPr>
          </a:p>
        </p:txBody>
      </p:sp>
      <p:sp>
        <p:nvSpPr>
          <p:cNvPr id="9" name="Action Button: Forward or Next 8">
            <a:hlinkClick r:id="rId4" action="ppaction://hlinksldjump" highlightClick="1"/>
          </p:cNvPr>
          <p:cNvSpPr/>
          <p:nvPr/>
        </p:nvSpPr>
        <p:spPr>
          <a:xfrm>
            <a:off x="8001000" y="228600"/>
            <a:ext cx="947738" cy="609600"/>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TextBox 9"/>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5  </a:t>
            </a:r>
            <a:r>
              <a:rPr lang="en-US" dirty="0" smtClean="0">
                <a:solidFill>
                  <a:srgbClr val="C00000"/>
                </a:solidFill>
              </a:rPr>
              <a:t> </a:t>
            </a:r>
            <a:endParaRPr lang="en-US" dirty="0">
              <a:solidFill>
                <a:srgbClr val="C00000"/>
              </a:solidFill>
            </a:endParaRPr>
          </a:p>
        </p:txBody>
      </p:sp>
      <p:sp>
        <p:nvSpPr>
          <p:cNvPr id="11" name="TextBox 10"/>
          <p:cNvSpPr txBox="1"/>
          <p:nvPr/>
        </p:nvSpPr>
        <p:spPr>
          <a:xfrm>
            <a:off x="974938" y="6362699"/>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Tree>
    <p:extLst>
      <p:ext uri="{BB962C8B-B14F-4D97-AF65-F5344CB8AC3E}">
        <p14:creationId xmlns:p14="http://schemas.microsoft.com/office/powerpoint/2010/main" val="42892602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25908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800" dirty="0" smtClean="0">
                <a:latin typeface="NikoshBAN" pitchFamily="2" charset="0"/>
                <a:cs typeface="NikoshBAN" pitchFamily="2" charset="0"/>
              </a:rPr>
              <a:t>শিখন ফল </a:t>
            </a:r>
            <a:endParaRPr lang="en-US" sz="2800" dirty="0">
              <a:latin typeface="NikoshBAN" pitchFamily="2" charset="0"/>
              <a:cs typeface="NikoshBAN" pitchFamily="2" charset="0"/>
            </a:endParaRPr>
          </a:p>
        </p:txBody>
      </p:sp>
      <p:sp>
        <p:nvSpPr>
          <p:cNvPr id="3" name="TextBox 2"/>
          <p:cNvSpPr txBox="1"/>
          <p:nvPr/>
        </p:nvSpPr>
        <p:spPr>
          <a:xfrm>
            <a:off x="304800" y="914400"/>
            <a:ext cx="85344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800" dirty="0" smtClean="0">
                <a:latin typeface="NikoshBAN" pitchFamily="2" charset="0"/>
                <a:cs typeface="NikoshBAN" pitchFamily="2" charset="0"/>
              </a:rPr>
              <a:t>এই পাঠ শেষে শিক্ষার্থীরা------</a:t>
            </a:r>
            <a:endParaRPr lang="en-US" sz="2800" dirty="0">
              <a:latin typeface="NikoshBAN" pitchFamily="2" charset="0"/>
              <a:cs typeface="NikoshBAN" pitchFamily="2" charset="0"/>
            </a:endParaRPr>
          </a:p>
        </p:txBody>
      </p:sp>
      <p:sp>
        <p:nvSpPr>
          <p:cNvPr id="4" name="TextBox 3"/>
          <p:cNvSpPr txBox="1"/>
          <p:nvPr/>
        </p:nvSpPr>
        <p:spPr>
          <a:xfrm>
            <a:off x="304800" y="1463703"/>
            <a:ext cx="85344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457200" indent="-457200">
              <a:buFont typeface="Wingdings" pitchFamily="2" charset="2"/>
              <a:buChar char="v"/>
            </a:pPr>
            <a:r>
              <a:rPr lang="bn-BD" sz="2800" dirty="0" smtClean="0">
                <a:latin typeface="NikoshBAN" pitchFamily="2" charset="0"/>
                <a:cs typeface="NikoshBAN" pitchFamily="2" charset="0"/>
              </a:rPr>
              <a:t>১। মুক্তি যুদ্ধ সম্পর্কে বর্ণনা করতে পারবে । </a:t>
            </a:r>
            <a:endParaRPr lang="en-US" sz="2800" dirty="0">
              <a:latin typeface="NikoshBAN" pitchFamily="2" charset="0"/>
              <a:cs typeface="NikoshBAN" pitchFamily="2" charset="0"/>
            </a:endParaRPr>
          </a:p>
        </p:txBody>
      </p:sp>
      <p:sp>
        <p:nvSpPr>
          <p:cNvPr id="5" name="TextBox 4"/>
          <p:cNvSpPr txBox="1"/>
          <p:nvPr/>
        </p:nvSpPr>
        <p:spPr>
          <a:xfrm>
            <a:off x="277092" y="2033788"/>
            <a:ext cx="85344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indent="-457200">
              <a:buFont typeface="Wingdings" pitchFamily="2" charset="2"/>
              <a:buChar char="v"/>
            </a:pPr>
            <a:r>
              <a:rPr lang="bn-BD" sz="2800" dirty="0" smtClean="0">
                <a:latin typeface="NikoshBAN" pitchFamily="2" charset="0"/>
                <a:cs typeface="NikoshBAN" pitchFamily="2" charset="0"/>
              </a:rPr>
              <a:t>২। ৭ ই মার্চের ভাষণের গুরুত্ব বিশ্লেষণ করতে পারবে । </a:t>
            </a:r>
            <a:endParaRPr lang="en-US" sz="2800" dirty="0">
              <a:latin typeface="NikoshBAN" pitchFamily="2" charset="0"/>
              <a:cs typeface="NikoshBAN" pitchFamily="2" charset="0"/>
            </a:endParaRPr>
          </a:p>
        </p:txBody>
      </p:sp>
      <p:sp>
        <p:nvSpPr>
          <p:cNvPr id="6" name="TextBox 5"/>
          <p:cNvSpPr txBox="1"/>
          <p:nvPr/>
        </p:nvSpPr>
        <p:spPr>
          <a:xfrm>
            <a:off x="277091" y="2633990"/>
            <a:ext cx="853440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57200" indent="-457200">
              <a:buFont typeface="Wingdings" pitchFamily="2" charset="2"/>
              <a:buChar char="v"/>
            </a:pPr>
            <a:r>
              <a:rPr lang="bn-BD" sz="2400" dirty="0" smtClean="0">
                <a:latin typeface="NikoshBAN" pitchFamily="2" charset="0"/>
                <a:cs typeface="NikoshBAN" pitchFamily="2" charset="0"/>
              </a:rPr>
              <a:t>৩। স্বাধীনতা যুদ্ধ পরিচালনায় মুজিব নগর সরকারের ভূমিকা বর্ণনা করতে পারবে । </a:t>
            </a:r>
            <a:endParaRPr lang="en-US" sz="2400" dirty="0">
              <a:latin typeface="NikoshBAN" pitchFamily="2" charset="0"/>
              <a:cs typeface="NikoshBAN" pitchFamily="2" charset="0"/>
            </a:endParaRPr>
          </a:p>
        </p:txBody>
      </p:sp>
      <p:sp>
        <p:nvSpPr>
          <p:cNvPr id="7" name="TextBox 6"/>
          <p:cNvSpPr txBox="1"/>
          <p:nvPr/>
        </p:nvSpPr>
        <p:spPr>
          <a:xfrm>
            <a:off x="277091" y="3083427"/>
            <a:ext cx="85344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Wingdings" pitchFamily="2" charset="2"/>
              <a:buChar char="v"/>
            </a:pPr>
            <a:r>
              <a:rPr lang="bn-BD" sz="2800" dirty="0" smtClean="0">
                <a:latin typeface="NikoshBAN" pitchFamily="2" charset="0"/>
                <a:cs typeface="NikoshBAN" pitchFamily="2" charset="0"/>
              </a:rPr>
              <a:t>৪। স্বাধীনতা যুদ্ধে বিভিন্ন পেশাজীবী মানুষের ভূমিকা ব্যাখ্যা করতে পারবে। </a:t>
            </a:r>
            <a:endParaRPr lang="en-US" sz="2800" dirty="0">
              <a:latin typeface="NikoshBAN" pitchFamily="2" charset="0"/>
              <a:cs typeface="NikoshBAN" pitchFamily="2" charset="0"/>
            </a:endParaRPr>
          </a:p>
        </p:txBody>
      </p:sp>
      <p:sp>
        <p:nvSpPr>
          <p:cNvPr id="8" name="Action Button: Back or Previous 7">
            <a:hlinkClick r:id="" action="ppaction://hlinkshowjump?jump=firstslide" highlightClick="1"/>
          </p:cNvPr>
          <p:cNvSpPr/>
          <p:nvPr/>
        </p:nvSpPr>
        <p:spPr>
          <a:xfrm>
            <a:off x="235527" y="228600"/>
            <a:ext cx="914400" cy="523220"/>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rgbClr val="FF0000"/>
                </a:solidFill>
              </a:rPr>
              <a:t>1</a:t>
            </a:r>
            <a:endParaRPr lang="en-US" sz="2800" dirty="0">
              <a:solidFill>
                <a:srgbClr val="FF0000"/>
              </a:solidFill>
            </a:endParaRPr>
          </a:p>
        </p:txBody>
      </p:sp>
      <p:sp>
        <p:nvSpPr>
          <p:cNvPr id="9" name="Action Button: Forward or Next 8">
            <a:hlinkClick r:id="" action="ppaction://hlinkshowjump?jump=nextslide" highlightClick="1"/>
          </p:cNvPr>
          <p:cNvSpPr/>
          <p:nvPr/>
        </p:nvSpPr>
        <p:spPr>
          <a:xfrm>
            <a:off x="8153400" y="5943600"/>
            <a:ext cx="810491" cy="720436"/>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200891" y="5943600"/>
            <a:ext cx="845127" cy="720436"/>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TextBox 10"/>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6 </a:t>
            </a:r>
            <a:r>
              <a:rPr lang="en-US" dirty="0" smtClean="0">
                <a:solidFill>
                  <a:srgbClr val="C00000"/>
                </a:solidFill>
              </a:rPr>
              <a:t> </a:t>
            </a:r>
            <a:endParaRPr lang="en-US" dirty="0">
              <a:solidFill>
                <a:srgbClr val="C00000"/>
              </a:solidFill>
            </a:endParaRPr>
          </a:p>
        </p:txBody>
      </p:sp>
      <p:sp>
        <p:nvSpPr>
          <p:cNvPr id="12" name="TextBox 11"/>
          <p:cNvSpPr txBox="1"/>
          <p:nvPr/>
        </p:nvSpPr>
        <p:spPr>
          <a:xfrm>
            <a:off x="1046018" y="6400800"/>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
        <p:nvSpPr>
          <p:cNvPr id="13" name="TextBox 12"/>
          <p:cNvSpPr txBox="1"/>
          <p:nvPr/>
        </p:nvSpPr>
        <p:spPr>
          <a:xfrm>
            <a:off x="3200400" y="6400801"/>
            <a:ext cx="23622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
        <p:nvSpPr>
          <p:cNvPr id="14" name="Action Button: Forward or Next 13">
            <a:hlinkClick r:id="rId2" action="ppaction://hlinksldjump" highlightClick="1"/>
          </p:cNvPr>
          <p:cNvSpPr/>
          <p:nvPr/>
        </p:nvSpPr>
        <p:spPr>
          <a:xfrm>
            <a:off x="8004464" y="200891"/>
            <a:ext cx="786245" cy="685800"/>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922686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457200"/>
            <a:ext cx="2552700" cy="2514600"/>
          </a:xfrm>
          <a:prstGeom prst="rect">
            <a:avLst/>
          </a:prstGeom>
          <a:ln>
            <a:solidFill>
              <a:srgbClr val="FFFF0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700" y="431188"/>
            <a:ext cx="3830782" cy="2566624"/>
          </a:xfrm>
          <a:prstGeom prst="rect">
            <a:avLst/>
          </a:prstGeom>
          <a:ln>
            <a:solidFill>
              <a:srgbClr val="00B050"/>
            </a:solidFill>
          </a:ln>
        </p:spPr>
      </p:pic>
      <p:sp>
        <p:nvSpPr>
          <p:cNvPr id="5" name="TextBox 4"/>
          <p:cNvSpPr txBox="1"/>
          <p:nvPr/>
        </p:nvSpPr>
        <p:spPr>
          <a:xfrm>
            <a:off x="542059" y="3086029"/>
            <a:ext cx="25527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dirty="0" smtClean="0">
                <a:latin typeface="NikoshBAN" pitchFamily="2" charset="0"/>
                <a:cs typeface="NikoshBAN" pitchFamily="2" charset="0"/>
              </a:rPr>
              <a:t>ভুট্টো- ইয়াহিয়া </a:t>
            </a:r>
            <a:endParaRPr lang="en-US" dirty="0">
              <a:latin typeface="NikoshBAN" pitchFamily="2" charset="0"/>
              <a:cs typeface="NikoshBAN" pitchFamily="2" charset="0"/>
            </a:endParaRPr>
          </a:p>
        </p:txBody>
      </p:sp>
      <p:sp>
        <p:nvSpPr>
          <p:cNvPr id="6" name="TextBox 5"/>
          <p:cNvSpPr txBox="1"/>
          <p:nvPr/>
        </p:nvSpPr>
        <p:spPr>
          <a:xfrm>
            <a:off x="4059382" y="3104765"/>
            <a:ext cx="383078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000" dirty="0" smtClean="0">
                <a:latin typeface="NikoshBAN" pitchFamily="2" charset="0"/>
                <a:cs typeface="NikoshBAN" pitchFamily="2" charset="0"/>
              </a:rPr>
              <a:t>৭ ই মার্চের ভাষণ </a:t>
            </a:r>
            <a:endParaRPr lang="en-US" sz="2000" dirty="0">
              <a:latin typeface="NikoshBAN" pitchFamily="2" charset="0"/>
              <a:cs typeface="NikoshBAN" pitchFamily="2" charset="0"/>
            </a:endParaRPr>
          </a:p>
        </p:txBody>
      </p:sp>
      <p:sp>
        <p:nvSpPr>
          <p:cNvPr id="7" name="TextBox 6"/>
          <p:cNvSpPr txBox="1"/>
          <p:nvPr/>
        </p:nvSpPr>
        <p:spPr>
          <a:xfrm>
            <a:off x="245917" y="3504875"/>
            <a:ext cx="8683337"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400" dirty="0" smtClean="0">
                <a:latin typeface="NikoshBAN" pitchFamily="2" charset="0"/>
                <a:cs typeface="NikoshBAN" pitchFamily="2" charset="0"/>
              </a:rPr>
              <a:t>১৯৭০ সালের সাধারণ নির্বাচনে আওয়ামী লীগ ১৬৭ টি আসন লাভ করে নিরঙ্কুশ সংখ্যাগরিষ্ঠতা অর্জন করে। পাকিস্তানি সামরিক শাসক চক্র ক্ষমতা হস্তান্তর না করে ভুট্টো- ইয়াহিয়া নানামূখী ষড়যন্ত্র শুরু করে। তার ধারাবাহিকতায় ৭ই মার্চ সোহরাওয়ার্দী উদ্যানে বঙ্গবন্ধু শেখ মুজিবুর রহমান বিশাল এক জনসভায় ঐতিহাসিক ভাষণ দেন। এই ভাষণে পশ্চিম পাকিস্তানি শাসক গোষ্ঠীর শোষণ বঞ্চনার ইতিহাস , নির্বাচনে জয়ী হওয়ার পর ক্ষমতা হস্তান্তর না করা ইত্যাদি বিষয় তুলে ধরেন । </a:t>
            </a:r>
          </a:p>
          <a:p>
            <a:r>
              <a:rPr lang="bn-BD" sz="2400" dirty="0" smtClean="0">
                <a:latin typeface="NikoshBAN" pitchFamily="2" charset="0"/>
                <a:cs typeface="NikoshBAN" pitchFamily="2" charset="0"/>
              </a:rPr>
              <a:t>এই ভাষনের মাধ্যমে বাঙ্গালী জাতিকে দিক নির্দেশনা প্রদান করেন ।এবং বজ্র কন্ঠে ঘোষণা করেন “ এবারের সংগ্রাম আমাদের মুক্তির সংগ্রাম , এবারের সংগ্রাম স্বাধীনতার সংগ্রাম ।’’  </a:t>
            </a:r>
            <a:endParaRPr lang="en-US" sz="2400" dirty="0">
              <a:latin typeface="NikoshBAN" pitchFamily="2" charset="0"/>
              <a:cs typeface="NikoshBAN" pitchFamily="2" charset="0"/>
            </a:endParaRPr>
          </a:p>
        </p:txBody>
      </p:sp>
      <p:sp>
        <p:nvSpPr>
          <p:cNvPr id="2" name="Action Button: Back or Previous 1">
            <a:hlinkClick r:id="" action="ppaction://hlinkshowjump?jump=firstslide" highlightClick="1"/>
          </p:cNvPr>
          <p:cNvSpPr/>
          <p:nvPr/>
        </p:nvSpPr>
        <p:spPr>
          <a:xfrm>
            <a:off x="8153400" y="304800"/>
            <a:ext cx="775854" cy="685800"/>
          </a:xfrm>
          <a:prstGeom prst="actionButtonBackPrevious">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smtClean="0">
                <a:solidFill>
                  <a:srgbClr val="FF0000"/>
                </a:solidFill>
              </a:rPr>
              <a:t>1</a:t>
            </a:r>
            <a:endParaRPr lang="en-US" sz="3200" dirty="0">
              <a:solidFill>
                <a:srgbClr val="FF0000"/>
              </a:solidFill>
            </a:endParaRPr>
          </a:p>
        </p:txBody>
      </p:sp>
      <p:sp>
        <p:nvSpPr>
          <p:cNvPr id="9" name="Action Button: Back or Previous 8">
            <a:hlinkClick r:id="" action="ppaction://hlinkshowjump?jump=previousslide" highlightClick="1"/>
          </p:cNvPr>
          <p:cNvSpPr/>
          <p:nvPr/>
        </p:nvSpPr>
        <p:spPr>
          <a:xfrm>
            <a:off x="8153400" y="1143000"/>
            <a:ext cx="775854" cy="571500"/>
          </a:xfrm>
          <a:prstGeom prst="actionButtonBackPrevious">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Action Button: Forward or Next 9">
            <a:hlinkClick r:id="" action="ppaction://hlinkshowjump?jump=nextslide" highlightClick="1"/>
          </p:cNvPr>
          <p:cNvSpPr/>
          <p:nvPr/>
        </p:nvSpPr>
        <p:spPr>
          <a:xfrm>
            <a:off x="8153400" y="1714500"/>
            <a:ext cx="775854" cy="571500"/>
          </a:xfrm>
          <a:prstGeom prst="actionButtonForwardNext">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TextBox 10"/>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7  </a:t>
            </a:r>
            <a:r>
              <a:rPr lang="en-US" dirty="0" smtClean="0">
                <a:solidFill>
                  <a:srgbClr val="C00000"/>
                </a:solidFill>
              </a:rPr>
              <a:t> </a:t>
            </a:r>
            <a:endParaRPr lang="en-US" dirty="0">
              <a:solidFill>
                <a:srgbClr val="C00000"/>
              </a:solidFill>
            </a:endParaRPr>
          </a:p>
        </p:txBody>
      </p:sp>
      <p:sp>
        <p:nvSpPr>
          <p:cNvPr id="12" name="TextBox 11"/>
          <p:cNvSpPr txBox="1"/>
          <p:nvPr/>
        </p:nvSpPr>
        <p:spPr>
          <a:xfrm>
            <a:off x="727364" y="6400800"/>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
        <p:nvSpPr>
          <p:cNvPr id="13" name="TextBox 12"/>
          <p:cNvSpPr txBox="1"/>
          <p:nvPr/>
        </p:nvSpPr>
        <p:spPr>
          <a:xfrm>
            <a:off x="4589365" y="6386714"/>
            <a:ext cx="23622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Tree>
    <p:extLst>
      <p:ext uri="{BB962C8B-B14F-4D97-AF65-F5344CB8AC3E}">
        <p14:creationId xmlns:p14="http://schemas.microsoft.com/office/powerpoint/2010/main" val="3711655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382" y="228600"/>
            <a:ext cx="5410200" cy="461665"/>
          </a:xfrm>
          <a:prstGeom prst="rect">
            <a:avLst/>
          </a:prstGeom>
          <a:noFill/>
        </p:spPr>
        <p:txBody>
          <a:bodyPr wrap="square" rtlCol="0">
            <a:spAutoFit/>
          </a:bodyPr>
          <a:lstStyle/>
          <a:p>
            <a:r>
              <a:rPr lang="bn-BD" sz="2400" dirty="0" smtClean="0">
                <a:solidFill>
                  <a:srgbClr val="C00000"/>
                </a:solidFill>
                <a:latin typeface="NikoshBAN" pitchFamily="2" charset="0"/>
                <a:cs typeface="NikoshBAN" pitchFamily="2" charset="0"/>
              </a:rPr>
              <a:t>চল আমরা আরও কিছু ছবি দেখি----------------</a:t>
            </a:r>
            <a:endParaRPr lang="en-US" sz="2400" dirty="0">
              <a:solidFill>
                <a:srgbClr val="C00000"/>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2" y="799234"/>
            <a:ext cx="2095500" cy="2305050"/>
          </a:xfrm>
          <a:prstGeom prst="rect">
            <a:avLst/>
          </a:prstGeom>
          <a:ln>
            <a:solidFill>
              <a:srgbClr val="FF0000"/>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9675" y="886433"/>
            <a:ext cx="2797326" cy="2101990"/>
          </a:xfrm>
          <a:prstGeom prst="rect">
            <a:avLst/>
          </a:prstGeom>
          <a:ln>
            <a:solidFill>
              <a:srgbClr val="FFC000"/>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852055"/>
            <a:ext cx="3603566" cy="2252229"/>
          </a:xfrm>
          <a:prstGeom prst="rect">
            <a:avLst/>
          </a:prstGeom>
          <a:ln>
            <a:solidFill>
              <a:srgbClr val="FFFF00"/>
            </a:solidFill>
          </a:ln>
        </p:spPr>
      </p:pic>
      <p:sp>
        <p:nvSpPr>
          <p:cNvPr id="8" name="TextBox 7"/>
          <p:cNvSpPr txBox="1"/>
          <p:nvPr/>
        </p:nvSpPr>
        <p:spPr>
          <a:xfrm>
            <a:off x="249382" y="3276600"/>
            <a:ext cx="8617619"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smtClean="0">
                <a:latin typeface="NikoshBAN" pitchFamily="2" charset="0"/>
                <a:cs typeface="NikoshBAN" pitchFamily="2" charset="0"/>
              </a:rPr>
              <a:t>ভুট্টো –ইয়াহিয়া গোপন  আলোচনার  নামে  কাল ক্ষেপন করে পশ্চিম  পাকিস্তান  থেকে সৈন্য ও গোলা বারুদ এনে পূর্ব পাকিস্তানে সামরিক আক্রমন চালানোর প্রস্তুতি নেয় । ২৫ শে মার্চ  পৃথিবীর  ইতিহাসে বর্বরতম গণ হত্যা , ‘অপারেশন সার্চলাইট’ শুরু হয়। ইয়াহিয়া খানের  নির্দেশে ঘুমন্ত বাঙ্গালীর উপর ঝাঁপিয়ে  পড়ে । হত্যা করা হয় বহু মানূষ কে।</a:t>
            </a:r>
          </a:p>
          <a:p>
            <a:r>
              <a:rPr lang="bn-BD" sz="2400" dirty="0" smtClean="0">
                <a:latin typeface="NikoshBAN" pitchFamily="2" charset="0"/>
                <a:cs typeface="NikoshBAN" pitchFamily="2" charset="0"/>
              </a:rPr>
              <a:t>২৬ শে মার্চের প্রথম প্রহরে বঙ্গবন্ধু  স্বাধীনতা  ঘোষণার  পর পরই ২৬ শে মার্চ  প্রথম প্রহরে  বঙ্গবন্ধু শেখ মুজিবুর রহমান কে গ্রেফতার করে  গোপনে পশ্চিম পাকিস্তানে  পাঠিয়ে দেওয়া হয়। </a:t>
            </a:r>
            <a:endParaRPr lang="en-US" sz="2400" dirty="0">
              <a:latin typeface="NikoshBAN" pitchFamily="2" charset="0"/>
              <a:cs typeface="NikoshBAN" pitchFamily="2" charset="0"/>
            </a:endParaRPr>
          </a:p>
        </p:txBody>
      </p:sp>
      <p:sp>
        <p:nvSpPr>
          <p:cNvPr id="4" name="Action Button: Back or Previous 3">
            <a:hlinkClick r:id="" action="ppaction://hlinkshowjump?jump=firstslide" highlightClick="1"/>
          </p:cNvPr>
          <p:cNvSpPr/>
          <p:nvPr/>
        </p:nvSpPr>
        <p:spPr>
          <a:xfrm>
            <a:off x="8305800" y="228599"/>
            <a:ext cx="561201" cy="62345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C00000"/>
                </a:solidFill>
              </a:rPr>
              <a:t>1</a:t>
            </a:r>
            <a:endParaRPr lang="en-US" sz="3200" dirty="0">
              <a:solidFill>
                <a:srgbClr val="C00000"/>
              </a:solidFill>
            </a:endParaRPr>
          </a:p>
        </p:txBody>
      </p:sp>
      <p:sp>
        <p:nvSpPr>
          <p:cNvPr id="5" name="Action Button: Back or Previous 4">
            <a:hlinkClick r:id="" action="ppaction://hlinkshowjump?jump=previousslide" highlightClick="1"/>
          </p:cNvPr>
          <p:cNvSpPr/>
          <p:nvPr/>
        </p:nvSpPr>
        <p:spPr>
          <a:xfrm>
            <a:off x="249382" y="6096000"/>
            <a:ext cx="969818" cy="609600"/>
          </a:xfrm>
          <a:prstGeom prst="actionButtonBackPrevious">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Action Button: Forward or Next 8">
            <a:hlinkClick r:id="" action="ppaction://hlinkshowjump?jump=nextslide" highlightClick="1"/>
          </p:cNvPr>
          <p:cNvSpPr/>
          <p:nvPr/>
        </p:nvSpPr>
        <p:spPr>
          <a:xfrm>
            <a:off x="8001000" y="6096000"/>
            <a:ext cx="866001" cy="609600"/>
          </a:xfrm>
          <a:prstGeom prst="actionButtonForwardNext">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TextBox 9"/>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a:solidFill>
                  <a:srgbClr val="C00000"/>
                </a:solidFill>
              </a:rPr>
              <a:t>8</a:t>
            </a:r>
            <a:r>
              <a:rPr lang="en-US" dirty="0" smtClean="0">
                <a:solidFill>
                  <a:srgbClr val="C00000"/>
                </a:solidFill>
              </a:rPr>
              <a:t> </a:t>
            </a:r>
            <a:endParaRPr lang="en-US" dirty="0">
              <a:solidFill>
                <a:srgbClr val="C00000"/>
              </a:solidFill>
            </a:endParaRPr>
          </a:p>
        </p:txBody>
      </p:sp>
      <p:sp>
        <p:nvSpPr>
          <p:cNvPr id="11" name="TextBox 10"/>
          <p:cNvSpPr txBox="1"/>
          <p:nvPr/>
        </p:nvSpPr>
        <p:spPr>
          <a:xfrm>
            <a:off x="1297132" y="6400800"/>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
        <p:nvSpPr>
          <p:cNvPr id="12" name="TextBox 11"/>
          <p:cNvSpPr txBox="1"/>
          <p:nvPr/>
        </p:nvSpPr>
        <p:spPr>
          <a:xfrm>
            <a:off x="3200400" y="6400801"/>
            <a:ext cx="23622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Tree>
    <p:extLst>
      <p:ext uri="{BB962C8B-B14F-4D97-AF65-F5344CB8AC3E}">
        <p14:creationId xmlns:p14="http://schemas.microsoft.com/office/powerpoint/2010/main" val="32870627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05200" y="221673"/>
            <a:ext cx="2019300" cy="1524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smtClean="0">
                <a:latin typeface="NikoshBAN" pitchFamily="2" charset="0"/>
                <a:cs typeface="NikoshBAN" pitchFamily="2" charset="0"/>
              </a:rPr>
              <a:t>একক কাজ </a:t>
            </a:r>
            <a:endParaRPr lang="en-US" sz="2800" dirty="0">
              <a:latin typeface="NikoshBAN" pitchFamily="2" charset="0"/>
              <a:cs typeface="NikoshBAN" pitchFamily="2" charset="0"/>
            </a:endParaRPr>
          </a:p>
        </p:txBody>
      </p:sp>
      <p:sp>
        <p:nvSpPr>
          <p:cNvPr id="3" name="TextBox 2"/>
          <p:cNvSpPr txBox="1"/>
          <p:nvPr/>
        </p:nvSpPr>
        <p:spPr>
          <a:xfrm>
            <a:off x="228600" y="1981200"/>
            <a:ext cx="8763000" cy="584775"/>
          </a:xfrm>
          <a:prstGeom prst="rect">
            <a:avLst/>
          </a:prstGeom>
          <a:noFill/>
        </p:spPr>
        <p:txBody>
          <a:bodyPr wrap="square" rtlCol="0">
            <a:spAutoFit/>
          </a:bodyPr>
          <a:lstStyle/>
          <a:p>
            <a:pPr marL="285750" indent="-285750">
              <a:buFont typeface="Wingdings" pitchFamily="2" charset="2"/>
              <a:buChar char="v"/>
            </a:pPr>
            <a:r>
              <a:rPr lang="bn-BD" sz="3200" dirty="0" smtClean="0">
                <a:latin typeface="NikoshBAN" pitchFamily="2" charset="0"/>
                <a:cs typeface="NikoshBAN" pitchFamily="2" charset="0"/>
              </a:rPr>
              <a:t>অপারেশন সার্চ লাইট  কখন  শুরু হয় ? </a:t>
            </a:r>
            <a:endParaRPr lang="en-US" sz="3200" dirty="0">
              <a:latin typeface="NikoshBAN" pitchFamily="2" charset="0"/>
              <a:cs typeface="NikoshBAN" pitchFamily="2" charset="0"/>
            </a:endParaRPr>
          </a:p>
        </p:txBody>
      </p:sp>
      <p:sp>
        <p:nvSpPr>
          <p:cNvPr id="4" name="TextBox 3"/>
          <p:cNvSpPr txBox="1"/>
          <p:nvPr/>
        </p:nvSpPr>
        <p:spPr>
          <a:xfrm>
            <a:off x="228600" y="2677602"/>
            <a:ext cx="8763000" cy="523220"/>
          </a:xfrm>
          <a:prstGeom prst="rect">
            <a:avLst/>
          </a:prstGeom>
          <a:noFill/>
        </p:spPr>
        <p:txBody>
          <a:bodyPr wrap="square" rtlCol="0">
            <a:spAutoFit/>
          </a:bodyPr>
          <a:lstStyle/>
          <a:p>
            <a:pPr marL="342900" indent="-342900">
              <a:buFont typeface="Wingdings" pitchFamily="2" charset="2"/>
              <a:buChar char="ü"/>
            </a:pPr>
            <a:r>
              <a:rPr lang="bn-BD" sz="2800" dirty="0" smtClean="0">
                <a:latin typeface="NikoshBAN" pitchFamily="2" charset="0"/>
                <a:cs typeface="NikoshBAN" pitchFamily="2" charset="0"/>
              </a:rPr>
              <a:t>১৯৭১ সালের ২৫ শে মার্চ ।  </a:t>
            </a:r>
            <a:endParaRPr lang="en-US" sz="2800" dirty="0">
              <a:latin typeface="NikoshBAN" pitchFamily="2" charset="0"/>
              <a:cs typeface="NikoshBAN" pitchFamily="2" charset="0"/>
            </a:endParaRPr>
          </a:p>
        </p:txBody>
      </p:sp>
      <p:sp>
        <p:nvSpPr>
          <p:cNvPr id="5" name="Rectangle 4"/>
          <p:cNvSpPr/>
          <p:nvPr/>
        </p:nvSpPr>
        <p:spPr>
          <a:xfrm>
            <a:off x="228600" y="3193895"/>
            <a:ext cx="8534400" cy="1077218"/>
          </a:xfrm>
          <a:prstGeom prst="rect">
            <a:avLst/>
          </a:prstGeom>
        </p:spPr>
        <p:txBody>
          <a:bodyPr wrap="square">
            <a:spAutoFit/>
          </a:bodyPr>
          <a:lstStyle/>
          <a:p>
            <a:pPr marL="285750" lvl="0" indent="-285750">
              <a:buFont typeface="Wingdings" pitchFamily="2" charset="2"/>
              <a:buChar char="v"/>
            </a:pPr>
            <a:r>
              <a:rPr lang="bn-BD" sz="3200" dirty="0">
                <a:solidFill>
                  <a:prstClr val="black"/>
                </a:solidFill>
                <a:latin typeface="NikoshBAN" pitchFamily="2" charset="0"/>
                <a:cs typeface="NikoshBAN" pitchFamily="2" charset="0"/>
              </a:rPr>
              <a:t> </a:t>
            </a:r>
            <a:r>
              <a:rPr lang="bn-BD" sz="3200" dirty="0" smtClean="0">
                <a:solidFill>
                  <a:prstClr val="black"/>
                </a:solidFill>
                <a:latin typeface="NikoshBAN" pitchFamily="2" charset="0"/>
                <a:cs typeface="NikoshBAN" pitchFamily="2" charset="0"/>
              </a:rPr>
              <a:t>১৯৭০ সালের সাধারণ নির্বাচনে কোন দল নিরঙ্কুশ সংখ্যাগরিষ্টতা</a:t>
            </a:r>
          </a:p>
          <a:p>
            <a:pPr lvl="0"/>
            <a:r>
              <a:rPr lang="bn-BD" sz="3200" dirty="0" smtClean="0">
                <a:solidFill>
                  <a:prstClr val="black"/>
                </a:solidFill>
                <a:latin typeface="NikoshBAN" pitchFamily="2" charset="0"/>
                <a:cs typeface="NikoshBAN" pitchFamily="2" charset="0"/>
              </a:rPr>
              <a:t>অর্জন করে?  </a:t>
            </a:r>
            <a:endParaRPr lang="en-US" sz="3200" dirty="0">
              <a:solidFill>
                <a:prstClr val="black"/>
              </a:solidFill>
              <a:latin typeface="NikoshBAN" pitchFamily="2" charset="0"/>
              <a:cs typeface="NikoshBAN" pitchFamily="2" charset="0"/>
            </a:endParaRPr>
          </a:p>
        </p:txBody>
      </p:sp>
      <p:sp>
        <p:nvSpPr>
          <p:cNvPr id="6" name="TextBox 5"/>
          <p:cNvSpPr txBox="1"/>
          <p:nvPr/>
        </p:nvSpPr>
        <p:spPr>
          <a:xfrm>
            <a:off x="228600" y="4271113"/>
            <a:ext cx="2819400" cy="523220"/>
          </a:xfrm>
          <a:prstGeom prst="rect">
            <a:avLst/>
          </a:prstGeom>
          <a:noFill/>
        </p:spPr>
        <p:txBody>
          <a:bodyPr wrap="square" rtlCol="0">
            <a:spAutoFit/>
          </a:bodyPr>
          <a:lstStyle/>
          <a:p>
            <a:pPr marL="342900" indent="-342900">
              <a:buFont typeface="Wingdings" pitchFamily="2" charset="2"/>
              <a:buChar char="ü"/>
            </a:pPr>
            <a:r>
              <a:rPr lang="bn-BD" sz="2800" dirty="0" smtClean="0">
                <a:latin typeface="NikoshBAN" pitchFamily="2" charset="0"/>
                <a:cs typeface="NikoshBAN" pitchFamily="2" charset="0"/>
              </a:rPr>
              <a:t>আওয়ামী লীগ   </a:t>
            </a:r>
            <a:endParaRPr lang="en-US" sz="2800" dirty="0">
              <a:latin typeface="NikoshBAN" pitchFamily="2" charset="0"/>
              <a:cs typeface="NikoshBAN" pitchFamily="2" charset="0"/>
            </a:endParaRPr>
          </a:p>
        </p:txBody>
      </p:sp>
      <p:sp>
        <p:nvSpPr>
          <p:cNvPr id="7" name="Action Button: Back or Previous 6">
            <a:hlinkClick r:id="" action="ppaction://hlinkshowjump?jump=previousslide" highlightClick="1"/>
          </p:cNvPr>
          <p:cNvSpPr/>
          <p:nvPr/>
        </p:nvSpPr>
        <p:spPr>
          <a:xfrm>
            <a:off x="228600" y="6019800"/>
            <a:ext cx="1066800" cy="685800"/>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Action Button: Back or Previous 7">
            <a:hlinkClick r:id="" action="ppaction://hlinkshowjump?jump=firstslide" highlightClick="1"/>
          </p:cNvPr>
          <p:cNvSpPr/>
          <p:nvPr/>
        </p:nvSpPr>
        <p:spPr>
          <a:xfrm>
            <a:off x="228600" y="221673"/>
            <a:ext cx="1066800" cy="616527"/>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Action Button: Forward or Next 8">
            <a:hlinkClick r:id="rId2" action="ppaction://hlinksldjump" highlightClick="1"/>
          </p:cNvPr>
          <p:cNvSpPr/>
          <p:nvPr/>
        </p:nvSpPr>
        <p:spPr>
          <a:xfrm>
            <a:off x="8077200" y="221673"/>
            <a:ext cx="914400" cy="616527"/>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Action Button: Forward or Next 9">
            <a:hlinkClick r:id="" action="ppaction://hlinkshowjump?jump=nextslide" highlightClick="1"/>
          </p:cNvPr>
          <p:cNvSpPr/>
          <p:nvPr/>
        </p:nvSpPr>
        <p:spPr>
          <a:xfrm>
            <a:off x="8229600" y="6019800"/>
            <a:ext cx="762000" cy="685800"/>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TextBox 10"/>
          <p:cNvSpPr txBox="1"/>
          <p:nvPr/>
        </p:nvSpPr>
        <p:spPr>
          <a:xfrm>
            <a:off x="6667500" y="6316533"/>
            <a:ext cx="1562100" cy="369332"/>
          </a:xfrm>
          <a:prstGeom prst="rect">
            <a:avLst/>
          </a:prstGeom>
          <a:noFill/>
        </p:spPr>
        <p:txBody>
          <a:bodyPr wrap="square" rtlCol="0">
            <a:spAutoFit/>
          </a:bodyPr>
          <a:lstStyle/>
          <a:p>
            <a:r>
              <a:rPr lang="en-US" dirty="0"/>
              <a:t> </a:t>
            </a:r>
            <a:r>
              <a:rPr lang="en-US" dirty="0" smtClean="0"/>
              <a:t>          </a:t>
            </a:r>
            <a:r>
              <a:rPr lang="en-US" dirty="0" smtClean="0">
                <a:solidFill>
                  <a:srgbClr val="C00000"/>
                </a:solidFill>
              </a:rPr>
              <a:t> </a:t>
            </a:r>
            <a:r>
              <a:rPr lang="bn-BD" sz="1200" dirty="0" smtClean="0">
                <a:solidFill>
                  <a:srgbClr val="C00000"/>
                </a:solidFill>
              </a:rPr>
              <a:t>9 </a:t>
            </a:r>
            <a:endParaRPr lang="en-US" dirty="0">
              <a:solidFill>
                <a:srgbClr val="C00000"/>
              </a:solidFill>
            </a:endParaRPr>
          </a:p>
        </p:txBody>
      </p:sp>
      <p:sp>
        <p:nvSpPr>
          <p:cNvPr id="12" name="TextBox 11"/>
          <p:cNvSpPr txBox="1"/>
          <p:nvPr/>
        </p:nvSpPr>
        <p:spPr>
          <a:xfrm>
            <a:off x="1447800" y="6362698"/>
            <a:ext cx="2286000" cy="276999"/>
          </a:xfrm>
          <a:prstGeom prst="rect">
            <a:avLst/>
          </a:prstGeom>
          <a:noFill/>
        </p:spPr>
        <p:txBody>
          <a:bodyPr wrap="square" rtlCol="0">
            <a:spAutoFit/>
          </a:bodyPr>
          <a:lstStyle/>
          <a:p>
            <a:r>
              <a:rPr lang="en-US" sz="1200" dirty="0" smtClean="0">
                <a:solidFill>
                  <a:srgbClr val="C00000"/>
                </a:solidFill>
              </a:rPr>
              <a:t>08/09/2020 </a:t>
            </a:r>
            <a:endParaRPr lang="en-US" sz="1200" dirty="0">
              <a:solidFill>
                <a:srgbClr val="C00000"/>
              </a:solidFill>
            </a:endParaRPr>
          </a:p>
        </p:txBody>
      </p:sp>
      <p:sp>
        <p:nvSpPr>
          <p:cNvPr id="13" name="TextBox 12"/>
          <p:cNvSpPr txBox="1"/>
          <p:nvPr/>
        </p:nvSpPr>
        <p:spPr>
          <a:xfrm>
            <a:off x="4589365" y="6386714"/>
            <a:ext cx="2362200" cy="276999"/>
          </a:xfrm>
          <a:prstGeom prst="rect">
            <a:avLst/>
          </a:prstGeom>
          <a:noFill/>
        </p:spPr>
        <p:txBody>
          <a:bodyPr wrap="square" rtlCol="0">
            <a:spAutoFit/>
          </a:bodyPr>
          <a:lstStyle/>
          <a:p>
            <a:r>
              <a:rPr lang="en-US" sz="1200" dirty="0" smtClean="0">
                <a:solidFill>
                  <a:srgbClr val="C00000"/>
                </a:solidFill>
              </a:rPr>
              <a:t>anamulh52@gmail.com</a:t>
            </a:r>
            <a:endParaRPr lang="en-US" sz="1200" dirty="0">
              <a:solidFill>
                <a:srgbClr val="C00000"/>
              </a:solidFill>
            </a:endParaRPr>
          </a:p>
        </p:txBody>
      </p:sp>
    </p:spTree>
    <p:extLst>
      <p:ext uri="{BB962C8B-B14F-4D97-AF65-F5344CB8AC3E}">
        <p14:creationId xmlns:p14="http://schemas.microsoft.com/office/powerpoint/2010/main" val="29579353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TotalTime>
  <Words>1450</Words>
  <Application>Microsoft Office PowerPoint</Application>
  <PresentationFormat>On-screen Show (4:3)</PresentationFormat>
  <Paragraphs>211</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bdakr</dc:creator>
  <cp:lastModifiedBy>bdakrinfo@gmail.com</cp:lastModifiedBy>
  <cp:revision>76</cp:revision>
  <dcterms:created xsi:type="dcterms:W3CDTF">2006-08-16T00:00:00Z</dcterms:created>
  <dcterms:modified xsi:type="dcterms:W3CDTF">2020-09-11T11:01:51Z</dcterms:modified>
</cp:coreProperties>
</file>