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85" r:id="rId3"/>
    <p:sldId id="286" r:id="rId4"/>
    <p:sldId id="282" r:id="rId5"/>
    <p:sldId id="283" r:id="rId6"/>
    <p:sldId id="279" r:id="rId7"/>
    <p:sldId id="280" r:id="rId8"/>
    <p:sldId id="281" r:id="rId9"/>
    <p:sldId id="266" r:id="rId10"/>
    <p:sldId id="268" r:id="rId11"/>
    <p:sldId id="261" r:id="rId12"/>
    <p:sldId id="271" r:id="rId13"/>
    <p:sldId id="262" r:id="rId14"/>
    <p:sldId id="273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867F4-918A-41A5-B64C-1FFEB7DC250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31D82-193A-45FE-9BE6-B3C721628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8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7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1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0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9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7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25230-7025-4051-9770-6696AE69908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350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48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79.png"/><Relationship Id="rId3" Type="http://schemas.openxmlformats.org/officeDocument/2006/relationships/image" Target="../media/image66.png"/><Relationship Id="rId21" Type="http://schemas.openxmlformats.org/officeDocument/2006/relationships/image" Target="../media/image83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410.png"/><Relationship Id="rId2" Type="http://schemas.openxmlformats.org/officeDocument/2006/relationships/image" Target="../media/image65.png"/><Relationship Id="rId16" Type="http://schemas.openxmlformats.org/officeDocument/2006/relationships/image" Target="../media/image390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1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709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47" y="0"/>
            <a:ext cx="6134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65817" y="93654"/>
            <a:ext cx="5302432" cy="3826163"/>
            <a:chOff x="4838043" y="187442"/>
            <a:chExt cx="5302432" cy="3826163"/>
          </a:xfrm>
        </p:grpSpPr>
        <p:grpSp>
          <p:nvGrpSpPr>
            <p:cNvPr id="3" name="Group 2"/>
            <p:cNvGrpSpPr/>
            <p:nvPr/>
          </p:nvGrpSpPr>
          <p:grpSpPr>
            <a:xfrm>
              <a:off x="5296196" y="187442"/>
              <a:ext cx="4844279" cy="3826163"/>
              <a:chOff x="4884071" y="2304525"/>
              <a:chExt cx="4844279" cy="382616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8030858" y="3190009"/>
                <a:ext cx="1022898" cy="173277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141502" y="2641848"/>
                <a:ext cx="1271549" cy="226849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097802" y="3190078"/>
                <a:ext cx="2969117" cy="2473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 14"/>
              <p:cNvSpPr/>
              <p:nvPr/>
            </p:nvSpPr>
            <p:spPr>
              <a:xfrm rot="3081381">
                <a:off x="5895477" y="3905809"/>
                <a:ext cx="2053931" cy="2395828"/>
              </a:xfrm>
              <a:prstGeom prst="arc">
                <a:avLst>
                  <a:gd name="adj1" fmla="val 16526973"/>
                  <a:gd name="adj2" fmla="val 19456922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c 15"/>
              <p:cNvSpPr/>
              <p:nvPr/>
            </p:nvSpPr>
            <p:spPr>
              <a:xfrm rot="20340723">
                <a:off x="5119830" y="3101759"/>
                <a:ext cx="1434320" cy="1583438"/>
              </a:xfrm>
              <a:prstGeom prst="arc">
                <a:avLst>
                  <a:gd name="adj1" fmla="val 16758335"/>
                  <a:gd name="adj2" fmla="val 20735248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7928971" y="4849951"/>
                    <a:ext cx="47651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28971" y="4849951"/>
                    <a:ext cx="476518" cy="58477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8" name="Group 17"/>
              <p:cNvGrpSpPr/>
              <p:nvPr/>
            </p:nvGrpSpPr>
            <p:grpSpPr>
              <a:xfrm>
                <a:off x="4884071" y="4847021"/>
                <a:ext cx="4844279" cy="611469"/>
                <a:chOff x="4884071" y="4847021"/>
                <a:chExt cx="4844279" cy="611469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 flipV="1">
                  <a:off x="5109058" y="4910345"/>
                  <a:ext cx="4619292" cy="24875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4884071" y="4847021"/>
                      <a:ext cx="476518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</m:oMath>
                        </m:oMathPara>
                      </a14:m>
                      <a:endParaRPr lang="en-US" sz="3200" b="1" dirty="0">
                        <a:solidFill>
                          <a:srgbClr val="00B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4071" y="4847021"/>
                      <a:ext cx="476518" cy="584775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9251832" y="4873715"/>
                      <a:ext cx="476518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oMath>
                        </m:oMathPara>
                      </a14:m>
                      <a:endParaRPr lang="en-US" sz="3200" b="1" dirty="0">
                        <a:solidFill>
                          <a:srgbClr val="00B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51832" y="4873715"/>
                      <a:ext cx="476518" cy="58477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8993337" y="2786708"/>
                    <a:ext cx="47651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3337" y="2786708"/>
                    <a:ext cx="476518" cy="58477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706203" y="2620849"/>
                    <a:ext cx="47651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6203" y="2620849"/>
                    <a:ext cx="476518" cy="58477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319676" y="2304525"/>
                    <a:ext cx="47651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9676" y="2304525"/>
                    <a:ext cx="476518" cy="58477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/>
              <p:cNvSpPr/>
              <p:nvPr/>
            </p:nvSpPr>
            <p:spPr>
              <a:xfrm>
                <a:off x="5123319" y="4889018"/>
                <a:ext cx="45719" cy="67528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017695" y="4863010"/>
                <a:ext cx="45719" cy="67528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087016" y="3134919"/>
                <a:ext cx="45719" cy="67528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Arc 24"/>
              <p:cNvSpPr/>
              <p:nvPr/>
            </p:nvSpPr>
            <p:spPr>
              <a:xfrm rot="20340723">
                <a:off x="5117563" y="3101568"/>
                <a:ext cx="1434320" cy="1583438"/>
              </a:xfrm>
              <a:prstGeom prst="arc">
                <a:avLst>
                  <a:gd name="adj1" fmla="val 16758335"/>
                  <a:gd name="adj2" fmla="val 20735248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/>
            <p:cNvSpPr/>
            <p:nvPr/>
          </p:nvSpPr>
          <p:spPr>
            <a:xfrm rot="320424">
              <a:off x="4838043" y="1969823"/>
              <a:ext cx="1586440" cy="1365114"/>
            </a:xfrm>
            <a:prstGeom prst="arc">
              <a:avLst>
                <a:gd name="adj1" fmla="val 16833675"/>
                <a:gd name="adj2" fmla="val 1280701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5731963" y="2178290"/>
                  <a:ext cx="51488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1963" y="2178290"/>
                  <a:ext cx="514885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7055554" y="2704071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08464" y="556413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029713" y="1713128"/>
              <a:ext cx="4427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46651" y="1297398"/>
              <a:ext cx="4427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10" name="Arc 9"/>
            <p:cNvSpPr/>
            <p:nvPr/>
          </p:nvSpPr>
          <p:spPr>
            <a:xfrm rot="3081381">
              <a:off x="7298311" y="169018"/>
              <a:ext cx="2053931" cy="2395828"/>
            </a:xfrm>
            <a:prstGeom prst="arc">
              <a:avLst>
                <a:gd name="adj1" fmla="val 16526973"/>
                <a:gd name="adj2" fmla="val 19456922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20340723">
              <a:off x="8424724" y="995680"/>
              <a:ext cx="1434320" cy="1583438"/>
            </a:xfrm>
            <a:prstGeom prst="arc">
              <a:avLst>
                <a:gd name="adj1" fmla="val 16758335"/>
                <a:gd name="adj2" fmla="val 20735248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8810" y="3530855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245096" y="3545426"/>
                <a:ext cx="33906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𝐄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096" y="3545426"/>
                <a:ext cx="3390672" cy="584775"/>
              </a:xfrm>
              <a:prstGeom prst="rect">
                <a:avLst/>
              </a:prstGeom>
              <a:blipFill rotWithShape="0">
                <a:blip r:embed="rId9"/>
                <a:stretch>
                  <a:fillRect l="-4488" t="-12500" r="-412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533994" y="3539947"/>
                <a:ext cx="12139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𝐁</m:t>
                      </m:r>
                      <m:r>
                        <a:rPr lang="en-US" sz="3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𝐂</m:t>
                      </m:r>
                      <m:r>
                        <a:rPr lang="en-US" sz="32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994" y="3539947"/>
                <a:ext cx="1213987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929338" y="3554688"/>
                <a:ext cx="36186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𝐄𝐁𝐅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338" y="3554688"/>
                <a:ext cx="3618683" cy="584775"/>
              </a:xfrm>
              <a:prstGeom prst="rect">
                <a:avLst/>
              </a:prstGeom>
              <a:blipFill rotWithShape="0">
                <a:blip r:embed="rId11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707" y="4022995"/>
                <a:ext cx="52457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 ।</a:t>
                </a:r>
                <a:r>
                  <a:rPr lang="en-US" sz="3200" b="1" dirty="0" smtClean="0">
                    <a:solidFill>
                      <a:srgbClr val="7030A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𝐁𝐅</m:t>
                    </m:r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𝐁𝐀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কাটি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" y="4022995"/>
                <a:ext cx="5245731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3023" t="-14151" r="-58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015554" y="4036033"/>
                <a:ext cx="42178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কে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যথাক্রমে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54" y="4036033"/>
                <a:ext cx="4217821" cy="584775"/>
              </a:xfrm>
              <a:prstGeom prst="rect">
                <a:avLst/>
              </a:prstGeom>
              <a:blipFill rotWithShape="0">
                <a:blip r:embed="rId13"/>
                <a:stretch>
                  <a:fillRect t="-12500" r="-72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4576111" y="4604373"/>
            <a:ext cx="3031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দুইটি বৃত্তচাপ আঁকি 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167678" y="4025506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ও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এর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44345" y="4594244"/>
            <a:ext cx="124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293655" y="4620410"/>
                <a:ext cx="47981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তারা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পরস্পর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𝐃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বিন্দুতে ছেদ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655" y="4620410"/>
                <a:ext cx="4798108" cy="584775"/>
              </a:xfrm>
              <a:prstGeom prst="rect">
                <a:avLst/>
              </a:prstGeom>
              <a:blipFill rotWithShape="0">
                <a:blip r:embed="rId14"/>
                <a:stretch>
                  <a:fillRect l="-3173" t="-12500" r="-25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626118" y="3554688"/>
                <a:ext cx="14494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কাটি । </a:t>
                </a:r>
                <a:endParaRPr lang="en-US" sz="3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118" y="3554688"/>
                <a:ext cx="1449436" cy="584775"/>
              </a:xfrm>
              <a:prstGeom prst="rect">
                <a:avLst/>
              </a:prstGeom>
              <a:blipFill rotWithShape="0">
                <a:blip r:embed="rId15"/>
                <a:stretch>
                  <a:fillRect t="-12500" r="-294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0" y="4596971"/>
                <a:ext cx="34884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 নিয়ে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𝐀𝐁𝐂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এর </a:t>
                </a:r>
                <a:endParaRPr lang="en-US" sz="3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96971"/>
                <a:ext cx="3488455" cy="584775"/>
              </a:xfrm>
              <a:prstGeom prst="rect">
                <a:avLst/>
              </a:prstGeom>
              <a:blipFill rotWithShape="0">
                <a:blip r:embed="rId16"/>
                <a:stretch>
                  <a:fillRect l="-4371" t="-12500" r="-87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810" y="5179419"/>
                <a:ext cx="40837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যোগ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" y="5179419"/>
                <a:ext cx="4083747" cy="584775"/>
              </a:xfrm>
              <a:prstGeom prst="rect">
                <a:avLst/>
              </a:prstGeom>
              <a:blipFill rotWithShape="0">
                <a:blip r:embed="rId17"/>
                <a:stretch>
                  <a:fillRect t="-12500" r="-44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846614" y="5221222"/>
                <a:ext cx="54857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𝐀𝐁𝐂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–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 -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উদ্দিষ্ট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সামান্তরিক।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614" y="5221222"/>
                <a:ext cx="5485797" cy="584775"/>
              </a:xfrm>
              <a:prstGeom prst="rect">
                <a:avLst/>
              </a:prstGeom>
              <a:blipFill rotWithShape="0">
                <a:blip r:embed="rId18"/>
                <a:stretch>
                  <a:fillRect l="-1000" t="-14583" r="-222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174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7262382" y="3562996"/>
            <a:ext cx="2185336" cy="23634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220772" y="3105436"/>
            <a:ext cx="1145698" cy="1283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69336" y="4350304"/>
            <a:ext cx="1707913" cy="332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09820" y="1799222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5212" y="1720621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rot="16725578">
            <a:off x="1455379" y="3300841"/>
            <a:ext cx="1803043" cy="1931732"/>
          </a:xfrm>
          <a:prstGeom prst="arc">
            <a:avLst>
              <a:gd name="adj1" fmla="val 14846648"/>
              <a:gd name="adj2" fmla="val 2088558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521405" y="2068900"/>
            <a:ext cx="2919142" cy="5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-75993"/>
            <a:ext cx="11950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কোন সামান্তরিকের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কর্ণের দৈর্ঘ্য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এদের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দেওয়া আছে । সামান্তরিকটি আঁক ।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351087" y="2024575"/>
            <a:ext cx="40357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912443" y="1715209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426378" y="3768357"/>
                <a:ext cx="5148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78" y="3768357"/>
                <a:ext cx="514885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 flipH="1">
                <a:off x="1459729" y="3768379"/>
                <a:ext cx="44007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59729" y="3768379"/>
                <a:ext cx="44007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rot="1345694">
            <a:off x="6198762" y="2662430"/>
            <a:ext cx="2053931" cy="2395828"/>
          </a:xfrm>
          <a:prstGeom prst="arc">
            <a:avLst>
              <a:gd name="adj1" fmla="val 16526973"/>
              <a:gd name="adj2" fmla="val 19456922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19301308">
            <a:off x="886038" y="3571041"/>
            <a:ext cx="1434320" cy="1583438"/>
          </a:xfrm>
          <a:prstGeom prst="arc">
            <a:avLst>
              <a:gd name="adj1" fmla="val 17473966"/>
              <a:gd name="adj2" fmla="val 2073524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 rot="16200000">
            <a:off x="2577768" y="959702"/>
            <a:ext cx="1434320" cy="1583438"/>
          </a:xfrm>
          <a:prstGeom prst="arc">
            <a:avLst>
              <a:gd name="adj1" fmla="val 16758335"/>
              <a:gd name="adj2" fmla="val 2073524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>
            <a:off x="1715738" y="1038789"/>
            <a:ext cx="1434320" cy="1583438"/>
          </a:xfrm>
          <a:prstGeom prst="arc">
            <a:avLst>
              <a:gd name="adj1" fmla="val 16758335"/>
              <a:gd name="adj2" fmla="val 2073524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5400000">
            <a:off x="1524220" y="1719731"/>
            <a:ext cx="1434320" cy="1583438"/>
          </a:xfrm>
          <a:prstGeom prst="arc">
            <a:avLst>
              <a:gd name="adj1" fmla="val 16758335"/>
              <a:gd name="adj2" fmla="val 2073524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9999817">
            <a:off x="2493005" y="1569078"/>
            <a:ext cx="1434320" cy="1583438"/>
          </a:xfrm>
          <a:prstGeom prst="arc">
            <a:avLst>
              <a:gd name="adj1" fmla="val 16758335"/>
              <a:gd name="adj2" fmla="val 2073524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3322916">
            <a:off x="7210756" y="1029627"/>
            <a:ext cx="2053931" cy="2395828"/>
          </a:xfrm>
          <a:prstGeom prst="arc">
            <a:avLst>
              <a:gd name="adj1" fmla="val 16775434"/>
              <a:gd name="adj2" fmla="val 187341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6088297" y="2299984"/>
            <a:ext cx="1921852" cy="20614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rot="4847104">
            <a:off x="5991883" y="3977720"/>
            <a:ext cx="2053931" cy="2395828"/>
          </a:xfrm>
          <a:prstGeom prst="arc">
            <a:avLst>
              <a:gd name="adj1" fmla="val 16526973"/>
              <a:gd name="adj2" fmla="val 19456922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rot="16200000">
            <a:off x="7983212" y="2428266"/>
            <a:ext cx="2053931" cy="2395828"/>
          </a:xfrm>
          <a:prstGeom prst="arc">
            <a:avLst>
              <a:gd name="adj1" fmla="val 16526973"/>
              <a:gd name="adj2" fmla="val 19456922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11549933">
            <a:off x="7749305" y="3526959"/>
            <a:ext cx="2053931" cy="2395828"/>
          </a:xfrm>
          <a:prstGeom prst="arc">
            <a:avLst>
              <a:gd name="adj1" fmla="val 16526973"/>
              <a:gd name="adj2" fmla="val 19456922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814993" y="2087348"/>
            <a:ext cx="99081" cy="65497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16718045">
            <a:off x="1471058" y="3291202"/>
            <a:ext cx="1803043" cy="1931732"/>
          </a:xfrm>
          <a:prstGeom prst="arc">
            <a:avLst>
              <a:gd name="adj1" fmla="val 14846648"/>
              <a:gd name="adj2" fmla="val 2088558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80114" y="2133516"/>
                <a:ext cx="278923" cy="540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114" y="2133516"/>
                <a:ext cx="278923" cy="5405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992740" y="2131913"/>
                <a:ext cx="278923" cy="540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740" y="2131913"/>
                <a:ext cx="278923" cy="5405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88887" y="2140386"/>
                <a:ext cx="278923" cy="540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887" y="2140386"/>
                <a:ext cx="278923" cy="5405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5831144" y="3321405"/>
            <a:ext cx="1226423" cy="1063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952987" y="4374272"/>
            <a:ext cx="1196838" cy="10634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033377" y="3339836"/>
            <a:ext cx="3056576" cy="1046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832655" y="4396367"/>
            <a:ext cx="3140779" cy="1016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574004" y="4232572"/>
            <a:ext cx="476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877751" y="2756571"/>
                <a:ext cx="476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751" y="2756571"/>
                <a:ext cx="476518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686700" y="5350433"/>
                <a:ext cx="476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700" y="5350433"/>
                <a:ext cx="476518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0009415" y="4377827"/>
                <a:ext cx="476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415" y="4377827"/>
                <a:ext cx="476518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9386859" y="5806908"/>
                <a:ext cx="476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𝐆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59" y="5806908"/>
                <a:ext cx="476518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819855" y="2318842"/>
                <a:ext cx="476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855" y="2318842"/>
                <a:ext cx="476518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544274" y="4371958"/>
            <a:ext cx="6254847" cy="587089"/>
            <a:chOff x="5482823" y="4760638"/>
            <a:chExt cx="6254847" cy="587089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5775633" y="4761198"/>
              <a:ext cx="5798195" cy="149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482823" y="4762952"/>
                  <a:ext cx="4765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823" y="4762952"/>
                  <a:ext cx="476518" cy="58477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1261152" y="4760638"/>
                  <a:ext cx="4765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1152" y="4760638"/>
                  <a:ext cx="476518" cy="58477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Oval 92"/>
          <p:cNvSpPr/>
          <p:nvPr/>
        </p:nvSpPr>
        <p:spPr>
          <a:xfrm>
            <a:off x="1485166" y="2055482"/>
            <a:ext cx="99081" cy="65497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396944" y="2059442"/>
            <a:ext cx="99081" cy="65497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rule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5400000" flipV="1">
            <a:off x="608492" y="2701816"/>
            <a:ext cx="5433575" cy="911398"/>
          </a:xfrm>
          <a:prstGeom prst="rect">
            <a:avLst/>
          </a:prstGeom>
        </p:spPr>
      </p:pic>
      <p:sp>
        <p:nvSpPr>
          <p:cNvPr id="97" name="Arc 96"/>
          <p:cNvSpPr/>
          <p:nvPr/>
        </p:nvSpPr>
        <p:spPr>
          <a:xfrm rot="3322916">
            <a:off x="7210756" y="1029209"/>
            <a:ext cx="2053931" cy="2395828"/>
          </a:xfrm>
          <a:prstGeom prst="arc">
            <a:avLst>
              <a:gd name="adj1" fmla="val 16775434"/>
              <a:gd name="adj2" fmla="val 187341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837128" y="4366913"/>
            <a:ext cx="99081" cy="65497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0072136" y="4390523"/>
            <a:ext cx="99081" cy="65497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 descr="rule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5400000" flipV="1">
            <a:off x="5823839" y="3335613"/>
            <a:ext cx="5433575" cy="911398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7970449" y="4343001"/>
            <a:ext cx="137338" cy="1270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c 102"/>
          <p:cNvSpPr/>
          <p:nvPr/>
        </p:nvSpPr>
        <p:spPr>
          <a:xfrm rot="19301308">
            <a:off x="884870" y="3572102"/>
            <a:ext cx="1434320" cy="1583438"/>
          </a:xfrm>
          <a:prstGeom prst="arc">
            <a:avLst>
              <a:gd name="adj1" fmla="val 17473966"/>
              <a:gd name="adj2" fmla="val 2073524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c 103"/>
          <p:cNvSpPr/>
          <p:nvPr/>
        </p:nvSpPr>
        <p:spPr>
          <a:xfrm rot="17332624">
            <a:off x="6852815" y="2947205"/>
            <a:ext cx="2053931" cy="2395828"/>
          </a:xfrm>
          <a:prstGeom prst="arc">
            <a:avLst>
              <a:gd name="adj1" fmla="val 16775434"/>
              <a:gd name="adj2" fmla="val 1873411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/>
        </p:nvSpPr>
        <p:spPr>
          <a:xfrm rot="6426401">
            <a:off x="7135131" y="3427579"/>
            <a:ext cx="2053931" cy="2395828"/>
          </a:xfrm>
          <a:prstGeom prst="arc">
            <a:avLst>
              <a:gd name="adj1" fmla="val 16775434"/>
              <a:gd name="adj2" fmla="val 1873411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-31929" y="5634893"/>
                <a:ext cx="696144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 ও b এবং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এদের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অন্তর্ভূক্ত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29" y="5634893"/>
                <a:ext cx="6961443" cy="584775"/>
              </a:xfrm>
              <a:prstGeom prst="rect">
                <a:avLst/>
              </a:prstGeom>
              <a:blipFill rotWithShape="0">
                <a:blip r:embed="rId15"/>
                <a:stretch>
                  <a:fillRect l="-227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ectangle 106"/>
          <p:cNvSpPr/>
          <p:nvPr/>
        </p:nvSpPr>
        <p:spPr>
          <a:xfrm>
            <a:off x="-49556" y="5051077"/>
            <a:ext cx="2540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নির্বচনঃ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-13713" y="6217750"/>
            <a:ext cx="5524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দেওয়া আছে 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সামান্তরিকটি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 হবে ।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032308" y="5072677"/>
            <a:ext cx="4549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মনেকরি, একটি সামান্তরিকের দুইটি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67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0.06185 0.33588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3319 0.38611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6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46602 0.01273 " pathEditMode="relative" rAng="0" ptsTypes="AA">
                                      <p:cBhvr>
                                        <p:cTn id="16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4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6875 0.01297 " pathEditMode="relative" rAng="0" ptsTypes="AA">
                                      <p:cBhvr>
                                        <p:cTn id="181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47018 0.00694 " pathEditMode="relative" rAng="0" ptsTypes="AA">
                                      <p:cBhvr>
                                        <p:cTn id="18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47917 0.22245 " pathEditMode="relative" rAng="0" ptsTypes="AA">
                                      <p:cBhvr>
                                        <p:cTn id="21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54661 0.35672 " pathEditMode="relative" rAng="0" ptsTypes="AA">
                                      <p:cBhvr>
                                        <p:cTn id="2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6" grpId="0" animBg="1"/>
      <p:bldP spid="16" grpId="1" animBg="1"/>
      <p:bldP spid="31" grpId="0"/>
      <p:bldP spid="36" grpId="0"/>
      <p:bldP spid="37" grpId="0"/>
      <p:bldP spid="38" grpId="0"/>
      <p:bldP spid="38" grpId="1"/>
      <p:bldP spid="39" grpId="0" animBg="1"/>
      <p:bldP spid="65" grpId="0" animBg="1"/>
      <p:bldP spid="67" grpId="0" animBg="1"/>
      <p:bldP spid="68" grpId="0" animBg="1"/>
      <p:bldP spid="40" grpId="0" animBg="1"/>
      <p:bldP spid="41" grpId="0" animBg="1"/>
      <p:bldP spid="42" grpId="0" animBg="1"/>
      <p:bldP spid="50" grpId="0" animBg="1"/>
      <p:bldP spid="51" grpId="0" animBg="1"/>
      <p:bldP spid="52" grpId="0" animBg="1"/>
      <p:bldP spid="2" grpId="0" animBg="1"/>
      <p:bldP spid="43" grpId="0" animBg="1"/>
      <p:bldP spid="13" grpId="0"/>
      <p:bldP spid="13" grpId="1"/>
      <p:bldP spid="48" grpId="0"/>
      <p:bldP spid="49" grpId="0"/>
      <p:bldP spid="49" grpId="1"/>
      <p:bldP spid="83" grpId="0"/>
      <p:bldP spid="86" grpId="0"/>
      <p:bldP spid="88" grpId="0"/>
      <p:bldP spid="89" grpId="0"/>
      <p:bldP spid="90" grpId="0"/>
      <p:bldP spid="91" grpId="0"/>
      <p:bldP spid="93" grpId="0" animBg="1"/>
      <p:bldP spid="94" grpId="0" animBg="1"/>
      <p:bldP spid="97" grpId="0" animBg="1"/>
      <p:bldP spid="97" grpId="1" animBg="1"/>
      <p:bldP spid="98" grpId="0" animBg="1"/>
      <p:bldP spid="99" grpId="0" animBg="1"/>
      <p:bldP spid="101" grpId="0" animBg="1"/>
      <p:bldP spid="103" grpId="0" animBg="1"/>
      <p:bldP spid="103" grpId="1" animBg="1"/>
      <p:bldP spid="104" grpId="0" animBg="1"/>
      <p:bldP spid="105" grpId="0" animBg="1"/>
      <p:bldP spid="106" grpId="0"/>
      <p:bldP spid="107" grpId="0"/>
      <p:bldP spid="108" grpId="0"/>
      <p:bldP spid="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4227" y="-63116"/>
            <a:ext cx="1195006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কোন সামান্তরিকের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কর্ণের দৈর্ঘ্য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এদের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দেওয়া আছে ।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সামান্তরিকটি আঁক ।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76981" y="701270"/>
            <a:ext cx="6225512" cy="3902615"/>
            <a:chOff x="5549014" y="1978009"/>
            <a:chExt cx="6225512" cy="390261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5820011" y="4052297"/>
              <a:ext cx="5798195" cy="149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7262382" y="3241021"/>
              <a:ext cx="2185336" cy="23634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8908135" y="4060254"/>
              <a:ext cx="4427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 flipH="1">
                  <a:off x="7211897" y="3471335"/>
                  <a:ext cx="440072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211897" y="3471335"/>
                  <a:ext cx="440072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Arc 7"/>
            <p:cNvSpPr/>
            <p:nvPr/>
          </p:nvSpPr>
          <p:spPr>
            <a:xfrm rot="1345694">
              <a:off x="6198762" y="2340455"/>
              <a:ext cx="2053931" cy="2395828"/>
            </a:xfrm>
            <a:prstGeom prst="arc">
              <a:avLst>
                <a:gd name="adj1" fmla="val 16526973"/>
                <a:gd name="adj2" fmla="val 19456922"/>
              </a:avLst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298008" y="4122852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24711" y="2517127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49014" y="4049053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24417" y="4991877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27616" y="2103769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62058" y="4039429"/>
              <a:ext cx="417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</a:p>
          </p:txBody>
        </p:sp>
        <p:sp>
          <p:nvSpPr>
            <p:cNvPr id="15" name="Arc 14"/>
            <p:cNvSpPr/>
            <p:nvPr/>
          </p:nvSpPr>
          <p:spPr>
            <a:xfrm rot="3322916">
              <a:off x="7935766" y="3060421"/>
              <a:ext cx="2053931" cy="2395828"/>
            </a:xfrm>
            <a:prstGeom prst="arc">
              <a:avLst>
                <a:gd name="adj1" fmla="val 16775434"/>
                <a:gd name="adj2" fmla="val 18734112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6088297" y="1978009"/>
              <a:ext cx="1921852" cy="20614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 rot="4847104">
              <a:off x="5991883" y="3655745"/>
              <a:ext cx="2053931" cy="2395828"/>
            </a:xfrm>
            <a:prstGeom prst="arc">
              <a:avLst>
                <a:gd name="adj1" fmla="val 16526973"/>
                <a:gd name="adj2" fmla="val 19456922"/>
              </a:avLst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16200000">
              <a:off x="7867301" y="2106291"/>
              <a:ext cx="2053931" cy="2395828"/>
            </a:xfrm>
            <a:prstGeom prst="arc">
              <a:avLst>
                <a:gd name="adj1" fmla="val 16526973"/>
                <a:gd name="adj2" fmla="val 19456922"/>
              </a:avLst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 rot="11549933">
              <a:off x="7749305" y="3204984"/>
              <a:ext cx="2053931" cy="2395828"/>
            </a:xfrm>
            <a:prstGeom prst="arc">
              <a:avLst>
                <a:gd name="adj1" fmla="val 16526973"/>
                <a:gd name="adj2" fmla="val 19456922"/>
              </a:avLst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970449" y="4021026"/>
              <a:ext cx="137338" cy="127072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16718045">
              <a:off x="7199267" y="3057244"/>
              <a:ext cx="1803043" cy="1931732"/>
            </a:xfrm>
            <a:prstGeom prst="arc">
              <a:avLst>
                <a:gd name="adj1" fmla="val 15136153"/>
                <a:gd name="adj2" fmla="val 18613275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749940" y="3317686"/>
                  <a:ext cx="245260" cy="4727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8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9940" y="3317686"/>
                  <a:ext cx="245260" cy="47275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22"/>
            <p:cNvSpPr/>
            <p:nvPr/>
          </p:nvSpPr>
          <p:spPr>
            <a:xfrm rot="17828139">
              <a:off x="6571842" y="2853809"/>
              <a:ext cx="2053931" cy="1846240"/>
            </a:xfrm>
            <a:prstGeom prst="arc">
              <a:avLst>
                <a:gd name="adj1" fmla="val 16775434"/>
                <a:gd name="adj2" fmla="val 18734112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7275459">
              <a:off x="7458007" y="3368281"/>
              <a:ext cx="2053931" cy="1846240"/>
            </a:xfrm>
            <a:prstGeom prst="arc">
              <a:avLst>
                <a:gd name="adj1" fmla="val 16775434"/>
                <a:gd name="adj2" fmla="val 18734112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831144" y="2999430"/>
              <a:ext cx="1226423" cy="1063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952987" y="4052297"/>
              <a:ext cx="1196838" cy="10634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084543" y="3020210"/>
              <a:ext cx="3056576" cy="1046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32655" y="4074392"/>
              <a:ext cx="3140779" cy="1016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9448896" y="5254101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84692" y="4011347"/>
              <a:ext cx="4765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625005" y="4254609"/>
                  <a:ext cx="245260" cy="4727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8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5005" y="4254609"/>
                  <a:ext cx="245260" cy="4727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31"/>
          <p:cNvSpPr/>
          <p:nvPr/>
        </p:nvSpPr>
        <p:spPr>
          <a:xfrm>
            <a:off x="-88844" y="4327694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128861" y="4342135"/>
                <a:ext cx="33906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𝐄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61" y="4342135"/>
                <a:ext cx="3390672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4496" t="-12500" r="-431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385394" y="4322280"/>
                <a:ext cx="12668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𝐁</m:t>
                      </m:r>
                      <m:r>
                        <a:rPr lang="en-US" sz="3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𝐃</m:t>
                      </m:r>
                      <m:r>
                        <a:rPr lang="en-US" sz="32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394" y="4322280"/>
                <a:ext cx="1266885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750755" y="4304565"/>
                <a:ext cx="44262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𝐁𝐃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মধ্যবিন্দু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O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3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755" y="4304565"/>
                <a:ext cx="4426212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2500" r="-261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-113539" y="4990782"/>
                <a:ext cx="48000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O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বিন্দুতে</m:t>
                    </m:r>
                    <m:r>
                      <a:rPr lang="en-US" sz="32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𝐁𝐎𝐅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আঁকি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3539" y="4990782"/>
                <a:ext cx="4800097" cy="584775"/>
              </a:xfrm>
              <a:prstGeom prst="rect">
                <a:avLst/>
              </a:prstGeom>
              <a:blipFill rotWithShape="0">
                <a:blip r:embed="rId8"/>
                <a:stretch>
                  <a:fillRect t="-12500" r="-241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584032" y="5020667"/>
                <a:ext cx="407355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𝐅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𝐎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কে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𝐆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পর্যন্ত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বর্ধিত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32" y="5020667"/>
                <a:ext cx="4073551" cy="584775"/>
              </a:xfrm>
              <a:prstGeom prst="rect">
                <a:avLst/>
              </a:prstGeom>
              <a:blipFill rotWithShape="0"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359506" y="5050552"/>
                <a:ext cx="25733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𝐎𝐅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𝐎𝐀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506" y="5050552"/>
                <a:ext cx="2573333" cy="584775"/>
              </a:xfrm>
              <a:prstGeom prst="rect">
                <a:avLst/>
              </a:prstGeom>
              <a:blipFill rotWithShape="0">
                <a:blip r:embed="rId10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932839" y="4964881"/>
                <a:ext cx="314189" cy="607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839" y="4964881"/>
                <a:ext cx="314189" cy="60792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512939" y="4324775"/>
                <a:ext cx="14430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কাটি । 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939" y="4324775"/>
                <a:ext cx="1443024" cy="584775"/>
              </a:xfrm>
              <a:prstGeom prst="rect">
                <a:avLst/>
              </a:prstGeom>
              <a:blipFill rotWithShape="0">
                <a:blip r:embed="rId12"/>
                <a:stretch>
                  <a:fillRect t="-12500" r="-337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11247028" y="5003379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0" y="5605442"/>
                <a:ext cx="25749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𝐎𝐆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𝐎𝐂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05442"/>
                <a:ext cx="2574936" cy="584775"/>
              </a:xfrm>
              <a:prstGeom prst="rect">
                <a:avLst/>
              </a:prstGeom>
              <a:blipFill rotWithShape="0">
                <a:blip r:embed="rId13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522963" y="5545364"/>
            <a:ext cx="1407758" cy="644853"/>
            <a:chOff x="2522963" y="5545364"/>
            <a:chExt cx="1407758" cy="644853"/>
          </a:xfrm>
        </p:grpSpPr>
        <p:sp>
          <p:nvSpPr>
            <p:cNvPr id="44" name="Rectangle 43"/>
            <p:cNvSpPr/>
            <p:nvPr/>
          </p:nvSpPr>
          <p:spPr>
            <a:xfrm>
              <a:off x="2837152" y="5605442"/>
              <a:ext cx="10935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কাটি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22963" y="5545364"/>
                  <a:ext cx="314189" cy="6079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2963" y="5545364"/>
                  <a:ext cx="314189" cy="6079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766541" y="5615440"/>
                <a:ext cx="6263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, 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যোগ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541" y="5615440"/>
                <a:ext cx="6263381" cy="584775"/>
              </a:xfrm>
              <a:prstGeom prst="rect">
                <a:avLst/>
              </a:prstGeom>
              <a:blipFill rotWithShape="0">
                <a:blip r:embed="rId1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-24227" y="6210213"/>
                <a:ext cx="52838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𝐀𝐁𝐂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-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  উদ্দিষ্ট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227" y="6210213"/>
                <a:ext cx="5283819" cy="584775"/>
              </a:xfrm>
              <a:prstGeom prst="rect">
                <a:avLst/>
              </a:prstGeom>
              <a:blipFill rotWithShape="0">
                <a:blip r:embed="rId16"/>
                <a:stretch>
                  <a:fillRect l="-1038" t="-15625" r="-230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539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4546226" y="5175420"/>
            <a:ext cx="5798195" cy="149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489543" y="3270946"/>
            <a:ext cx="6437952" cy="19119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35120" y="1575900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583597" y="1914837"/>
            <a:ext cx="3337584" cy="362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24227" y="-36133"/>
            <a:ext cx="1221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-কোন সামান্তরিকের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কর্ণের দৈর্ঘ্য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বাহু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 । সামান্তরিকটি আঁক ।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17" y="3118440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13822" y="1778269"/>
            <a:ext cx="5008871" cy="1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-9537" y="1499434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Arc 38"/>
          <p:cNvSpPr/>
          <p:nvPr/>
        </p:nvSpPr>
        <p:spPr>
          <a:xfrm rot="1345694">
            <a:off x="1225985" y="198660"/>
            <a:ext cx="2053931" cy="2395828"/>
          </a:xfrm>
          <a:prstGeom prst="arc">
            <a:avLst>
              <a:gd name="adj1" fmla="val 16526973"/>
              <a:gd name="adj2" fmla="val 19456922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 rot="16200000">
            <a:off x="8000620" y="767191"/>
            <a:ext cx="1434320" cy="1583438"/>
          </a:xfrm>
          <a:prstGeom prst="arc">
            <a:avLst>
              <a:gd name="adj1" fmla="val 16758335"/>
              <a:gd name="adj2" fmla="val 2073524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>
            <a:off x="6983215" y="857855"/>
            <a:ext cx="1434320" cy="1583438"/>
          </a:xfrm>
          <a:prstGeom prst="arc">
            <a:avLst>
              <a:gd name="adj1" fmla="val 16758335"/>
              <a:gd name="adj2" fmla="val 2073524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9921181" y="519344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338555" y="3290178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93431" y="5131590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861701" y="519344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597180" y="287457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075709" y="3533116"/>
            <a:ext cx="41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40" name="Arc 39"/>
          <p:cNvSpPr/>
          <p:nvPr/>
        </p:nvSpPr>
        <p:spPr>
          <a:xfrm rot="5400000">
            <a:off x="6908656" y="1343885"/>
            <a:ext cx="1434320" cy="1583438"/>
          </a:xfrm>
          <a:prstGeom prst="arc">
            <a:avLst>
              <a:gd name="adj1" fmla="val 16758335"/>
              <a:gd name="adj2" fmla="val 2073524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10800000">
            <a:off x="8000620" y="1305742"/>
            <a:ext cx="1434320" cy="1583438"/>
          </a:xfrm>
          <a:prstGeom prst="arc">
            <a:avLst>
              <a:gd name="adj1" fmla="val 16758335"/>
              <a:gd name="adj2" fmla="val 2073524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3322916">
            <a:off x="2671769" y="2613121"/>
            <a:ext cx="2053931" cy="2395828"/>
          </a:xfrm>
          <a:prstGeom prst="arc">
            <a:avLst>
              <a:gd name="adj1" fmla="val 16775434"/>
              <a:gd name="adj2" fmla="val 1873411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4595249" y="2770649"/>
            <a:ext cx="4331096" cy="24017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rot="4847104">
            <a:off x="1096141" y="1157466"/>
            <a:ext cx="2053931" cy="2395828"/>
          </a:xfrm>
          <a:prstGeom prst="arc">
            <a:avLst>
              <a:gd name="adj1" fmla="val 16526973"/>
              <a:gd name="adj2" fmla="val 19456922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rot="16200000">
            <a:off x="3029986" y="44953"/>
            <a:ext cx="2053931" cy="2395828"/>
          </a:xfrm>
          <a:prstGeom prst="arc">
            <a:avLst>
              <a:gd name="adj1" fmla="val 16526973"/>
              <a:gd name="adj2" fmla="val 19456922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11971459">
            <a:off x="2933320" y="810929"/>
            <a:ext cx="2053931" cy="2395828"/>
          </a:xfrm>
          <a:prstGeom prst="arc">
            <a:avLst>
              <a:gd name="adj1" fmla="val 16526973"/>
              <a:gd name="adj2" fmla="val 19456922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36886" y="1829190"/>
            <a:ext cx="137338" cy="127072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119966" y="1763990"/>
            <a:ext cx="99081" cy="65497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59217" y="1951054"/>
                <a:ext cx="630977" cy="472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217" y="1951054"/>
                <a:ext cx="630977" cy="4727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690383" y="1808466"/>
                <a:ext cx="240450" cy="520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383" y="1808466"/>
                <a:ext cx="240450" cy="5207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685005" y="1798256"/>
                <a:ext cx="240450" cy="520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005" y="1798256"/>
                <a:ext cx="240450" cy="5207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 rot="17022628">
            <a:off x="5529303" y="3161959"/>
            <a:ext cx="2053931" cy="1846240"/>
          </a:xfrm>
          <a:prstGeom prst="arc">
            <a:avLst>
              <a:gd name="adj1" fmla="val 16775434"/>
              <a:gd name="adj2" fmla="val 18734112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2683030">
            <a:off x="8307749" y="2897626"/>
            <a:ext cx="2053931" cy="1846240"/>
          </a:xfrm>
          <a:prstGeom prst="arc">
            <a:avLst>
              <a:gd name="adj1" fmla="val 16775434"/>
              <a:gd name="adj2" fmla="val 18734112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564510" y="3495817"/>
            <a:ext cx="1291999" cy="16742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873676" y="3476905"/>
            <a:ext cx="4379074" cy="23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815634" y="2548850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71549" y="3673860"/>
            <a:ext cx="476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8926345" y="3483025"/>
            <a:ext cx="1305828" cy="17254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 rot="1345694">
            <a:off x="5512162" y="3874920"/>
            <a:ext cx="2053931" cy="2395828"/>
          </a:xfrm>
          <a:prstGeom prst="arc">
            <a:avLst>
              <a:gd name="adj1" fmla="val 16526973"/>
              <a:gd name="adj2" fmla="val 19456922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16200000">
            <a:off x="7369859" y="3691582"/>
            <a:ext cx="2053931" cy="2395828"/>
          </a:xfrm>
          <a:prstGeom prst="arc">
            <a:avLst>
              <a:gd name="adj1" fmla="val 16526973"/>
              <a:gd name="adj2" fmla="val 19456922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821" y="3118440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515115" y="3496883"/>
            <a:ext cx="4349793" cy="43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149585" y="1946215"/>
                <a:ext cx="630977" cy="472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585" y="1946215"/>
                <a:ext cx="630977" cy="4727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8876287" y="5150152"/>
            <a:ext cx="99081" cy="65497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501962" y="5159272"/>
            <a:ext cx="99081" cy="65497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149585" y="1943951"/>
                <a:ext cx="630977" cy="472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585" y="1943951"/>
                <a:ext cx="630977" cy="4727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672754" y="1799352"/>
                <a:ext cx="240450" cy="520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754" y="1799352"/>
                <a:ext cx="240450" cy="5207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3985368" y="5818057"/>
            <a:ext cx="5181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দুইটি কর্ণের দৈর্ঘ্য b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c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67143" y="5815995"/>
            <a:ext cx="2196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নির্বচনঃ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28028" y="5820833"/>
            <a:ext cx="2632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 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942240" y="5815994"/>
            <a:ext cx="2119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মনেকরি,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5230" y="6313483"/>
            <a:ext cx="3573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সামান্তরিকটি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হবে ।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7143" y="6297594"/>
            <a:ext cx="1951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 ।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85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4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4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4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4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4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4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4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4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4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4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4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4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4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4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4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3371 0.22453 " pathEditMode="relative" rAng="0" ptsTypes="AA">
                                      <p:cBhvr>
                                        <p:cTn id="126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57956 0.28519 " pathEditMode="relative" rAng="0" ptsTypes="AA">
                                      <p:cBhvr>
                                        <p:cTn id="130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1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4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4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4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5455 0.33982 " pathEditMode="relative" rAng="0" ptsTypes="AA">
                                      <p:cBhvr>
                                        <p:cTn id="149" dur="4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4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4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07096 0.34375 " pathEditMode="relative" rAng="0" ptsTypes="AA">
                                      <p:cBhvr>
                                        <p:cTn id="16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4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4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4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4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5306 0.24468 " pathEditMode="relative" rAng="0" ptsTypes="AA">
                                      <p:cBhvr>
                                        <p:cTn id="192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4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4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4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0444 0.23542 " pathEditMode="relative" rAng="0" ptsTypes="AA">
                                      <p:cBhvr>
                                        <p:cTn id="211" dur="4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4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4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4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32" grpId="0"/>
      <p:bldP spid="36" grpId="0"/>
      <p:bldP spid="39" grpId="0" animBg="1"/>
      <p:bldP spid="67" grpId="0" animBg="1"/>
      <p:bldP spid="68" grpId="0" animBg="1"/>
      <p:bldP spid="75" grpId="0"/>
      <p:bldP spid="76" grpId="0"/>
      <p:bldP spid="77" grpId="0"/>
      <p:bldP spid="78" grpId="0"/>
      <p:bldP spid="79" grpId="0"/>
      <p:bldP spid="80" grpId="0"/>
      <p:bldP spid="40" grpId="0" animBg="1"/>
      <p:bldP spid="41" grpId="0" animBg="1"/>
      <p:bldP spid="42" grpId="0" animBg="1"/>
      <p:bldP spid="42" grpId="1" animBg="1"/>
      <p:bldP spid="50" grpId="0" animBg="1"/>
      <p:bldP spid="51" grpId="0" animBg="1"/>
      <p:bldP spid="52" grpId="0" animBg="1"/>
      <p:bldP spid="24" grpId="0" animBg="1"/>
      <p:bldP spid="2" grpId="0" animBg="1"/>
      <p:bldP spid="13" grpId="0"/>
      <p:bldP spid="13" grpId="1"/>
      <p:bldP spid="48" grpId="0"/>
      <p:bldP spid="49" grpId="0"/>
      <p:bldP spid="49" grpId="1"/>
      <p:bldP spid="53" grpId="0" animBg="1"/>
      <p:bldP spid="54" grpId="0" animBg="1"/>
      <p:bldP spid="82" grpId="0"/>
      <p:bldP spid="83" grpId="0"/>
      <p:bldP spid="59" grpId="0" animBg="1"/>
      <p:bldP spid="60" grpId="0" animBg="1"/>
      <p:bldP spid="62" grpId="0"/>
      <p:bldP spid="62" grpId="1"/>
      <p:bldP spid="84" grpId="0"/>
      <p:bldP spid="85" grpId="0" animBg="1"/>
      <p:bldP spid="86" grpId="0" animBg="1"/>
      <p:bldP spid="87" grpId="0"/>
      <p:bldP spid="87" grpId="1"/>
      <p:bldP spid="88" grpId="0"/>
      <p:bldP spid="88" grpId="1"/>
      <p:bldP spid="55" grpId="0"/>
      <p:bldP spid="57" grpId="0"/>
      <p:bldP spid="58" grpId="0"/>
      <p:bldP spid="61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60090" y="295047"/>
            <a:ext cx="6880267" cy="3721898"/>
            <a:chOff x="4193431" y="2548850"/>
            <a:chExt cx="6880267" cy="3721898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546226" y="5175420"/>
              <a:ext cx="5798195" cy="149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4489543" y="3270946"/>
              <a:ext cx="6437952" cy="19119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731843" y="5048061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921181" y="5193445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38555" y="3290178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193431" y="5131590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861701" y="5193445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597180" y="2874575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075709" y="3533116"/>
              <a:ext cx="417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 flipV="1">
              <a:off x="4595249" y="2770649"/>
              <a:ext cx="4331096" cy="24017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149165" y="4333045"/>
                  <a:ext cx="630977" cy="472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8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165" y="4333045"/>
                  <a:ext cx="630977" cy="47275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8204405" y="3495450"/>
                  <a:ext cx="240450" cy="5207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8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405" y="3495450"/>
                  <a:ext cx="240450" cy="5207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988111" y="4121386"/>
                  <a:ext cx="240450" cy="5207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8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111" y="4121386"/>
                  <a:ext cx="240450" cy="5207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/>
            <p:cNvSpPr/>
            <p:nvPr/>
          </p:nvSpPr>
          <p:spPr>
            <a:xfrm rot="17022628">
              <a:off x="5529303" y="3161959"/>
              <a:ext cx="2053931" cy="1846240"/>
            </a:xfrm>
            <a:prstGeom prst="arc">
              <a:avLst>
                <a:gd name="adj1" fmla="val 16775434"/>
                <a:gd name="adj2" fmla="val 18734112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 rot="2683030">
              <a:off x="8307749" y="2897626"/>
              <a:ext cx="2053931" cy="1846240"/>
            </a:xfrm>
            <a:prstGeom prst="arc">
              <a:avLst>
                <a:gd name="adj1" fmla="val 16775434"/>
                <a:gd name="adj2" fmla="val 18734112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4564510" y="3495817"/>
              <a:ext cx="1291999" cy="16742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5873676" y="3476905"/>
              <a:ext cx="4379074" cy="23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815634" y="2548850"/>
              <a:ext cx="476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71549" y="3673860"/>
              <a:ext cx="4765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8926345" y="3483025"/>
              <a:ext cx="1305828" cy="172542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rc 58"/>
            <p:cNvSpPr/>
            <p:nvPr/>
          </p:nvSpPr>
          <p:spPr>
            <a:xfrm rot="1345694">
              <a:off x="5512162" y="3874920"/>
              <a:ext cx="2053931" cy="2395828"/>
            </a:xfrm>
            <a:prstGeom prst="arc">
              <a:avLst>
                <a:gd name="adj1" fmla="val 16526973"/>
                <a:gd name="adj2" fmla="val 19456922"/>
              </a:avLst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 rot="16200000">
              <a:off x="7369859" y="3691582"/>
              <a:ext cx="2053931" cy="2395828"/>
            </a:xfrm>
            <a:prstGeom prst="arc">
              <a:avLst>
                <a:gd name="adj1" fmla="val 16526973"/>
                <a:gd name="adj2" fmla="val 19456922"/>
              </a:avLst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6556268" y="3490636"/>
                  <a:ext cx="630977" cy="472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8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268" y="3490636"/>
                  <a:ext cx="630977" cy="4727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Oval 84"/>
            <p:cNvSpPr/>
            <p:nvPr/>
          </p:nvSpPr>
          <p:spPr>
            <a:xfrm>
              <a:off x="8876287" y="5150152"/>
              <a:ext cx="99081" cy="65497"/>
            </a:xfrm>
            <a:prstGeom prst="ellipse">
              <a:avLst/>
            </a:prstGeom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4501962" y="5159272"/>
              <a:ext cx="99081" cy="65497"/>
            </a:xfrm>
            <a:prstGeom prst="ellipse">
              <a:avLst/>
            </a:prstGeom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6265321" y="5333787"/>
            <a:ext cx="1093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-26473" y="5428927"/>
                <a:ext cx="25893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𝐎𝐅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𝐎𝐃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473" y="5428927"/>
                <a:ext cx="2589363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514217" y="5333787"/>
                <a:ext cx="309380" cy="669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17" y="5333787"/>
                <a:ext cx="309380" cy="6697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2785779" y="5402813"/>
            <a:ext cx="748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431169" y="5385783"/>
                <a:ext cx="26118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𝐎𝐆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𝐎𝐀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169" y="5385783"/>
                <a:ext cx="2611805" cy="584775"/>
              </a:xfrm>
              <a:prstGeom prst="rect">
                <a:avLst/>
              </a:prstGeom>
              <a:blipFill rotWithShape="0"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970293" y="5327075"/>
                <a:ext cx="306174" cy="607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293" y="5327075"/>
                <a:ext cx="306174" cy="60792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7191289" y="5327075"/>
                <a:ext cx="52368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, 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যোগ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289" y="5327075"/>
                <a:ext cx="5236883" cy="584775"/>
              </a:xfrm>
              <a:prstGeom prst="rect">
                <a:avLst/>
              </a:prstGeom>
              <a:blipFill rotWithShape="0"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-51046" y="3507106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2200891" y="3505125"/>
                <a:ext cx="33906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𝐄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91" y="3505125"/>
                <a:ext cx="3390672" cy="584775"/>
              </a:xfrm>
              <a:prstGeom prst="rect">
                <a:avLst/>
              </a:prstGeom>
              <a:blipFill rotWithShape="0">
                <a:blip r:embed="rId11"/>
                <a:stretch>
                  <a:fillRect l="-4496" t="-12500" r="-431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5418055" y="3496645"/>
                <a:ext cx="12139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𝐁</m:t>
                      </m:r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𝐂</m:t>
                      </m:r>
                      <m:r>
                        <a:rPr lang="en-US" sz="32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55" y="3496645"/>
                <a:ext cx="1213987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403425" y="4700477"/>
                <a:ext cx="52453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𝐎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যোগ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𝐆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পর্যন্ত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বর্ধিত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25" y="4700477"/>
                <a:ext cx="5245347" cy="584775"/>
              </a:xfrm>
              <a:prstGeom prst="rect">
                <a:avLst/>
              </a:prstGeom>
              <a:blipFill rotWithShape="0">
                <a:blip r:embed="rId1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6524743" y="3476073"/>
                <a:ext cx="160813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কাটি ।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743" y="3476073"/>
                <a:ext cx="1608133" cy="646331"/>
              </a:xfrm>
              <a:prstGeom prst="rect">
                <a:avLst/>
              </a:prstGeom>
              <a:blipFill rotWithShape="0">
                <a:blip r:embed="rId14"/>
                <a:stretch>
                  <a:fillRect t="-12264" r="-4167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7978987" y="3520192"/>
                <a:ext cx="42130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কে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যথাক্রমে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987" y="3520192"/>
                <a:ext cx="4213013" cy="584775"/>
              </a:xfrm>
              <a:prstGeom prst="rect">
                <a:avLst/>
              </a:prstGeom>
              <a:blipFill rotWithShape="0">
                <a:blip r:embed="rId15"/>
                <a:stretch>
                  <a:fillRect t="-12500" r="-72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160735" y="4060562"/>
            <a:ext cx="1017595" cy="682268"/>
            <a:chOff x="10600428" y="5392004"/>
            <a:chExt cx="1017595" cy="6822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10600428" y="5404473"/>
                  <a:ext cx="309380" cy="6697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0428" y="5404473"/>
                  <a:ext cx="274113" cy="59567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278186" y="5392004"/>
                  <a:ext cx="339837" cy="6757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4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4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40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8186" y="5392004"/>
                  <a:ext cx="306174" cy="607923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ectangle 95"/>
            <p:cNvSpPr/>
            <p:nvPr/>
          </p:nvSpPr>
          <p:spPr>
            <a:xfrm>
              <a:off x="10883495" y="5475003"/>
              <a:ext cx="4138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6953321" y="4156441"/>
            <a:ext cx="2808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দুইটি বৃত্তচাপ আঁকি 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9770802" y="4135357"/>
                <a:ext cx="22317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তারা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পরস্পর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𝐎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802" y="4135357"/>
                <a:ext cx="2231701" cy="584775"/>
              </a:xfrm>
              <a:prstGeom prst="rect">
                <a:avLst/>
              </a:prstGeom>
              <a:blipFill rotWithShape="0">
                <a:blip r:embed="rId18"/>
                <a:stretch>
                  <a:fillRect l="-710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1242095" y="4169320"/>
                <a:ext cx="576167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𝐄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এর একই 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95" y="4169320"/>
                <a:ext cx="5761676" cy="584775"/>
              </a:xfrm>
              <a:prstGeom prst="rect">
                <a:avLst/>
              </a:prstGeom>
              <a:blipFill rotWithShape="0">
                <a:blip r:embed="rId19"/>
                <a:stretch>
                  <a:fillRect l="-2751" t="-12500" r="-127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2354613" y="4729951"/>
                <a:ext cx="41601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𝐎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যোগ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𝐅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পর্যন্ত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এবং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613" y="4729951"/>
                <a:ext cx="4160113" cy="584775"/>
              </a:xfrm>
              <a:prstGeom prst="rect">
                <a:avLst/>
              </a:prstGeom>
              <a:blipFill rotWithShape="0">
                <a:blip r:embed="rId20"/>
                <a:stretch>
                  <a:fillRect t="-12500" r="-87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-58876" y="4749012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ছেদ করে ।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-79020" y="6108842"/>
                <a:ext cx="52838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𝐀𝐁𝐂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-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  উদ্দিষ্ট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020" y="6108842"/>
                <a:ext cx="5283819" cy="584775"/>
              </a:xfrm>
              <a:prstGeom prst="rect">
                <a:avLst/>
              </a:prstGeom>
              <a:blipFill rotWithShape="0">
                <a:blip r:embed="rId21"/>
                <a:stretch>
                  <a:fillRect l="-1038" t="-15625" r="-230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303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70" grpId="0"/>
      <p:bldP spid="71" grpId="0"/>
      <p:bldP spid="72" grpId="0"/>
      <p:bldP spid="73" grpId="0"/>
      <p:bldP spid="81" grpId="0"/>
      <p:bldP spid="89" grpId="0"/>
      <p:bldP spid="90" grpId="0"/>
      <p:bldP spid="91" grpId="0"/>
      <p:bldP spid="92" grpId="0"/>
      <p:bldP spid="97" grpId="0"/>
      <p:bldP spid="98" grpId="0"/>
      <p:bldP spid="99" grpId="0"/>
      <p:bldP spid="100" grpId="0"/>
      <p:bldP spid="9" grpId="0"/>
      <p:bldP spid="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285461"/>
                <a:ext cx="11966713" cy="1225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নির্দিষ্ট </a:t>
                </a:r>
                <a:r>
                  <a:rPr lang="en-US" sz="36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রেখাংশ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a=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সে.মি, b =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 এবং দুইটি </a:t>
                </a:r>
                <a:r>
                  <a:rPr lang="en-US" sz="36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b="1" dirty="0">
                    <a:solidFill>
                      <a:srgbClr val="7030A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36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𝟕𝟓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𝐲</m:t>
                    </m:r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5461"/>
                <a:ext cx="11966713" cy="1225464"/>
              </a:xfrm>
              <a:prstGeom prst="rect">
                <a:avLst/>
              </a:prstGeom>
              <a:blipFill rotWithShape="0">
                <a:blip r:embed="rId2"/>
                <a:stretch>
                  <a:fillRect l="-1528" t="-5970" r="-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" y="2510925"/>
                <a:ext cx="62536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পেন্সিল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কম্পাসের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3600" b="1" dirty="0">
                    <a:solidFill>
                      <a:srgbClr val="00B05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আঁক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510925"/>
                <a:ext cx="6253635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924" t="-13208" r="-292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757" y="3157256"/>
                <a:ext cx="10947228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:r>
                  <a:rPr lang="en-US" sz="36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রেখাংশ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দুইটিকে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সন্নিহিত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 এবং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অন্তর্ভুক্ত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বিবেচনা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করে </a:t>
                </a:r>
              </a:p>
              <a:p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 </a:t>
                </a:r>
                <a:r>
                  <a:rPr lang="en-US" sz="36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আঁক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7" y="3157256"/>
                <a:ext cx="10947228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727" t="-7107" b="-18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4197552"/>
                <a:ext cx="1098698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রেখাংশ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দুইটিকে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কর্ণ এবং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কর্ণদ্বয়ের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অন্তর্ভুক্ত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বিবেচনা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করে </a:t>
                </a:r>
              </a:p>
              <a:p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আঁক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7552"/>
                <a:ext cx="10986985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665" t="-7143" r="-333" b="-1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uble Wave 6"/>
          <p:cNvSpPr/>
          <p:nvPr/>
        </p:nvSpPr>
        <p:spPr>
          <a:xfrm>
            <a:off x="3940936" y="78817"/>
            <a:ext cx="3745325" cy="1206644"/>
          </a:xfrm>
          <a:prstGeom prst="doubleWave">
            <a:avLst>
              <a:gd name="adj1" fmla="val 6250"/>
              <a:gd name="adj2" fmla="val 344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35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304800"/>
            <a:ext cx="12093262" cy="61722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96215" y="609600"/>
            <a:ext cx="11462196" cy="5638800"/>
          </a:xfrm>
          <a:prstGeom prst="frame">
            <a:avLst>
              <a:gd name="adj1" fmla="val 11532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64" y="3665448"/>
            <a:ext cx="1306840" cy="164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89" y="3685510"/>
            <a:ext cx="1336910" cy="1684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6839" y="3852555"/>
            <a:ext cx="49969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915" y="1516085"/>
            <a:ext cx="6379358" cy="221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403"/>
              </a:avLst>
            </a:prstTxWarp>
            <a:spAutoFit/>
          </a:bodyPr>
          <a:lstStyle/>
          <a:p>
            <a:pPr algn="ctr" defTabSz="685800"/>
            <a:r>
              <a:rPr lang="bn-BD" sz="32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320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32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32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4" y="1293828"/>
            <a:ext cx="1366424" cy="1994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65" y="1293828"/>
            <a:ext cx="1269843" cy="1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32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8896" y="0"/>
            <a:ext cx="11943104" cy="6858002"/>
            <a:chOff x="248897" y="-3"/>
            <a:chExt cx="11943104" cy="6858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296" y="228598"/>
              <a:ext cx="3465583" cy="30083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726418" y="108887"/>
              <a:ext cx="3465583" cy="30083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80" y="3849616"/>
              <a:ext cx="3465583" cy="30083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26417" y="3621017"/>
              <a:ext cx="3465583" cy="300838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384155" y="423997"/>
            <a:ext cx="7443987" cy="6154616"/>
          </a:xfrm>
          <a:prstGeom prst="rect">
            <a:avLst/>
          </a:prstGeom>
          <a:noFill/>
          <a:ln w="76200">
            <a:noFill/>
          </a:ln>
        </p:spPr>
        <p:txBody>
          <a:bodyPr wrap="none">
            <a:prstTxWarp prst="textCirclePour">
              <a:avLst>
                <a:gd name="adj1" fmla="val 10943814"/>
                <a:gd name="adj2" fmla="val 26964"/>
              </a:avLst>
            </a:prstTxWarp>
            <a:spAutoFit/>
          </a:bodyPr>
          <a:lstStyle/>
          <a:p>
            <a:pPr algn="ctr"/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ওহাব কাজী</a:t>
            </a:r>
            <a:r>
              <a:rPr lang="en-US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(লিটন</a:t>
            </a:r>
            <a:r>
              <a:rPr lang="en-US" sz="115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সহকারী শিক্ষক বি,এস</a:t>
            </a:r>
            <a:r>
              <a:rPr lang="en-US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5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বি-এড</a:t>
            </a:r>
            <a:r>
              <a:rPr lang="en-US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 ১ম </a:t>
            </a:r>
            <a:r>
              <a:rPr lang="en-US" sz="115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(গণিত</a:t>
            </a:r>
            <a:r>
              <a:rPr lang="bn-BD" sz="115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খারিজা সোনাহার উচ্চ </a:t>
            </a:r>
            <a:r>
              <a:rPr lang="bn-BD" sz="115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115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দেবীগঞ্জ, পঞ্চগড় </a:t>
            </a:r>
            <a:endParaRPr lang="bn-BD" sz="11500" b="1" i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i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84155" y="300904"/>
            <a:ext cx="7443987" cy="6400800"/>
            <a:chOff x="2176530" y="25758"/>
            <a:chExt cx="7443987" cy="6697014"/>
          </a:xfrm>
        </p:grpSpPr>
        <p:sp>
          <p:nvSpPr>
            <p:cNvPr id="11" name="Rectangle 10"/>
            <p:cNvSpPr/>
            <p:nvPr/>
          </p:nvSpPr>
          <p:spPr>
            <a:xfrm>
              <a:off x="2176530" y="154547"/>
              <a:ext cx="7443987" cy="643943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none">
              <a:prstTxWarp prst="textCirclePour">
                <a:avLst>
                  <a:gd name="adj1" fmla="val 10943814"/>
                  <a:gd name="adj2" fmla="val 26964"/>
                </a:avLst>
              </a:prstTxWarp>
              <a:spAutoFit/>
            </a:bodyPr>
            <a:lstStyle/>
            <a:p>
              <a:pPr algn="ctr"/>
              <a:r>
                <a:rPr lang="bn-BD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আঃ</a:t>
              </a:r>
              <a:r>
                <a:rPr lang="en-US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ওহাব কাজী</a:t>
              </a:r>
              <a:r>
                <a:rPr lang="en-US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(লিটন</a:t>
              </a:r>
              <a:r>
                <a:rPr lang="en-US" sz="11500" b="1" i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BD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সহকারী শিক্ষক বি,এস</a:t>
              </a:r>
              <a:r>
                <a:rPr lang="en-US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BD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</a:t>
              </a:r>
              <a:r>
                <a:rPr lang="en-US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115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বি-এড</a:t>
              </a:r>
              <a:r>
                <a:rPr lang="en-US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( ১ম </a:t>
              </a:r>
              <a:r>
                <a:rPr lang="en-US" sz="115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শ্রেনী</a:t>
              </a:r>
              <a:r>
                <a:rPr lang="en-US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) </a:t>
              </a:r>
              <a:r>
                <a:rPr lang="bn-BD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(গণিত</a:t>
              </a:r>
              <a:r>
                <a:rPr lang="bn-BD" sz="11500" b="1" i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BD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খারিজা সোনাহার উচ্চ </a:t>
              </a:r>
              <a:r>
                <a:rPr lang="bn-BD" sz="11500" b="1" i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bn-BD" sz="115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দেবীগঞ্জ, পঞ্চগড় </a:t>
              </a:r>
              <a:endParaRPr lang="bn-BD" sz="115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3423" y="2076742"/>
              <a:ext cx="2710199" cy="2595044"/>
            </a:xfrm>
            <a:prstGeom prst="ellipse">
              <a:avLst/>
            </a:prstGeom>
            <a:ln w="190500" cap="rnd">
              <a:solidFill>
                <a:srgbClr val="FFC000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3" name="Oval 12"/>
            <p:cNvSpPr/>
            <p:nvPr/>
          </p:nvSpPr>
          <p:spPr>
            <a:xfrm>
              <a:off x="3928055" y="1596980"/>
              <a:ext cx="3940936" cy="3554569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176530" y="25758"/>
              <a:ext cx="7443986" cy="6697014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9497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176740" y="2467378"/>
            <a:ext cx="5073308" cy="1648496"/>
          </a:xfrm>
          <a:prstGeom prst="trapezoid">
            <a:avLst>
              <a:gd name="adj" fmla="val 64844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220100" y="2467378"/>
            <a:ext cx="292689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12890" y="288703"/>
            <a:ext cx="1737575" cy="1878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2772" y="2053108"/>
            <a:ext cx="385327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50465" y="288703"/>
            <a:ext cx="1085581" cy="17644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82772" y="437884"/>
            <a:ext cx="1030118" cy="16152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50048" y="599165"/>
            <a:ext cx="3781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- চিত্রটি একটি চতুর্ভুজ ।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1921560" y="910870"/>
            <a:ext cx="1375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১</a:t>
            </a:r>
            <a:endParaRPr lang="en-US" sz="4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76740" y="4115874"/>
            <a:ext cx="50733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13602" y="2881648"/>
            <a:ext cx="1401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২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4536046" y="4573711"/>
            <a:ext cx="6171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-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চতুর্ভুজটির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5375743" y="3266368"/>
            <a:ext cx="3975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 সমান্তরাল ।</a:t>
            </a:r>
            <a:endParaRPr lang="en-US" sz="3600" dirty="0"/>
          </a:p>
        </p:txBody>
      </p:sp>
      <p:sp>
        <p:nvSpPr>
          <p:cNvPr id="24" name="Parallelogram 23"/>
          <p:cNvSpPr/>
          <p:nvPr/>
        </p:nvSpPr>
        <p:spPr>
          <a:xfrm>
            <a:off x="354084" y="4843411"/>
            <a:ext cx="3921702" cy="1643250"/>
          </a:xfrm>
          <a:prstGeom prst="parallelogram">
            <a:avLst>
              <a:gd name="adj" fmla="val 6262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381682" y="4843411"/>
            <a:ext cx="292689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153" y="6446833"/>
            <a:ext cx="292689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253621" y="4869169"/>
            <a:ext cx="996407" cy="160342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18123" y="4824095"/>
            <a:ext cx="996407" cy="160342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530085" y="5212606"/>
            <a:ext cx="1446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৩</a:t>
            </a:r>
            <a:endParaRPr lang="en-US" sz="4000" dirty="0"/>
          </a:p>
        </p:txBody>
      </p:sp>
      <p:sp>
        <p:nvSpPr>
          <p:cNvPr id="31" name="Rectangle 30"/>
          <p:cNvSpPr/>
          <p:nvPr/>
        </p:nvSpPr>
        <p:spPr>
          <a:xfrm>
            <a:off x="4971615" y="2671430"/>
            <a:ext cx="4958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চতুর্ভুজটি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/>
          </a:p>
        </p:txBody>
      </p:sp>
      <p:sp>
        <p:nvSpPr>
          <p:cNvPr id="33" name="Rectangle 32"/>
          <p:cNvSpPr/>
          <p:nvPr/>
        </p:nvSpPr>
        <p:spPr>
          <a:xfrm>
            <a:off x="4060479" y="5363994"/>
            <a:ext cx="66062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কোন বিশেষ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চতুর্ভুজ ?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56647" y="6156287"/>
            <a:ext cx="22373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 ।</a:t>
            </a:r>
            <a:endParaRPr lang="en-US" sz="4400" dirty="0"/>
          </a:p>
        </p:txBody>
      </p:sp>
      <p:sp>
        <p:nvSpPr>
          <p:cNvPr id="35" name="Rectangle 34"/>
          <p:cNvSpPr/>
          <p:nvPr/>
        </p:nvSpPr>
        <p:spPr>
          <a:xfrm>
            <a:off x="4623700" y="6156287"/>
            <a:ext cx="1239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4400" dirty="0"/>
          </a:p>
        </p:txBody>
      </p:sp>
      <p:sp>
        <p:nvSpPr>
          <p:cNvPr id="36" name="Rectangle 35"/>
          <p:cNvSpPr/>
          <p:nvPr/>
        </p:nvSpPr>
        <p:spPr>
          <a:xfrm>
            <a:off x="9738533" y="2679844"/>
            <a:ext cx="1526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7391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9" grpId="0"/>
      <p:bldP spid="20" grpId="0"/>
      <p:bldP spid="21" grpId="0"/>
      <p:bldP spid="24" grpId="0" animBg="1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781" y="0"/>
            <a:ext cx="10323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117685" y="870391"/>
            <a:ext cx="4198177" cy="2026085"/>
          </a:xfrm>
          <a:prstGeom prst="parallelogram">
            <a:avLst>
              <a:gd name="adj" fmla="val 29789"/>
            </a:avLst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719760" y="945554"/>
            <a:ext cx="583097" cy="20123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32541" y="2924069"/>
            <a:ext cx="36041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Punched Tape 5"/>
          <p:cNvSpPr/>
          <p:nvPr/>
        </p:nvSpPr>
        <p:spPr>
          <a:xfrm>
            <a:off x="5712552" y="817872"/>
            <a:ext cx="3550718" cy="1017431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0950" y="1949818"/>
            <a:ext cx="802129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সামান্তরিকের বিপরীত বাহু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সমান্তরাল 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5052" y="3847680"/>
            <a:ext cx="687239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) 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দুইটি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নয় 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6136" y="2922980"/>
            <a:ext cx="530145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)  কোণগুলো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নয় 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101" y="4750306"/>
            <a:ext cx="963917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) 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কর্নদ্বয়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পরস্পরকে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সমদ্বিখন্ডিত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4108" y="5600801"/>
            <a:ext cx="841127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নয় ।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34263" y="961077"/>
            <a:ext cx="583097" cy="20123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37599" y="904545"/>
            <a:ext cx="36041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13"/>
          <p:cNvSpPr/>
          <p:nvPr/>
        </p:nvSpPr>
        <p:spPr>
          <a:xfrm>
            <a:off x="104628" y="2146242"/>
            <a:ext cx="985472" cy="742876"/>
          </a:xfrm>
          <a:prstGeom prst="flowChartProcess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73204" y="911684"/>
            <a:ext cx="4155715" cy="1986123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5667" y="965028"/>
            <a:ext cx="2932955" cy="1854523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01831" y="1862085"/>
            <a:ext cx="2094749" cy="101431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271512" y="886117"/>
            <a:ext cx="2094749" cy="101431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261861" y="1891235"/>
            <a:ext cx="1485857" cy="94779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88417" y="885422"/>
            <a:ext cx="1553498" cy="997572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717612" y="943406"/>
            <a:ext cx="583097" cy="201237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30393" y="2921921"/>
            <a:ext cx="3604199" cy="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32116" y="880023"/>
            <a:ext cx="601822" cy="2091283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35451" y="902397"/>
            <a:ext cx="3604199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229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4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421228" y="399244"/>
            <a:ext cx="7727324" cy="2369714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5008" y="3915178"/>
            <a:ext cx="9787944" cy="17515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13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অঙ্কণ</a:t>
            </a:r>
            <a:endParaRPr lang="en-US" sz="13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10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Punched Tape 21"/>
          <p:cNvSpPr/>
          <p:nvPr/>
        </p:nvSpPr>
        <p:spPr>
          <a:xfrm>
            <a:off x="3168203" y="167425"/>
            <a:ext cx="4816699" cy="1197736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793" y="3763552"/>
            <a:ext cx="4646755" cy="1004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8ম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(8.2)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82161" y="5591046"/>
            <a:ext cx="5422007" cy="1004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793" y="2296448"/>
            <a:ext cx="3734873" cy="1004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শ্রেণি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5142" y="1152938"/>
            <a:ext cx="6736046" cy="1143509"/>
            <a:chOff x="2303673" y="407454"/>
            <a:chExt cx="8420642" cy="69874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513993" y="407454"/>
              <a:ext cx="0" cy="33544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2303673" y="712851"/>
              <a:ext cx="8420642" cy="393348"/>
              <a:chOff x="2268823" y="1128175"/>
              <a:chExt cx="8521572" cy="39334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268823" y="1151785"/>
                <a:ext cx="8521572" cy="644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10790395" y="1128175"/>
                <a:ext cx="0" cy="363298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2281856" y="1158225"/>
                <a:ext cx="0" cy="363298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Straight Arrow Connector 13"/>
          <p:cNvCxnSpPr/>
          <p:nvPr/>
        </p:nvCxnSpPr>
        <p:spPr>
          <a:xfrm>
            <a:off x="2259810" y="3169008"/>
            <a:ext cx="0" cy="5945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25142" y="4768104"/>
            <a:ext cx="833675" cy="9435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493751" y="2250284"/>
            <a:ext cx="3734873" cy="1004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 শ্রেণি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12318" y="3689566"/>
            <a:ext cx="4297737" cy="1004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(৭.২)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361187" y="3254836"/>
            <a:ext cx="0" cy="5945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664236" y="4633798"/>
            <a:ext cx="696950" cy="10175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118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24" grpId="0" animBg="1"/>
      <p:bldP spid="7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7892" y="90152"/>
            <a:ext cx="7894749" cy="1635616"/>
          </a:xfrm>
          <a:prstGeom prst="horizontalScroll">
            <a:avLst>
              <a:gd name="adj" fmla="val 15650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8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Rectangle 2"/>
          <p:cNvSpPr/>
          <p:nvPr/>
        </p:nvSpPr>
        <p:spPr>
          <a:xfrm>
            <a:off x="997013" y="2110993"/>
            <a:ext cx="70647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7818" y="3160930"/>
            <a:ext cx="8297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বৈশিষ্ট্যসমুহ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2771" y="4210867"/>
            <a:ext cx="10615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আঁকতে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3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8030858" y="3190009"/>
            <a:ext cx="1022898" cy="1732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141502" y="2641848"/>
            <a:ext cx="1271549" cy="2268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72107" y="2692503"/>
            <a:ext cx="892333" cy="15837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4878" y="4279301"/>
            <a:ext cx="2249239" cy="19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2323" y="1673316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672" y="2291943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7802" y="3190078"/>
            <a:ext cx="2969117" cy="24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3075" y="2592448"/>
            <a:ext cx="2219673" cy="2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3322916">
            <a:off x="1321835" y="958337"/>
            <a:ext cx="2053931" cy="2395828"/>
          </a:xfrm>
          <a:prstGeom prst="arc">
            <a:avLst>
              <a:gd name="adj1" fmla="val 16526973"/>
              <a:gd name="adj2" fmla="val 1945692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-3884" y="542"/>
            <a:ext cx="1216126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সামান্তরিকের দুইটি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বাহুর দৈর্ঘ্য এবং এদের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কোণ দেওয়া আছে 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সামান্তরিকটি আঁক ।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5459" y="1663930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69235" y="1989579"/>
            <a:ext cx="2919142" cy="5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86331" y="500366"/>
            <a:ext cx="3072046" cy="1156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514833" y="500367"/>
            <a:ext cx="3097359" cy="1476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5366" y="2294471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75886" y="3626583"/>
                <a:ext cx="5148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86" y="3626583"/>
                <a:ext cx="514885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5602" y="3620758"/>
                <a:ext cx="5148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2" y="3620758"/>
                <a:ext cx="514885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rot="3322916">
            <a:off x="1327205" y="948583"/>
            <a:ext cx="2053931" cy="2395828"/>
          </a:xfrm>
          <a:prstGeom prst="arc">
            <a:avLst>
              <a:gd name="adj1" fmla="val 16526973"/>
              <a:gd name="adj2" fmla="val 1945692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17557005">
            <a:off x="402081" y="3329869"/>
            <a:ext cx="1434320" cy="1583438"/>
          </a:xfrm>
          <a:prstGeom prst="arc">
            <a:avLst>
              <a:gd name="adj1" fmla="val 16758335"/>
              <a:gd name="adj2" fmla="val 2073524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17557005">
            <a:off x="398505" y="3337883"/>
            <a:ext cx="1434320" cy="1583438"/>
          </a:xfrm>
          <a:prstGeom prst="arc">
            <a:avLst>
              <a:gd name="adj1" fmla="val 16758335"/>
              <a:gd name="adj2" fmla="val 2073524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 rot="3081381">
            <a:off x="5895477" y="3905809"/>
            <a:ext cx="2053931" cy="2395828"/>
          </a:xfrm>
          <a:prstGeom prst="arc">
            <a:avLst>
              <a:gd name="adj1" fmla="val 16526973"/>
              <a:gd name="adj2" fmla="val 1945692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 rot="20340723">
            <a:off x="5119830" y="3101759"/>
            <a:ext cx="1434320" cy="1583438"/>
          </a:xfrm>
          <a:prstGeom prst="arc">
            <a:avLst>
              <a:gd name="adj1" fmla="val 16758335"/>
              <a:gd name="adj2" fmla="val 2073524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061498" y="8426105"/>
                <a:ext cx="40699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𝐀𝐁𝐂</m:t>
                    </m:r>
                    <m:r>
                      <a:rPr lang="en-US" sz="28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  উদ্দিষ্ট 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98" y="8426105"/>
                <a:ext cx="406996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898" t="-9302" r="-224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-3884" y="7879665"/>
                <a:ext cx="35904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যোগ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8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84" y="7879665"/>
                <a:ext cx="3590470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588" r="-34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 rot="320424">
            <a:off x="-396816" y="3378548"/>
            <a:ext cx="1586440" cy="1365114"/>
          </a:xfrm>
          <a:prstGeom prst="arc">
            <a:avLst>
              <a:gd name="adj1" fmla="val 16833675"/>
              <a:gd name="adj2" fmla="val 12807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928971" y="4849951"/>
                <a:ext cx="476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971" y="4849951"/>
                <a:ext cx="47651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884071" y="4847021"/>
            <a:ext cx="4844279" cy="611469"/>
            <a:chOff x="4884071" y="4847021"/>
            <a:chExt cx="4844279" cy="611469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5109058" y="4910345"/>
              <a:ext cx="4619292" cy="248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884071" y="4847021"/>
                  <a:ext cx="4765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4071" y="4847021"/>
                  <a:ext cx="476518" cy="58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9251832" y="4873715"/>
                  <a:ext cx="4765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1832" y="4873715"/>
                  <a:ext cx="476518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993337" y="2786708"/>
                <a:ext cx="476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337" y="2786708"/>
                <a:ext cx="476518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706203" y="2620849"/>
                <a:ext cx="476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203" y="2620849"/>
                <a:ext cx="476518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319676" y="2304525"/>
                <a:ext cx="476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676" y="2304525"/>
                <a:ext cx="476518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 rot="320424">
            <a:off x="-396817" y="3379111"/>
            <a:ext cx="1586440" cy="1365114"/>
          </a:xfrm>
          <a:prstGeom prst="arc">
            <a:avLst>
              <a:gd name="adj1" fmla="val 16833675"/>
              <a:gd name="adj2" fmla="val 12807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40116" y="1663002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30672" y="2302792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23319" y="4889018"/>
            <a:ext cx="45719" cy="67528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017695" y="4863010"/>
            <a:ext cx="45719" cy="67528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087016" y="3134919"/>
            <a:ext cx="45719" cy="67528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/>
          <p:cNvSpPr/>
          <p:nvPr/>
        </p:nvSpPr>
        <p:spPr>
          <a:xfrm rot="20340723">
            <a:off x="5117563" y="3101568"/>
            <a:ext cx="1434320" cy="1583438"/>
          </a:xfrm>
          <a:prstGeom prst="arc">
            <a:avLst>
              <a:gd name="adj1" fmla="val 16758335"/>
              <a:gd name="adj2" fmla="val 2073524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25366" y="5941293"/>
            <a:ext cx="1923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</a:t>
            </a:r>
            <a:endParaRPr lang="en-US" sz="3200" dirty="0"/>
          </a:p>
        </p:txBody>
      </p:sp>
      <p:sp>
        <p:nvSpPr>
          <p:cNvPr id="89" name="Rectangle 88"/>
          <p:cNvSpPr/>
          <p:nvPr/>
        </p:nvSpPr>
        <p:spPr>
          <a:xfrm>
            <a:off x="95512" y="5401053"/>
            <a:ext cx="219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নির্বচনঃ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247781" y="6000101"/>
            <a:ext cx="3656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সামান্তরিকটি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হবে । 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2004988" y="5971554"/>
                <a:ext cx="33842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দেওয়া আছে । </a:t>
                </a:r>
                <a:endParaRPr lang="en-US" sz="3200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88" y="5971554"/>
                <a:ext cx="3384260" cy="584775"/>
              </a:xfrm>
              <a:prstGeom prst="rect">
                <a:avLst/>
              </a:prstGeom>
              <a:blipFill rotWithShape="0">
                <a:blip r:embed="rId12"/>
                <a:stretch>
                  <a:fillRect l="-4685" t="-12500" r="-90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251851" y="5432972"/>
            <a:ext cx="7165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মনেকরি, একটি সামান্তরিকের দুইটি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58117" y="5408020"/>
            <a:ext cx="2690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ও b এবং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94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37474 0.42153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51692 0.45926 " pathEditMode="relative" rAng="0" ptsTypes="AA">
                                      <p:cBhvr>
                                        <p:cTn id="8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6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9922 0.10069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39622 0.10092 " pathEditMode="relative" rAng="0" ptsTypes="AA">
                                      <p:cBhvr>
                                        <p:cTn id="11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5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39961 0.0919 " pathEditMode="relative" rAng="0" ptsTypes="AA">
                                      <p:cBhvr>
                                        <p:cTn id="12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4207 0.1801 " pathEditMode="relative" rAng="0" ptsTypes="AA">
                                      <p:cBhvr>
                                        <p:cTn id="14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9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08268 -0.23287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23528 -0.00324 " pathEditMode="relative" rAng="0" ptsTypes="AA">
                                      <p:cBhvr>
                                        <p:cTn id="164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59531 0.15578 " pathEditMode="relative" rAng="0" ptsTypes="AA">
                                      <p:cBhvr>
                                        <p:cTn id="173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66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69257 0.2419 " pathEditMode="relative" rAng="0" ptsTypes="AA">
                                      <p:cBhvr>
                                        <p:cTn id="177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22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30" grpId="0" animBg="1"/>
      <p:bldP spid="30" grpId="1" animBg="1"/>
      <p:bldP spid="31" grpId="0" animBg="1"/>
      <p:bldP spid="32" grpId="0"/>
      <p:bldP spid="34" grpId="0" animBg="1"/>
      <p:bldP spid="35" grpId="0" animBg="1"/>
      <p:bldP spid="36" grpId="0"/>
      <p:bldP spid="36" grpId="1"/>
      <p:bldP spid="37" grpId="0"/>
      <p:bldP spid="38" grpId="0"/>
      <p:bldP spid="38" grpId="1"/>
      <p:bldP spid="39" grpId="0" animBg="1"/>
      <p:bldP spid="64" grpId="0" animBg="1"/>
      <p:bldP spid="64" grpId="1" animBg="1"/>
      <p:bldP spid="65" grpId="0" animBg="1"/>
      <p:bldP spid="66" grpId="0" animBg="1"/>
      <p:bldP spid="66" grpId="1" animBg="1"/>
      <p:bldP spid="68" grpId="0" animBg="1"/>
      <p:bldP spid="58" grpId="0" animBg="1"/>
      <p:bldP spid="58" grpId="1" animBg="1"/>
      <p:bldP spid="60" grpId="0"/>
      <p:bldP spid="62" grpId="0"/>
      <p:bldP spid="69" grpId="0"/>
      <p:bldP spid="71" grpId="0"/>
      <p:bldP spid="72" grpId="0" animBg="1"/>
      <p:bldP spid="82" grpId="0"/>
      <p:bldP spid="82" grpId="1"/>
      <p:bldP spid="83" grpId="0"/>
      <p:bldP spid="83" grpId="1"/>
      <p:bldP spid="14" grpId="0" animBg="1"/>
      <p:bldP spid="84" grpId="0" animBg="1"/>
      <p:bldP spid="86" grpId="0" animBg="1"/>
      <p:bldP spid="87" grpId="0" animBg="1"/>
      <p:bldP spid="87" grpId="1" animBg="1"/>
      <p:bldP spid="88" grpId="0"/>
      <p:bldP spid="89" grpId="0"/>
      <p:bldP spid="90" grpId="0"/>
      <p:bldP spid="91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734</Words>
  <Application>Microsoft Office PowerPoint</Application>
  <PresentationFormat>Widescreen</PresentationFormat>
  <Paragraphs>199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</dc:creator>
  <cp:lastModifiedBy>Windows User</cp:lastModifiedBy>
  <cp:revision>153</cp:revision>
  <dcterms:created xsi:type="dcterms:W3CDTF">2017-08-03T23:15:03Z</dcterms:created>
  <dcterms:modified xsi:type="dcterms:W3CDTF">2020-09-11T11:53:46Z</dcterms:modified>
</cp:coreProperties>
</file>