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0"/>
  </p:notesMasterIdLst>
  <p:sldIdLst>
    <p:sldId id="259" r:id="rId2"/>
    <p:sldId id="302" r:id="rId3"/>
    <p:sldId id="300" r:id="rId4"/>
    <p:sldId id="301" r:id="rId5"/>
    <p:sldId id="303" r:id="rId6"/>
    <p:sldId id="261" r:id="rId7"/>
    <p:sldId id="262" r:id="rId8"/>
    <p:sldId id="283" r:id="rId9"/>
    <p:sldId id="263" r:id="rId10"/>
    <p:sldId id="264" r:id="rId11"/>
    <p:sldId id="265" r:id="rId12"/>
    <p:sldId id="297" r:id="rId13"/>
    <p:sldId id="266" r:id="rId14"/>
    <p:sldId id="267" r:id="rId15"/>
    <p:sldId id="294" r:id="rId16"/>
    <p:sldId id="269" r:id="rId17"/>
    <p:sldId id="270" r:id="rId18"/>
    <p:sldId id="272" r:id="rId19"/>
    <p:sldId id="273" r:id="rId20"/>
    <p:sldId id="275" r:id="rId21"/>
    <p:sldId id="277" r:id="rId22"/>
    <p:sldId id="278" r:id="rId23"/>
    <p:sldId id="280" r:id="rId24"/>
    <p:sldId id="281" r:id="rId25"/>
    <p:sldId id="286" r:id="rId26"/>
    <p:sldId id="287" r:id="rId27"/>
    <p:sldId id="288" r:id="rId28"/>
    <p:sldId id="282" r:id="rId29"/>
  </p:sldIdLst>
  <p:sldSz cx="13004800" cy="7315200"/>
  <p:notesSz cx="6858000" cy="9144000"/>
  <p:defaultTextStyle>
    <a:defPPr>
      <a:defRPr lang="en-US"/>
    </a:defPPr>
    <a:lvl1pPr marL="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123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24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37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49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061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673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286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898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1" autoAdjust="0"/>
  </p:normalViewPr>
  <p:slideViewPr>
    <p:cSldViewPr>
      <p:cViewPr varScale="1">
        <p:scale>
          <a:sx n="72" d="100"/>
          <a:sy n="72" d="100"/>
        </p:scale>
        <p:origin x="474" y="84"/>
      </p:cViewPr>
      <p:guideLst>
        <p:guide orient="horz" pos="2304"/>
        <p:guide pos="40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ABE3-4FF6-4909-9C86-65EFF2B13EF9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4D9E-3EFC-4622-8D48-A3607EAD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Vrinda" pitchFamily="34" charset="0"/>
                <a:cs typeface="Vrinda" pitchFamily="34" charset="0"/>
              </a:rPr>
              <a:t>                                   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সংশ্লিষ্ট ছবি দ্বারা শিক্ষার্থীদের স্বাগতম জানানো যেতে পারে। 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কী? এর উত্তর বলে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মানুষের উন্নতির চাবিকাঠি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কী? এরূপ প্রশ্ন করা যেতে পারে।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মানুষের উন্নতির চাবিকাঠি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কী? এরূপ প্রশ্ন করা যেতে পারে।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</a:t>
            </a:r>
            <a:r>
              <a:rPr lang="bn-BD" baseline="0" dirty="0" smtClean="0"/>
              <a:t> জাতির উন্নতিতে কোন বিষয়টি জরুরি?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শ্রমের</a:t>
            </a:r>
            <a:r>
              <a:rPr lang="bn-BD" baseline="0" dirty="0" smtClean="0"/>
              <a:t> ব্যাপারে আল্লাহপাক কুরআনের কোন সূরায়? কী বলেছেন?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>
                <a:cs typeface="+mn-cs"/>
              </a:rPr>
              <a:t>আল্লাহপাক পবিত্র কুরআনে বলেছেন-</a:t>
            </a:r>
            <a:r>
              <a:rPr lang="bn-BD" baseline="0" dirty="0" smtClean="0"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অতঃপর যখন নামায শেষ হবে তখন তোমরা জমিনের বুকে ছড়িয়ে পড়বে এবং আল্লাহর অনুগ্রহ (রিযিক) অন্বেষণ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করবে। </a:t>
            </a: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(সূরা আল-জুমুআ, আয়াত-১০)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মহানবি (সাঃ) বলেছেন-</a:t>
            </a:r>
            <a:r>
              <a:rPr lang="bn-BD" sz="105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শ্রমজীবী আল্লাহর বন্ধু। (বায়হাকি)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তিনি আরও বলেছেন- </a:t>
            </a: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105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4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জীবিকা অন্বেষণকে ইসলাম কী হিসাবে ঘোষণা করেছে?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এরূপ প্রশ্ন করা যেতে পারে।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সম্পর্কে মহানবি (সাঃ) কী বলেছেন?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রাসূল (সাঃ) কী কী করেছেন? তা শিক্ষার্থীদের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রাসূল (সাঃ) কী কী করেছেন? তা শিক্ষার্থীদের বুঝিয়ে দিতে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Vrinda" pitchFamily="34" charset="0"/>
                <a:cs typeface="Vrinda" pitchFamily="34" charset="0"/>
              </a:rPr>
              <a:t>                                   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সংশ্লিষ্ট ছবি দ্বারা শিক্ষার্থীদের স্বাগতম জানানো যেতে পারে। 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6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শ্রমিকের</a:t>
            </a:r>
            <a:r>
              <a:rPr lang="bn-BD" baseline="0" dirty="0" smtClean="0"/>
              <a:t> মর্যাদা সম্পর্কে মহানবি (সাঃ) কী বলেছেন? কোন নবি নিজের হাতে কাজ করে খেতেন?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নবি তনয়া হযরত ফাতিমা (রাঃ) কী কী করেছেন? তা শিক্ষার্থীদের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8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মানুষের</a:t>
            </a:r>
            <a:r>
              <a:rPr lang="bn-BD" baseline="0" dirty="0" smtClean="0"/>
              <a:t> উত্তম উপার্জন কোনটি? </a:t>
            </a:r>
            <a:r>
              <a:rPr lang="bn-BD" baseline="0" smtClean="0"/>
              <a:t>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9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মহানবি (সাঃ) মজুরের পাওনা আদায় সুম্পর্কে</a:t>
            </a:r>
            <a:r>
              <a:rPr lang="bn-BD" baseline="0" dirty="0" smtClean="0"/>
              <a:t> কী বলেছেন?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0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</a:t>
            </a:r>
            <a:r>
              <a:rPr lang="bn-BD" smtClean="0"/>
              <a:t>হতে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5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১.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মানুষ জীবনধারণের জন্য যেসব কাজ করে তাকে শ্রম বলে।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২. পরিশ্রম। ৩.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শ্রম দ্বারা অর্জিত খাদ্যকে।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৪. হালাল রুকি উপার্জন করা। ৫. বায়হাকি।</a:t>
            </a:r>
            <a:endParaRPr lang="bn-BD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 পারে- শ্রম</a:t>
            </a:r>
            <a:r>
              <a:rPr lang="bn-BD" baseline="0" dirty="0" smtClean="0"/>
              <a:t> মানুষকে উন্নত করে। যে কোন কাজকে ছোট মনে না করে নিষ্ঠা ও সততার মাধ্যমে করলে একদিন সফলতা আসবেই। তাই কোন অজুহাত না দেখিয়ে যে কোন শ্রমকে আপন করে নিতে হবে। তাহলেই স্বাবলম্বী জীবন গঠন সম্ভব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সবাইকে 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Vrinda" pitchFamily="34" charset="0"/>
                <a:cs typeface="Vrinda" pitchFamily="34" charset="0"/>
              </a:rPr>
              <a:t>                                   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সংশ্লিষ্ট ছবি দ্বারা শিক্ষার্থীদের স্বাগতম জানানো যেতে পারে। 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7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Vrinda" pitchFamily="34" charset="0"/>
                <a:cs typeface="Vrinda" pitchFamily="34" charset="0"/>
              </a:rPr>
              <a:t>                                   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সংশ্লিষ্ট ছবি দ্বারা শিক্ষার্থীদের স্বাগতম জানানো যেতে পারে। 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Vrinda" pitchFamily="34" charset="0"/>
                <a:cs typeface="Vrinda" pitchFamily="34" charset="0"/>
              </a:rPr>
              <a:t>                                   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সংশ্লিষ্ট ছবি দ্বারা শিক্ষার্থীদের স্বাগতম জানানো যেতে পারে। 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1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ছবিতে কী দেখা যাচ্ছে? তারা কী করছেন? তারা কারা? ইত্যাদি প্রশ্ন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কাকে বলে? এর উত্তর বলে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33495" y="351130"/>
            <a:ext cx="12134478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10" name="Rounded Rectangle 9"/>
          <p:cNvSpPr/>
          <p:nvPr/>
        </p:nvSpPr>
        <p:spPr>
          <a:xfrm>
            <a:off x="595337" y="463106"/>
            <a:ext cx="11814129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27380" y="1941553"/>
            <a:ext cx="11054080" cy="1950720"/>
          </a:xfrm>
        </p:spPr>
        <p:txBody>
          <a:bodyPr lIns="50621" rIns="50621" bIns="50621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27380" y="3930701"/>
            <a:ext cx="11054080" cy="975360"/>
          </a:xfrm>
        </p:spPr>
        <p:txBody>
          <a:bodyPr lIns="202485" tIns="0"/>
          <a:lstStyle>
            <a:lvl1pPr marL="40497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6212" indent="0" algn="ctr">
              <a:buNone/>
            </a:lvl2pPr>
            <a:lvl3pPr marL="1012424" indent="0" algn="ctr">
              <a:buNone/>
            </a:lvl3pPr>
            <a:lvl4pPr marL="1518636" indent="0" algn="ctr">
              <a:buNone/>
            </a:lvl4pPr>
            <a:lvl5pPr marL="2024847" indent="0" algn="ctr">
              <a:buNone/>
            </a:lvl5pPr>
            <a:lvl6pPr marL="2531059" indent="0" algn="ctr">
              <a:buNone/>
            </a:lvl6pPr>
            <a:lvl7pPr marL="3037271" indent="0" algn="ctr">
              <a:buNone/>
            </a:lvl7pPr>
            <a:lvl8pPr marL="3543483" indent="0" algn="ctr">
              <a:buNone/>
            </a:lvl8pPr>
            <a:lvl9pPr marL="404969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0034-024F-486C-B49C-E8E28C665354}" type="datetime12">
              <a:rPr lang="en-US" smtClean="0"/>
              <a:t>11:41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65" y="5315712"/>
            <a:ext cx="11639296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265" y="565710"/>
            <a:ext cx="11639296" cy="446714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3867-FA54-4286-9C65-674F4A4536F3}" type="datetime12">
              <a:rPr lang="en-US" smtClean="0"/>
              <a:t>11:41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1" y="568966"/>
            <a:ext cx="2817707" cy="560831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4" y="568964"/>
            <a:ext cx="8453120" cy="560832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9967-C3E6-44FE-81F8-5589E81115C5}" type="datetime12">
              <a:rPr lang="en-US" smtClean="0"/>
              <a:t>11:41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65" y="5315712"/>
            <a:ext cx="11639296" cy="112166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65" y="565710"/>
            <a:ext cx="11639296" cy="446714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0DFE-A75B-4506-B9BD-EC9A0BA89C01}" type="datetime12">
              <a:rPr lang="en-US" smtClean="0"/>
              <a:t>11:41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33495" y="351130"/>
            <a:ext cx="12134478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11" name="Rounded Rectangle 10"/>
          <p:cNvSpPr/>
          <p:nvPr/>
        </p:nvSpPr>
        <p:spPr>
          <a:xfrm>
            <a:off x="595337" y="463108"/>
            <a:ext cx="11814129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90" y="5257191"/>
            <a:ext cx="11639296" cy="721766"/>
          </a:xfrm>
        </p:spPr>
        <p:txBody>
          <a:bodyPr lIns="101242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90" y="5999449"/>
            <a:ext cx="11639296" cy="448666"/>
          </a:xfrm>
        </p:spPr>
        <p:txBody>
          <a:bodyPr lIns="131615" tIns="0" anchor="t"/>
          <a:lstStyle>
            <a:lvl1pPr marL="0" marR="40497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9E7-92B9-44F9-998D-05BB38098B77}" type="datetime12">
              <a:rPr lang="en-US" smtClean="0"/>
              <a:t>11:41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3" y="565709"/>
            <a:ext cx="5592064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3179" y="565709"/>
            <a:ext cx="5592064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AD3E-A24F-4CAC-B10D-CA5B4624250E}" type="datetime12">
              <a:rPr lang="en-US" smtClean="0"/>
              <a:t>11:41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65" y="5315712"/>
            <a:ext cx="11639296" cy="112166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8" y="618068"/>
            <a:ext cx="5592064" cy="844973"/>
          </a:xfrm>
        </p:spPr>
        <p:txBody>
          <a:bodyPr lIns="16198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16418" y="618068"/>
            <a:ext cx="5592064" cy="844973"/>
          </a:xfrm>
        </p:spPr>
        <p:txBody>
          <a:bodyPr lIns="15186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63608" y="1544320"/>
            <a:ext cx="5592064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6418" y="1544320"/>
            <a:ext cx="5592064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51D7-95BC-482E-9CFB-0CAB42D4EB43}" type="datetime12">
              <a:rPr lang="en-US" smtClean="0"/>
              <a:t>11:41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505A-3C67-4BB9-95C6-99C8CEFC0C5E}" type="datetime12">
              <a:rPr lang="en-US" smtClean="0"/>
              <a:t>11:41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3495" y="351130"/>
            <a:ext cx="12134478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70077" y="6519335"/>
            <a:ext cx="1346026" cy="389467"/>
          </a:xfrm>
        </p:spPr>
        <p:txBody>
          <a:bodyPr/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9BD945A7-08C5-4E6C-84B9-D6A1AE5009B0}" type="datetime12">
              <a:rPr lang="en-US" smtClean="0"/>
              <a:pPr/>
              <a:t>11:41 PM</a:t>
            </a:fld>
            <a:endParaRPr lang="en-US" dirty="0"/>
          </a:p>
        </p:txBody>
      </p:sp>
      <p:pic>
        <p:nvPicPr>
          <p:cNvPr id="6" name="Picture 2" descr="C:\Users\Md. Yunus Azad\Desktop\Frame\HOME PAGE 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-1500"/>
            <a:ext cx="13004800" cy="7315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381" y="568960"/>
            <a:ext cx="4226561" cy="97536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877471" y="1544322"/>
            <a:ext cx="4226561" cy="4486519"/>
          </a:xfrm>
        </p:spPr>
        <p:txBody>
          <a:bodyPr lIns="101242"/>
          <a:lstStyle>
            <a:lvl1pPr marL="20248" marR="20248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2842" y="992154"/>
            <a:ext cx="6579426" cy="5039362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5DDB-8F06-430F-8CF7-F491AF049276}" type="datetime12">
              <a:rPr lang="en-US" smtClean="0"/>
              <a:t>11:41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33495" y="351130"/>
            <a:ext cx="12134478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11" name="Round Single Corner Rectangle 10"/>
          <p:cNvSpPr/>
          <p:nvPr/>
        </p:nvSpPr>
        <p:spPr>
          <a:xfrm>
            <a:off x="9103361" y="463106"/>
            <a:ext cx="3306105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5346193"/>
            <a:ext cx="11704320" cy="1121664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91412" y="568961"/>
            <a:ext cx="3186177" cy="4492245"/>
          </a:xfrm>
        </p:spPr>
        <p:txBody>
          <a:bodyPr lIns="101242"/>
          <a:lstStyle>
            <a:lvl1pPr marL="50621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E01-377D-4182-9B91-71C5EEB90542}" type="datetime12">
              <a:rPr lang="en-US" smtClean="0"/>
              <a:t>11:41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439" y="464819"/>
            <a:ext cx="8427110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3495" y="351130"/>
            <a:ext cx="12134478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9" name="Rounded Rectangle 8"/>
          <p:cNvSpPr/>
          <p:nvPr/>
        </p:nvSpPr>
        <p:spPr>
          <a:xfrm>
            <a:off x="595337" y="463106"/>
            <a:ext cx="11814129" cy="58521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/>
          <a:p>
            <a:pPr algn="ctr" eaLnBrk="1" latinLnBrk="0" hangingPunct="1"/>
            <a:endParaRPr kumimoji="0" lang="en-US" sz="20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15265" y="5317963"/>
            <a:ext cx="11639296" cy="1121664"/>
          </a:xfrm>
          <a:prstGeom prst="rect">
            <a:avLst/>
          </a:prstGeom>
        </p:spPr>
        <p:txBody>
          <a:bodyPr vert="horz" lIns="101242" tIns="50621" rIns="101242" bIns="50621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5265" y="565710"/>
            <a:ext cx="11639296" cy="4467149"/>
          </a:xfrm>
          <a:prstGeom prst="rect">
            <a:avLst/>
          </a:prstGeom>
        </p:spPr>
        <p:txBody>
          <a:bodyPr vert="horz" lIns="202485" tIns="101242" rIns="101242" bIns="5062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370778" y="6519335"/>
            <a:ext cx="3251200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008EB9-0316-4222-A9AE-EC679680FE99}" type="datetime12">
              <a:rPr lang="en-US" smtClean="0"/>
              <a:t>11:41 PM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21978" y="6519335"/>
            <a:ext cx="3251200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873178" y="6519335"/>
            <a:ext cx="650239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3603" indent="-293603" algn="l" rtl="0" eaLnBrk="1" latinLnBrk="0" hangingPunct="1">
        <a:spcBef>
          <a:spcPts val="277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7454" indent="-222733" algn="l" rtl="0" eaLnBrk="1" latinLnBrk="0" hangingPunct="1">
        <a:spcBef>
          <a:spcPts val="277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684" indent="-202485" algn="l" rtl="0" eaLnBrk="1" latinLnBrk="0" hangingPunct="1">
        <a:spcBef>
          <a:spcPts val="27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915" indent="-202485" algn="l" rtl="0" eaLnBrk="1" latinLnBrk="0" hangingPunct="1">
        <a:spcBef>
          <a:spcPts val="255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93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0251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3108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26090" indent="-202485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79196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11:41 PM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1000"/>
            <a:ext cx="12033503" cy="652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47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600" y="5486400"/>
            <a:ext cx="12033503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তার নিজের বেঁচে থাকার, অপরের কল্যাণের এবং সৃষ্টি জীবের উপকারের জন্য যে কাজ করে তা-ই শ্রম।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F7D2-46F9-4F99-9667-F6CDDB24F533}" type="datetime12">
              <a:rPr lang="en-US" smtClean="0"/>
              <a:t>11:42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20800" y="1270813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3000" y="76201"/>
            <a:ext cx="5334000" cy="14544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1107772812_sri_lanka_tours_tea_plantation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4" y="1382675"/>
            <a:ext cx="5799931" cy="410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60" y="1371302"/>
            <a:ext cx="5845043" cy="4115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95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380" y="5990358"/>
            <a:ext cx="10854562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উন্নতির চাবিকাঠিই হলো শ্রম।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B4A7-0D4A-454D-A3C5-2BD646EFCE1F}" type="datetime12">
              <a:rPr lang="en-US" smtClean="0"/>
              <a:t>11:42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20800" y="1066778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3000" y="-32982"/>
            <a:ext cx="5334000" cy="1331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Yunus\Desktop\Garments-DW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219201"/>
            <a:ext cx="8305800" cy="467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085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9126" y="5481075"/>
            <a:ext cx="10854562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নলতে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B4A7-0D4A-454D-A3C5-2BD646EFCE1F}" type="datetime12">
              <a:rPr lang="en-US" smtClean="0"/>
              <a:t>11:42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20800" y="1480302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5244" y="228600"/>
            <a:ext cx="5334000" cy="1331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72F10-DC9C-4839-B33D-96035DE4B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4027658" y="1650440"/>
            <a:ext cx="5161585" cy="3607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064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869" y="6163778"/>
            <a:ext cx="10403459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জাতি যত বেশি পরিশ্রমী, সে জাতি তত বেশি উন্নত।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Yunus Azad\Desktop\sromer morzada\অভিবাসী-শ্রমি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1207294"/>
            <a:ext cx="10668000" cy="492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05D7F20D-34AC-4008-B57A-E128F4376CB6}" type="datetime12">
              <a:rPr lang="en-US" smtClean="0"/>
              <a:t>11:42 PM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13215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3000" y="76201"/>
            <a:ext cx="5334000" cy="1331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9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1475953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ব্যাপারে আল্লাহ তায়ালা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বলেন-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32" y="2341728"/>
            <a:ext cx="9730008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" y="4876799"/>
            <a:ext cx="11887200" cy="17026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 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(সূরা আল-জুমুআ, আয়াত-১০)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59A-E19E-495F-B384-9D77F7A5F56D}" type="datetime12">
              <a:rPr lang="en-US" smtClean="0"/>
              <a:t>11:42 PM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00956" y="1415675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3000" y="76201"/>
            <a:ext cx="5334000" cy="1331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2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302000" y="609600"/>
            <a:ext cx="5354746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</a:t>
            </a:r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482600" y="2286000"/>
            <a:ext cx="12033503" cy="219964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জাতি গঠনে শ্রম গুরুত্বপূর্ণ কেন? ব্যাখ্যা কর।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51F8-8861-4638-A39C-A87FB1932C06}" type="datetime12">
              <a:rPr lang="en-US" smtClean="0"/>
              <a:t>11:42 PM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711201" y="5247640"/>
            <a:ext cx="11804902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করনা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143000"/>
            <a:ext cx="7848600" cy="468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0200" y="5715000"/>
            <a:ext cx="12185903" cy="1456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 অন্বেষণকে ইসলাম ইবাদত এবং শ্রম দ্বারা অর্জিত খাদ্যকে উৎকৃষ্ট খাদ্য হিসাবে আখ্যা দিয়েছে।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3AD-F0BC-43C6-BB3B-FB43B19F851A}" type="datetime12">
              <a:rPr lang="en-US" smtClean="0"/>
              <a:t>11:42 PM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00956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860" y="165240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প্রসঙ্গে মহানবি (সাঃ)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14" y="2513067"/>
            <a:ext cx="9615059" cy="1974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999" y="4638042"/>
            <a:ext cx="11881103" cy="15795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A60D-76F7-46E0-9DB4-1BB3A9EC470B}" type="datetime12">
              <a:rPr lang="en-US" smtClean="0"/>
              <a:t>11:42 PM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20800" y="1278062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3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068" y="6112403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শিশু বয়সে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মেষ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তেন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E2EB-C1AD-491C-83B8-F16A207771E3}" type="datetime12">
              <a:rPr lang="en-US" smtClean="0"/>
              <a:t>11:42 PM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00956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Yunu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91" y="1162346"/>
            <a:ext cx="9837885" cy="5018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5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3" y="1211808"/>
            <a:ext cx="5599954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1295400"/>
            <a:ext cx="57912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70285" y="6180869"/>
            <a:ext cx="9730008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নবীজি (সাঃ) বড় হয়ে ব্যবসা পরিচালনা করতেন।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5269-AF59-4FA0-A370-2DD934D7483F}" type="datetime12">
              <a:rPr lang="en-US" smtClean="0"/>
              <a:t>11:42 PM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7156" y="10668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11:42 PM</a:t>
            </a:fld>
            <a:endParaRPr lang="en-US"/>
          </a:p>
        </p:txBody>
      </p:sp>
      <p:pic>
        <p:nvPicPr>
          <p:cNvPr id="6" name="Picture 5" descr="Blue_and_Purple_Vector_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03" y="0"/>
            <a:ext cx="12115800" cy="7502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8600" y="1496920"/>
            <a:ext cx="8001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AU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2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195217"/>
            <a:ext cx="10591800" cy="519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57240" y="6269042"/>
            <a:ext cx="9730008" cy="15795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খন্দকের যুদ্ধে পরিখা খননে তিনি সক্রিয় অংশগ্রহণ করেন।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BE8-0D94-4295-8F63-3CFC412275AB}" type="datetime12">
              <a:rPr lang="en-US" smtClean="0"/>
              <a:t>11:42 PM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320800" y="10668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446" y="1534157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মর্যাদা সম্পর্কে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9" y="2192462"/>
            <a:ext cx="7086600" cy="17525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3924300"/>
            <a:ext cx="80010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99" y="5344602"/>
            <a:ext cx="11957303" cy="15795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 হাতে উপার্জিত খাদ্যের চেয়ে উত্তম খাদ্য আর নাই। আল্লাহর নবি দাউদ (আঃ) নিজের হাতে কাজ করে খেতেন।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(বুখারি)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47E-F0EE-4915-BFB5-A4BB120513EB}" type="datetime12">
              <a:rPr lang="en-US" smtClean="0"/>
              <a:t>11:42 PM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36006" y="12954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9"/>
          <a:stretch/>
        </p:blipFill>
        <p:spPr>
          <a:xfrm>
            <a:off x="1244600" y="1414752"/>
            <a:ext cx="10744200" cy="4874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7099" y="6288830"/>
            <a:ext cx="12033503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ফাতিমা (রাঃ) নিজ হাত যাঁতা ঘুরাতেন।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 হাতে দাগ পড়ে গিয়েছিল।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BE6C-A2C7-4512-959D-46895F343736}" type="datetime12">
              <a:rPr lang="en-US" smtClean="0"/>
              <a:t>11:42 PM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4460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7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463155"/>
            <a:ext cx="401042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Md. Yunus Azad\Desktop\Itikaf\walton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46" y="1508647"/>
            <a:ext cx="41148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82601" y="5615633"/>
            <a:ext cx="12033502" cy="1456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হাতের কাজের বিনিময় এবং সৎ ব্যবসা থেকে প্রাপ্ত মুনাফা উত্তম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CEA-D0AD-415A-A1EA-8B60727E05BE}" type="datetime12">
              <a:rPr lang="en-US" smtClean="0"/>
              <a:t>11:42 PM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00956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sromer morzada\tea-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16260" y="1430095"/>
            <a:ext cx="4541290" cy="365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Md. Yunus Azad\Desktop\sromer morzada\shishu-sr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1402912"/>
            <a:ext cx="4876800" cy="370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34999" y="5086356"/>
            <a:ext cx="11881103" cy="18257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মজুরের শরীরের ঘাম শুকানোর আগেই তার ন্যায্য মজুরি আদায় করে দিবে।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(বায়হাকি)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FBF-90E9-4093-8A9A-35676F504B96}" type="datetime12">
              <a:rPr lang="en-US" smtClean="0"/>
              <a:t>11:42 PM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20800" y="1251467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2600" y="133574"/>
            <a:ext cx="3962400" cy="1117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142731" y="838200"/>
            <a:ext cx="4719338" cy="10668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</a:t>
            </a:r>
            <a:r>
              <a:rPr lang="bn-BD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BD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482599" y="2133600"/>
            <a:ext cx="12033503" cy="28194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কাজ তুমি নিজে করতে পার তার একটি তালিকা তৈরি করে শ্রেণিকক্ষে উপস্থাপন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680-468A-4291-A164-BE72C45A73E4}" type="datetime12">
              <a:rPr lang="en-US" smtClean="0"/>
              <a:t>11:42 PM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711201" y="5247640"/>
            <a:ext cx="11804902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করনা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445000" y="304800"/>
            <a:ext cx="3846256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1752600"/>
            <a:ext cx="11881103" cy="379554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উন্নতিতে কোন বিষয়টি অধিক ভূমিকা রাখে?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খাদ্যকে ইসলাম উৎকৃষ্ট খাদ্য হিসেবে আখ্যা দিয়েছে?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 ইবাদতের পর আমাদের দ্বিতীয় ফরজ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 আল্লাহর বন্ধু- এটি কোন গ্রন্থের হাদিস?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2A5-91DE-4A35-A350-2A7930EA1815}" type="datetime12">
              <a:rPr lang="en-US" smtClean="0"/>
              <a:t>11:42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3600" y="1524000"/>
            <a:ext cx="676025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3800" b="1" spc="55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8799" y="3733800"/>
            <a:ext cx="11957303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 জীবন গঠনে শ্রমের গুরুত্ব বিশ্লেষণ কর।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90AB-4BF6-44D8-A6C4-E92D9CA74C8A}" type="datetime12">
              <a:rPr lang="en-US" smtClean="0"/>
              <a:t>11:42 PM</a:t>
            </a:fld>
            <a:endParaRPr lang="en-US"/>
          </a:p>
        </p:txBody>
      </p:sp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748" y="304800"/>
            <a:ext cx="52443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6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381000"/>
            <a:ext cx="12033503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30200" y="4648200"/>
            <a:ext cx="8001000" cy="2225889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7B89-F5AB-4DF6-B9EB-1473E85D65DF}" type="datetime12">
              <a:rPr lang="en-US" smtClean="0"/>
              <a:t>11:41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11:42 PM</a:t>
            </a:fld>
            <a:endParaRPr lang="en-US"/>
          </a:p>
        </p:txBody>
      </p:sp>
      <p:pic>
        <p:nvPicPr>
          <p:cNvPr id="6" name="Picture 5" descr="Blue_and_Purple_Vector_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282" y="156308"/>
            <a:ext cx="10264727" cy="750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1847" y="474607"/>
            <a:ext cx="3614918" cy="3364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692400" y="3777583"/>
            <a:ext cx="8423682" cy="280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1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আতিকুল্লাহ ইউসুফি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৪৪৫৮২৫</a:t>
            </a:r>
          </a:p>
          <a:p>
            <a:pPr algn="ctr"/>
            <a:r>
              <a:rPr lang="bn-IN" sz="4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ছাগলনাইয়া পাইলট বা</a:t>
            </a:r>
            <a:r>
              <a:rPr lang="en-US" sz="48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লিকা</a:t>
            </a:r>
            <a:r>
              <a:rPr lang="bn-BD" sz="4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bn-IN" sz="4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4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1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উপজেলাঃ ছাগলনাইয়া</a:t>
            </a:r>
            <a:r>
              <a:rPr lang="bn-IN" sz="481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81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 </a:t>
            </a:r>
            <a:r>
              <a:rPr lang="bn-IN" sz="481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14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817728" y="1748921"/>
            <a:ext cx="3084472" cy="765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376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376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76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376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0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11:42 PM</a:t>
            </a:fld>
            <a:endParaRPr lang="en-US"/>
          </a:p>
        </p:txBody>
      </p:sp>
      <p:pic>
        <p:nvPicPr>
          <p:cNvPr id="6" name="Picture 5" descr="Blue_and_Purple_Vector_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36" y="-381000"/>
            <a:ext cx="10264727" cy="7502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751036" y="1228887"/>
            <a:ext cx="3084472" cy="765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376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376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76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376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2577" y="5562600"/>
            <a:ext cx="6229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০৯/০৯/২০২০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AU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7_BV_Islam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24327" r="30377" b="3625"/>
          <a:stretch/>
        </p:blipFill>
        <p:spPr>
          <a:xfrm>
            <a:off x="4835509" y="457200"/>
            <a:ext cx="4562492" cy="5410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835509" y="4297740"/>
            <a:ext cx="441960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০</a:t>
            </a:r>
            <a:r>
              <a:rPr 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IN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11:42 PM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1000"/>
            <a:ext cx="12033503" cy="652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6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457200"/>
            <a:ext cx="11957303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CCF5-BF47-4B0C-ABCD-6528C158005B}" type="datetime12">
              <a:rPr lang="en-US" smtClean="0"/>
              <a:t>11:42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304800"/>
            <a:ext cx="11957303" cy="686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13">
            <a:off x="5166307" y="2020539"/>
            <a:ext cx="7701574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00C1-2E70-4100-AB14-9BCCB426CDE1}" type="datetime12">
              <a:rPr lang="en-US" smtClean="0"/>
              <a:t>11:42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956" y="1447800"/>
            <a:ext cx="10535444" cy="414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05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সংজ্ঞা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 বর্ণনা করতে পারবে।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AE24-3B58-4B6E-9BB8-9E1A74333B05}" type="datetime12">
              <a:rPr lang="en-US" smtClean="0"/>
              <a:t>11:42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82600" y="10668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6065633"/>
            <a:ext cx="11734800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জীবনধারণের জন্য যেসব কাজ করে তাকে শ্রম বলে।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6D95-4CD4-41A1-984D-D211CBC56A15}" type="datetime12">
              <a:rPr lang="en-US" smtClean="0"/>
              <a:t>11:42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00956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3000" y="76201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Yunus\Desktop\Malay-220150908134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066756"/>
            <a:ext cx="11957303" cy="4749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561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8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1711</TotalTime>
  <Words>949</Words>
  <Application>Microsoft Office PowerPoint</Application>
  <PresentationFormat>Custom</PresentationFormat>
  <Paragraphs>151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NikoshBAN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DCL</dc:creator>
  <cp:lastModifiedBy>DCL</cp:lastModifiedBy>
  <cp:revision>328</cp:revision>
  <dcterms:created xsi:type="dcterms:W3CDTF">2006-08-16T00:00:00Z</dcterms:created>
  <dcterms:modified xsi:type="dcterms:W3CDTF">2020-09-11T17:43:31Z</dcterms:modified>
</cp:coreProperties>
</file>