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sldIdLst>
    <p:sldId id="257" r:id="rId2"/>
    <p:sldId id="273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97ECC-B9A7-44F1-93FA-815B3AE317B8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D8268-B424-4FE2-805D-FB5D243C0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31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পৃষ্ঠা--৪৩—অংক</a:t>
            </a:r>
            <a:r>
              <a:rPr lang="bn-IN" baseline="0" dirty="0" smtClean="0"/>
              <a:t> নং—১০। সময়—৫ মিনিট।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শিক্ষা উত্তর র্থীদের দ্বারা বোর্ডে লেখার সহায়তা করতে পারেন এবং প্রয়োজনে ব্যাখ্যা দিতে পারেন।</a:t>
            </a:r>
            <a:r>
              <a:rPr lang="en-US" baseline="0" dirty="0" smtClean="0"/>
              <a:t> 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48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সময়-৩মিনিট।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bn-IN" baseline="0" dirty="0" smtClean="0"/>
              <a:t> শিক্ষার্থীদের দ্বারা বোর্ডে লিখতে সহায়তা করতে পারেন।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50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প্রশ্নের</a:t>
            </a:r>
            <a:r>
              <a:rPr lang="bn-IN" baseline="0" dirty="0" smtClean="0"/>
              <a:t> উত্তর দেওয়ার প্রাথমিক ধারনা শিক্ষার্থীদের বুঝিয়ে দেওয়া যেতে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14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শ্রেণির কাজ সমাপ্তঙহোষণা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9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দোকানে কী বিক্রয় হচ্ছে?</a:t>
            </a:r>
            <a:r>
              <a:rPr lang="bn-IN" baseline="0" dirty="0" smtClean="0"/>
              <a:t> কী পরিমান বিক্রয় হচ্ছে? </a:t>
            </a:r>
            <a:r>
              <a:rPr lang="bn-IN" dirty="0" smtClean="0"/>
              <a:t>শিক্ষক</a:t>
            </a:r>
            <a:r>
              <a:rPr lang="bn-IN" baseline="0" dirty="0" smtClean="0"/>
              <a:t> প্রশ্ন করে উত্তর জানার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5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কালো বস্তুগুলোর নাম কী? শিক্ষক</a:t>
            </a:r>
            <a:r>
              <a:rPr lang="bn-IN" baseline="0" dirty="0" smtClean="0"/>
              <a:t> প্রশ্ন করে উত্তর জানার চেষ্টা করতে পারেন এবং আজকের পাঠ ঘোষণা করা যেতে পারে।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6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 অথবা দেখানো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47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ওজন পরিমাপের জন্য কী প্রয়োজন? </a:t>
            </a:r>
            <a:r>
              <a:rPr lang="bn-IN" dirty="0" smtClean="0"/>
              <a:t>শিক্ষক</a:t>
            </a:r>
            <a:r>
              <a:rPr lang="bn-IN" baseline="0" dirty="0" smtClean="0"/>
              <a:t> প্রশ্ন করে উত্তর জানার চেষ্টা করতে পারেন।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8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যন্ত্র দুটী দ্বারা কী পরিমাপ করা হয়? ওজনের আদরশ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একক কী? </a:t>
            </a:r>
            <a:r>
              <a:rPr lang="bn-IN" dirty="0" smtClean="0"/>
              <a:t>শিক্ষক</a:t>
            </a:r>
            <a:r>
              <a:rPr lang="bn-IN" baseline="0" dirty="0" smtClean="0"/>
              <a:t> প্রশ্ন করে উত্তর জানার চেষ্টা করতে পারেন।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29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শিক্ষক</a:t>
            </a:r>
            <a:r>
              <a:rPr lang="bn-IN" baseline="0" dirty="0" smtClean="0"/>
              <a:t> সম্পর্কটি শিক্ষার্থীদের দ্বারা বোর্ডে লেখানোর চেষ্টা করতে পারেন।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36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চিত্রটিকে কী বলে? প্রতি ধারের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মান কত? আয়তন কত? চৌবাচ্চা কী দ্বারা ভর্তি করা হলো? ঐ পানির ওজন কত? </a:t>
            </a:r>
            <a:r>
              <a:rPr lang="bn-IN" dirty="0" smtClean="0"/>
              <a:t>শিক্ষক</a:t>
            </a:r>
            <a:r>
              <a:rPr lang="bn-IN" baseline="0" dirty="0" smtClean="0"/>
              <a:t> প্রশ্ন করে উত্তর জানার চেষ্টা করতে পারেন।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47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পৃষ্ঠা-</a:t>
            </a:r>
            <a:r>
              <a:rPr lang="bn-IN" baseline="0" dirty="0" smtClean="0"/>
              <a:t> ৪১ এর উদাহরন—১। সময়—৩ মিনিট।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প্রয়জনে শিক্ষক প্রশ্নত্তোরের মাধতমে সঠিক উত্তর নির্ণ্যে সহায়তা করতে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8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8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9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78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180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0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61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60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4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1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9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3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3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8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6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0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502D8D6-AAE9-44E9-97BF-235BE4F1341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026414-302B-4383-AC62-BBF5B9BEE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0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990600"/>
            <a:ext cx="7086600" cy="4876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0" y="3200400"/>
            <a:ext cx="3575018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7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1"/>
            <a:ext cx="7696200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971872"/>
            <a:ext cx="7696200" cy="1200329"/>
          </a:xfrm>
          <a:prstGeom prst="rect">
            <a:avLst/>
          </a:prstGeom>
          <a:solidFill>
            <a:srgbClr val="FFCDFF"/>
          </a:solidFill>
          <a:ln w="19050"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১৬ একর জমিতে ৪০০ মেট্রিক টন আলু উৎপন্ন হলে,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 একর জমিতে কত কুইন্টাল আলু উৎপন্ন হয়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7696200" cy="3429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7319632" cy="707886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241286"/>
            <a:ext cx="7319632" cy="38641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4600" y="5116471"/>
            <a:ext cx="731963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একটি স্টীল মিলে দৈনিক ১৫০০ কেজি ইস্পাত উৎপন্ন হয়।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 মাসে কত মেট্রিক টন ইস্পাত উৎপন্ন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3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570" y="587515"/>
            <a:ext cx="7827680" cy="769441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1569" y="1600201"/>
            <a:ext cx="7827682" cy="954107"/>
          </a:xfrm>
          <a:prstGeom prst="rect">
            <a:avLst/>
          </a:prstGeom>
          <a:solidFill>
            <a:srgbClr val="97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cs typeface="NikoshBAN" panose="02000000000000000000" pitchFamily="2" charset="0"/>
              </a:rPr>
              <a:t> ১।  ১ ডেকাগ্রাম= কত গ্রাম ?</a:t>
            </a:r>
          </a:p>
          <a:p>
            <a:r>
              <a:rPr lang="bn-BD" sz="2800" dirty="0">
                <a:cs typeface="NikoshBAN" panose="02000000000000000000" pitchFamily="2" charset="0"/>
              </a:rPr>
              <a:t>  (ক) ১০ গ্রাম      (খ) ২০ গ্রাম        (গ)  ৩০ গ্রাম         (ঘ) ৪০ গ্রাম</a:t>
            </a:r>
            <a:endParaRPr lang="en-US" sz="2800" dirty="0"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1570" y="2551094"/>
            <a:ext cx="782768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cs typeface="NikoshBAN" panose="02000000000000000000" pitchFamily="2" charset="0"/>
              </a:rPr>
              <a:t>  ২। ১০০০ সেঃগ্রাঃ  =  কত? </a:t>
            </a:r>
          </a:p>
          <a:p>
            <a:r>
              <a:rPr lang="bn-BD" sz="2800" dirty="0">
                <a:cs typeface="NikoshBAN" panose="02000000000000000000" pitchFamily="2" charset="0"/>
              </a:rPr>
              <a:t> (ক)   ১ গ্রাম   (খ)   ১০ ডেসিগ্রাম    (গ) ১ ডেকাগ্রাম     (ঘ) ১ কেজি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1570" y="3505200"/>
            <a:ext cx="7827681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cs typeface="NikoshBAN" panose="02000000000000000000" pitchFamily="2" charset="0"/>
              </a:rPr>
              <a:t>৩।দৈনন্দিন কাজে ব্যবহৃত ওজনের ক্ষেত্রে----------      </a:t>
            </a:r>
          </a:p>
          <a:p>
            <a:r>
              <a:rPr lang="en-US" sz="2800" dirty="0">
                <a:cs typeface="NikoshBAN" panose="02000000000000000000" pitchFamily="2" charset="0"/>
              </a:rPr>
              <a:t>(i)</a:t>
            </a:r>
            <a:r>
              <a:rPr lang="bn-BD" sz="2800" dirty="0">
                <a:cs typeface="NikoshBAN" panose="02000000000000000000" pitchFamily="2" charset="0"/>
              </a:rPr>
              <a:t> ১০০০ কিলোগ্রাম  পাথরের ওজন ১ কুইন্টাল ।  </a:t>
            </a:r>
          </a:p>
          <a:p>
            <a:r>
              <a:rPr lang="en-US" sz="2800" dirty="0">
                <a:cs typeface="NikoshBAN" panose="02000000000000000000" pitchFamily="2" charset="0"/>
              </a:rPr>
              <a:t>(ii)</a:t>
            </a:r>
            <a:r>
              <a:rPr lang="bn-BD" sz="2800" dirty="0">
                <a:cs typeface="NikoshBAN" panose="02000000000000000000" pitchFamily="2" charset="0"/>
              </a:rPr>
              <a:t> ১০০০  গ্রাম সোনার ওজন  ১ কেজি ।</a:t>
            </a:r>
          </a:p>
          <a:p>
            <a:r>
              <a:rPr lang="en-US" sz="2800" dirty="0">
                <a:cs typeface="NikoshBAN" panose="02000000000000000000" pitchFamily="2" charset="0"/>
              </a:rPr>
              <a:t>(iii) </a:t>
            </a:r>
            <a:r>
              <a:rPr lang="bn-BD" sz="2800" dirty="0">
                <a:cs typeface="NikoshBAN" panose="02000000000000000000" pitchFamily="2" charset="0"/>
              </a:rPr>
              <a:t>ওজন পরিমাপের আদর্শ একক গ্রাম।</a:t>
            </a:r>
          </a:p>
          <a:p>
            <a:r>
              <a:rPr lang="bn-BD" sz="2800" dirty="0">
                <a:cs typeface="NikoshBAN" panose="02000000000000000000" pitchFamily="2" charset="0"/>
              </a:rPr>
              <a:t> ওপরের তথ্যের আলোকে নিচের কোনটি সঠিক ? </a:t>
            </a:r>
          </a:p>
          <a:p>
            <a:r>
              <a:rPr lang="bn-BD" sz="2800" dirty="0">
                <a:cs typeface="NikoshBAN" panose="02000000000000000000" pitchFamily="2" charset="0"/>
              </a:rPr>
              <a:t> (ক)    </a:t>
            </a:r>
            <a:r>
              <a:rPr lang="en-US" sz="2800" dirty="0">
                <a:cs typeface="NikoshBAN" panose="02000000000000000000" pitchFamily="2" charset="0"/>
              </a:rPr>
              <a:t>i</a:t>
            </a:r>
            <a:r>
              <a:rPr lang="bn-BD" sz="2800" dirty="0">
                <a:cs typeface="NikoshBAN" panose="02000000000000000000" pitchFamily="2" charset="0"/>
              </a:rPr>
              <a:t>       (খ) </a:t>
            </a:r>
            <a:r>
              <a:rPr lang="en-US" sz="2800" dirty="0" err="1">
                <a:cs typeface="NikoshBAN" panose="02000000000000000000" pitchFamily="2" charset="0"/>
              </a:rPr>
              <a:t>i</a:t>
            </a:r>
            <a:r>
              <a:rPr lang="bn-BD" sz="2800" dirty="0">
                <a:cs typeface="NikoshBAN" panose="02000000000000000000" pitchFamily="2" charset="0"/>
              </a:rPr>
              <a:t> ও </a:t>
            </a:r>
            <a:r>
              <a:rPr lang="en-US" sz="2800" dirty="0">
                <a:cs typeface="NikoshBAN" panose="02000000000000000000" pitchFamily="2" charset="0"/>
              </a:rPr>
              <a:t>ii</a:t>
            </a:r>
            <a:r>
              <a:rPr lang="bn-BD" sz="2800" dirty="0">
                <a:cs typeface="NikoshBAN" panose="02000000000000000000" pitchFamily="2" charset="0"/>
              </a:rPr>
              <a:t>           (গ) </a:t>
            </a:r>
            <a:r>
              <a:rPr lang="en-US" sz="2800" dirty="0">
                <a:cs typeface="NikoshBAN" panose="02000000000000000000" pitchFamily="2" charset="0"/>
              </a:rPr>
              <a:t>ii </a:t>
            </a:r>
            <a:r>
              <a:rPr lang="bn-BD" sz="2800" dirty="0">
                <a:cs typeface="NikoshBAN" panose="02000000000000000000" pitchFamily="2" charset="0"/>
              </a:rPr>
              <a:t>ও </a:t>
            </a:r>
            <a:r>
              <a:rPr lang="en-US" sz="2800" dirty="0">
                <a:cs typeface="NikoshBAN" panose="02000000000000000000" pitchFamily="2" charset="0"/>
              </a:rPr>
              <a:t>iii</a:t>
            </a:r>
            <a:r>
              <a:rPr lang="bn-BD" sz="2800" dirty="0">
                <a:cs typeface="NikoshBAN" panose="02000000000000000000" pitchFamily="2" charset="0"/>
              </a:rPr>
              <a:t>         (ঘ) </a:t>
            </a:r>
            <a:r>
              <a:rPr lang="en-US" sz="2800" dirty="0" err="1">
                <a:cs typeface="NikoshBAN" panose="02000000000000000000" pitchFamily="2" charset="0"/>
              </a:rPr>
              <a:t>i,ii</a:t>
            </a:r>
            <a:r>
              <a:rPr lang="en-US" sz="2800" dirty="0">
                <a:cs typeface="NikoshBAN" panose="02000000000000000000" pitchFamily="2" charset="0"/>
              </a:rPr>
              <a:t>,</a:t>
            </a:r>
            <a:r>
              <a:rPr lang="bn-BD" sz="2800" dirty="0">
                <a:cs typeface="NikoshBAN" panose="02000000000000000000" pitchFamily="2" charset="0"/>
              </a:rPr>
              <a:t>ও </a:t>
            </a:r>
            <a:r>
              <a:rPr lang="en-US" sz="2800" dirty="0">
                <a:cs typeface="NikoshBAN" panose="02000000000000000000" pitchFamily="2" charset="0"/>
              </a:rPr>
              <a:t>iii</a:t>
            </a:r>
            <a:endParaRPr lang="bn-BD" sz="2800" dirty="0"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2013972"/>
            <a:ext cx="1600200" cy="500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2991996"/>
            <a:ext cx="1905000" cy="500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848600" y="5682228"/>
            <a:ext cx="1905000" cy="500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569" y="634426"/>
            <a:ext cx="7397032" cy="584775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3026" y="2438401"/>
            <a:ext cx="7397032" cy="2246769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পরেশের ১৬ একর জমিতে ২৮ মেট্রিক টন ধান উৎপন্ন হয়েছে।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এর জন্য তার ৫৬০০০ টাকা খরচ হল।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প্রতি একর জমিতে কত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কুইন্টাল 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হয়েছে?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প্রতি কেজি ধানের উৎপাদন খরচ কত?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গ. ২০ একর জমির উৎপন্ন ধানের উৎপাদন খরচ কত?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2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609600"/>
            <a:ext cx="7543800" cy="556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1" y="4450140"/>
            <a:ext cx="2962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8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58181" y="840658"/>
            <a:ext cx="7787148" cy="5781368"/>
            <a:chOff x="0" y="0"/>
            <a:chExt cx="12192000" cy="6858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" name="Rectangle 14"/>
            <p:cNvSpPr/>
            <p:nvPr/>
          </p:nvSpPr>
          <p:spPr>
            <a:xfrm>
              <a:off x="127000" y="167371"/>
              <a:ext cx="11899900" cy="652552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23653" y="3654547"/>
            <a:ext cx="3301944" cy="1581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IN" sz="1575" b="1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1575" b="1" dirty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1575" b="1" dirty="0">
                <a:latin typeface="NikoshBAN" pitchFamily="2" charset="0"/>
                <a:cs typeface="NikoshBAN" pitchFamily="2" charset="0"/>
              </a:rPr>
              <a:t>মোজাফফর হোসেন</a:t>
            </a:r>
          </a:p>
          <a:p>
            <a:pPr>
              <a:buNone/>
            </a:pPr>
            <a:r>
              <a:rPr lang="bn-IN" sz="1350" dirty="0">
                <a:latin typeface="NikoshBAN" pitchFamily="2" charset="0"/>
                <a:cs typeface="NikoshBAN" pitchFamily="2" charset="0"/>
              </a:rPr>
              <a:t>                 বিএসসি (অনার্স),এম এস সি (পদার্থ)</a:t>
            </a:r>
          </a:p>
          <a:p>
            <a:pPr>
              <a:buNone/>
            </a:pPr>
            <a:r>
              <a:rPr lang="bn-IN" sz="1350" dirty="0">
                <a:latin typeface="NikoshBAN" pitchFamily="2" charset="0"/>
                <a:cs typeface="NikoshBAN" pitchFamily="2" charset="0"/>
              </a:rPr>
              <a:t>                        বি  এড (প্রথম শ্রেনী)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1350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1350" dirty="0">
                <a:latin typeface="NikoshBAN" pitchFamily="2" charset="0"/>
                <a:cs typeface="NikoshBAN" pitchFamily="2" charset="0"/>
              </a:rPr>
              <a:t>সহকারি শিক্ষক (বিজ্ঞান)</a:t>
            </a:r>
          </a:p>
          <a:p>
            <a:pPr>
              <a:buNone/>
            </a:pPr>
            <a:r>
              <a:rPr lang="bn-IN" sz="1350" dirty="0">
                <a:latin typeface="NikoshBAN" pitchFamily="2" charset="0"/>
                <a:cs typeface="NikoshBAN" pitchFamily="2" charset="0"/>
              </a:rPr>
              <a:t>   শিবগঞ্জ পাইলট বালিকা উচ্চ বিদ্যালয়, শিবগঞ্জ,বগুরা</a:t>
            </a:r>
            <a:endParaRPr lang="bn-BD" sz="135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135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350" dirty="0">
                <a:latin typeface="NikoshBAN" pitchFamily="2" charset="0"/>
                <a:cs typeface="NikoshBAN" pitchFamily="2" charset="0"/>
              </a:rPr>
              <a:t>Email:mozaffar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192663@gmail.com</a:t>
            </a:r>
          </a:p>
          <a:p>
            <a:pPr>
              <a:buNone/>
            </a:pPr>
            <a:r>
              <a:rPr lang="bn-I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মোবাইলঃ০১৭৩৮১৯২৬৬৩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2193" y="1582952"/>
            <a:ext cx="142539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75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75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6486" y="3229131"/>
            <a:ext cx="2858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24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IN" sz="24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24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4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24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4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sz="24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</a:p>
          <a:p>
            <a:pPr algn="ctr"/>
            <a:r>
              <a:rPr lang="bn-BD" sz="24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 ওজন পরিমাপ</a:t>
            </a:r>
            <a:endParaRPr lang="bn-IN" sz="24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24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24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6322" y="2187657"/>
            <a:ext cx="1531808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25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0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2400" y="2918289"/>
            <a:ext cx="150648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25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0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831048" y="2753566"/>
            <a:ext cx="0" cy="220953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395" y="2472287"/>
            <a:ext cx="1783104" cy="118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246" y="1346785"/>
            <a:ext cx="2249967" cy="13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5651213"/>
            <a:ext cx="793358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বিক্রেতা নিত্য প্রয়োজনীয় পন্যের বিভিন্ন পরিমান বিক্রয় করছে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176" y="533400"/>
            <a:ext cx="79724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66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3614" y="5562601"/>
            <a:ext cx="7724775" cy="646331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যন্ত্রটি দ্বারা মিস্টির কী পরিমাপ করা হচ্ছে?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3614" y="609600"/>
            <a:ext cx="7724775" cy="707886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ওজন পরিমাপ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4" y="1576389"/>
            <a:ext cx="77628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1600201"/>
            <a:ext cx="3733801" cy="646331"/>
          </a:xfrm>
          <a:prstGeom prst="rect">
            <a:avLst/>
          </a:prstGeom>
          <a:solidFill>
            <a:srgbClr val="FFE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ওজন পরিমাপ করা হচ্ছে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762001"/>
            <a:ext cx="7620000" cy="5262979"/>
          </a:xfrm>
          <a:prstGeom prst="rect">
            <a:avLst/>
          </a:prstGeom>
          <a:gradFill flip="none" rotWithShape="1">
            <a:gsLst>
              <a:gs pos="0">
                <a:srgbClr val="97FFFF">
                  <a:tint val="66000"/>
                  <a:satMod val="160000"/>
                </a:srgbClr>
              </a:gs>
              <a:gs pos="50000">
                <a:srgbClr val="97FFFF">
                  <a:tint val="44500"/>
                  <a:satMod val="160000"/>
                </a:srgbClr>
              </a:gs>
              <a:gs pos="100000">
                <a:srgbClr val="97FFFF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১। ওজন পরিমাপ কী তা বলতে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ওজন পরিমাপের এককগুলো উল্লেখ করতে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ওজন পরিমাপের মেট্রিক পদ্ধতি ব্যাখ্যা করতে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বিভিন্ন ওজন পরিমাপকের ব্যাখ্যা করতে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বিভিন্ন পরিমাপক  ব্যবহার করে দ্রব্যাদির ওজন  নির্ণয়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8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063" y="617219"/>
            <a:ext cx="3793466" cy="47167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960" y="617220"/>
            <a:ext cx="3865041" cy="47167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36063" y="5562601"/>
            <a:ext cx="7669938" cy="584775"/>
          </a:xfrm>
          <a:prstGeom prst="rect">
            <a:avLst/>
          </a:prstGeom>
          <a:solidFill>
            <a:srgbClr val="FFE5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ওজন পরিমাপের বিভিন্ন ধরনের যন্ত্র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638800" y="30432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32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609600"/>
            <a:ext cx="7696200" cy="707886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5311914"/>
            <a:ext cx="7696200" cy="707886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মেট্রিক পদ্ধতিতে ওজনের আদর্শ একক হল 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660" y="1438274"/>
            <a:ext cx="3200400" cy="36671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2280" y="1438275"/>
            <a:ext cx="3086100" cy="366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78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7772400" cy="707886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ওজন পরিমাপের মেট্রিক একক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307842"/>
            <a:ext cx="7772400" cy="501675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১০ মিলিগ্রাম              =    ১ সেন্টিগ্রাম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১০ সেন্টিগ্রাম              =    ১  ডেসিগ্রাম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১০ ডেসিগ্রাম               =    ১  গ্রাম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১০ গ্রাম                     =    ১  ডেকাগ্রাম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১০ ডেকাগ্রাম               =    ১  হেক্টোগ্রাম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১০ হেক্টোগ্রাম              =    ১ কিলোগ্রাম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১০০ কিলোগ্রাম            =    ১ কুইন্টাল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১০ কুইন্টাল                 =    ১ মেট্রিকটন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860291" y="1209021"/>
            <a:ext cx="3584448" cy="3505200"/>
          </a:xfrm>
          <a:prstGeom prst="cube">
            <a:avLst>
              <a:gd name="adj" fmla="val 25026"/>
            </a:avLst>
          </a:prstGeom>
          <a:solidFill>
            <a:srgbClr val="B9FFFF"/>
          </a:solidFill>
          <a:ln>
            <a:solidFill>
              <a:srgbClr val="B9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3847910" y="1132820"/>
            <a:ext cx="3619691" cy="3625976"/>
            <a:chOff x="1942909" y="1752600"/>
            <a:chExt cx="3619691" cy="362597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625340" y="2700145"/>
              <a:ext cx="24765" cy="26784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514975" y="1850515"/>
              <a:ext cx="24765" cy="262890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956244" y="5353812"/>
              <a:ext cx="2678430" cy="247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650106" y="4467033"/>
              <a:ext cx="889635" cy="9115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67675" y="4467033"/>
              <a:ext cx="872680" cy="88677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942909" y="2738796"/>
              <a:ext cx="24765" cy="263977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573906" y="1841181"/>
              <a:ext cx="941069" cy="93626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815590" y="1828800"/>
              <a:ext cx="2724151" cy="300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7676" y="1841181"/>
              <a:ext cx="847914" cy="8713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942909" y="2724911"/>
              <a:ext cx="2650997" cy="138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840355" y="4467033"/>
              <a:ext cx="2722245" cy="123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815590" y="1858897"/>
              <a:ext cx="24765" cy="26784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3124200" y="1752600"/>
              <a:ext cx="1143000" cy="1066800"/>
            </a:xfrm>
            <a:prstGeom prst="ellipse">
              <a:avLst/>
            </a:prstGeom>
            <a:noFill/>
            <a:ln w="76200"/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5029200" y="609600"/>
            <a:ext cx="182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১সেন্টিমিটার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 rot="5400000">
            <a:off x="6967208" y="2090412"/>
            <a:ext cx="1676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১সেন্টিমিটার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18852340">
            <a:off x="3107263" y="1320436"/>
            <a:ext cx="159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১সেন্টিমিটার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182554" y="3048000"/>
            <a:ext cx="83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239000" y="4191000"/>
            <a:ext cx="106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চৌবাচ্চা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57400" y="5057332"/>
            <a:ext cx="8001000" cy="523220"/>
          </a:xfrm>
          <a:prstGeom prst="rect">
            <a:avLst/>
          </a:prstGeom>
          <a:solidFill>
            <a:srgbClr val="FFC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চৌবাচ্চার আয়তন = ১সেঃমিঃ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১সেঃমিঃ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১সেঃমিঃ = ১ ঘন সেঃমিঃ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057400" y="5791200"/>
            <a:ext cx="8001000" cy="523220"/>
          </a:xfrm>
          <a:prstGeom prst="rect">
            <a:avLst/>
          </a:prstGeom>
          <a:solidFill>
            <a:srgbClr val="DEFF8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aseline="300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সেলসিয়াস তাপমাত্রায়  ১ ঘন সেঃমিঃ বিশুদ্ধ পানির ওজন ১ গ্রাম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9" grpId="0"/>
      <p:bldP spid="80" grpId="0"/>
      <p:bldP spid="82" grpId="0"/>
      <p:bldP spid="89" grpId="0"/>
      <p:bldP spid="91" grpId="0"/>
      <p:bldP spid="93" grpId="0" animBg="1"/>
      <p:bldP spid="95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</TotalTime>
  <Words>701</Words>
  <Application>Microsoft Office PowerPoint</Application>
  <PresentationFormat>Widescreen</PresentationFormat>
  <Paragraphs>99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Tw Cen MT</vt:lpstr>
      <vt:lpstr>Vrinda</vt:lpstr>
      <vt:lpstr>Droplet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2020-09-09T09:48:15Z</dcterms:created>
  <dcterms:modified xsi:type="dcterms:W3CDTF">2020-09-11T12:51:44Z</dcterms:modified>
</cp:coreProperties>
</file>