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2" r:id="rId13"/>
    <p:sldId id="265" r:id="rId14"/>
    <p:sldId id="268" r:id="rId15"/>
    <p:sldId id="267" r:id="rId16"/>
    <p:sldId id="269" r:id="rId17"/>
    <p:sldId id="270" r:id="rId18"/>
    <p:sldId id="271" r:id="rId19"/>
    <p:sldId id="278" r:id="rId20"/>
    <p:sldId id="279" r:id="rId21"/>
    <p:sldId id="280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1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8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3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5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6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63A8-0E4C-4AAB-8E6F-3FE3F8BCBDC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31F5-61DC-4CFE-8BD9-9FAD6766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fif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803" y="172189"/>
            <a:ext cx="8839200" cy="6477000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70719" y="645402"/>
            <a:ext cx="807228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স্বা</a:t>
            </a:r>
            <a:r>
              <a:rPr lang="en-US" sz="4000" b="1" dirty="0" err="1" smtClean="0">
                <a:solidFill>
                  <a:srgbClr val="00B050"/>
                </a:solidFill>
              </a:rPr>
              <a:t>গ</a:t>
            </a:r>
            <a:r>
              <a:rPr lang="en-US" sz="4000" b="1" dirty="0" err="1" smtClean="0">
                <a:solidFill>
                  <a:srgbClr val="0070C0"/>
                </a:solidFill>
              </a:rPr>
              <a:t>ত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ম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3" y="1353287"/>
            <a:ext cx="8052619" cy="48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255" y="204019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640940" y="654664"/>
            <a:ext cx="78498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  </a:t>
            </a:r>
            <a:r>
              <a:rPr lang="ar-SA" dirty="0" smtClean="0"/>
              <a:t> اسم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 </a:t>
            </a:r>
            <a:r>
              <a:rPr lang="ar-SA" dirty="0" smtClean="0"/>
              <a:t>ي </a:t>
            </a:r>
            <a:r>
              <a:rPr lang="en-US" dirty="0" smtClean="0"/>
              <a:t>  </a:t>
            </a:r>
            <a:r>
              <a:rPr lang="en-US" dirty="0" err="1" smtClean="0"/>
              <a:t>ইয়া</a:t>
            </a:r>
            <a:r>
              <a:rPr lang="en-US" dirty="0" smtClean="0"/>
              <a:t> </a:t>
            </a:r>
            <a:r>
              <a:rPr lang="en-US" dirty="0" err="1" smtClean="0"/>
              <a:t>যুক্ত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  </a:t>
            </a:r>
            <a:r>
              <a:rPr lang="ar-SA" dirty="0" smtClean="0"/>
              <a:t>ياء متكلم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যথা</a:t>
            </a:r>
            <a:r>
              <a:rPr lang="ar-SA" dirty="0" smtClean="0"/>
              <a:t> : 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19200" y="1699821"/>
            <a:ext cx="5334000" cy="738580"/>
            <a:chOff x="1219200" y="1975055"/>
            <a:chExt cx="5334000" cy="817288"/>
          </a:xfrm>
        </p:grpSpPr>
        <p:sp>
          <p:nvSpPr>
            <p:cNvPr id="11" name="TextBox 10"/>
            <p:cNvSpPr txBox="1"/>
            <p:nvPr/>
          </p:nvSpPr>
          <p:spPr>
            <a:xfrm>
              <a:off x="4953000" y="1975055"/>
              <a:ext cx="16002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/>
                <a:t>قلم</a:t>
              </a:r>
              <a:endParaRPr lang="en-US" sz="4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0400" y="1975055"/>
              <a:ext cx="16002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/>
                <a:t>ي</a:t>
              </a:r>
              <a:endParaRPr lang="en-US" sz="4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084457"/>
              <a:ext cx="16002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/>
                <a:t>قلمي</a:t>
              </a:r>
              <a:endParaRPr lang="en-US" sz="4000" dirty="0"/>
            </a:p>
          </p:txBody>
        </p:sp>
      </p:grpSp>
      <p:pic>
        <p:nvPicPr>
          <p:cNvPr id="3074" name="Picture 2" descr="বুলেটের চেয়ে কলম শক্তিশাল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1" y="3048000"/>
            <a:ext cx="7849829" cy="28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813" y="212213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3827208" y="990600"/>
            <a:ext cx="4800599" cy="2957834"/>
            <a:chOff x="3827208" y="990600"/>
            <a:chExt cx="4800599" cy="2957834"/>
          </a:xfrm>
        </p:grpSpPr>
        <p:sp>
          <p:nvSpPr>
            <p:cNvPr id="11" name="TextBox 10"/>
            <p:cNvSpPr txBox="1"/>
            <p:nvPr/>
          </p:nvSpPr>
          <p:spPr>
            <a:xfrm>
              <a:off x="4606413" y="990600"/>
              <a:ext cx="39624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b="1" dirty="0"/>
                <a:t>قال </a:t>
              </a:r>
              <a:r>
                <a:rPr lang="ar-SA" sz="4000" dirty="0"/>
                <a:t>أبو</a:t>
              </a:r>
              <a:r>
                <a:rPr lang="ar-SA" b="1" dirty="0"/>
                <a:t> هريرة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27208" y="2057400"/>
              <a:ext cx="4800599" cy="1891034"/>
              <a:chOff x="3827208" y="2057400"/>
              <a:chExt cx="4800599" cy="189103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665407" y="3240548"/>
                <a:ext cx="3962400" cy="7078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/>
                  <a:t>أن يخالفه مع</a:t>
                </a:r>
                <a:r>
                  <a:rPr lang="ar-SA" sz="4000" b="1" dirty="0"/>
                  <a:t> أبي </a:t>
                </a:r>
                <a:r>
                  <a:rPr lang="ar-SA" b="1" dirty="0"/>
                  <a:t>هريرة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27208" y="2057400"/>
                <a:ext cx="4800599" cy="7078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SA" b="1" dirty="0"/>
                  <a:t>أن يدل على أن علياً صدق </a:t>
                </a:r>
                <a:r>
                  <a:rPr lang="ar-SA" sz="4000" b="1" dirty="0"/>
                  <a:t>أبا بكر </a:t>
                </a:r>
                <a:r>
                  <a:rPr lang="ar-SA" b="1" dirty="0"/>
                  <a:t>رضي الله عنهما</a:t>
                </a:r>
                <a:endParaRPr lang="en-US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990600" y="4724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رَفِيعُ الدَّرَجَاتِ </a:t>
            </a:r>
            <a:r>
              <a:rPr lang="ar-SA" sz="4000" b="1" dirty="0"/>
              <a:t>ذُو</a:t>
            </a:r>
            <a:r>
              <a:rPr lang="ar-SA" b="1" dirty="0"/>
              <a:t> الْعَرْشِ يُلْقِي الرُّوحَ مِنْ أَمْرِهِ عَلَى مَنْ يَشَاءُ مِنْ عِبَادِهِ لِيُنْذِرَ يَوْمَ التَّلَاقِ (15)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2729" y="3948434"/>
            <a:ext cx="773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إِنَّ اللَّهَ هُوَ الرَّزَّاقُ </a:t>
            </a:r>
            <a:r>
              <a:rPr lang="ar-SA" sz="4000" b="1" dirty="0"/>
              <a:t>ذُو</a:t>
            </a:r>
            <a:r>
              <a:rPr lang="ar-SA" b="1" dirty="0"/>
              <a:t> الْقُوَّةِ الْمَتِينُ (58)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2729" y="1143000"/>
            <a:ext cx="38665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dirty="0"/>
              <a:t>আর আছে খোসাযুক্ত দানা ও সুগন্ধিযুক্ত ফুল।</a:t>
            </a:r>
            <a:r>
              <a:rPr lang="ar-SA" dirty="0"/>
              <a:t> </a:t>
            </a:r>
            <a:endParaRPr lang="en-US" dirty="0" smtClean="0"/>
          </a:p>
          <a:p>
            <a:pPr algn="ctr"/>
            <a:r>
              <a:rPr lang="ar-SA" dirty="0" smtClean="0"/>
              <a:t>وَ </a:t>
            </a:r>
            <a:r>
              <a:rPr lang="ar-SA" dirty="0"/>
              <a:t>الۡحَبُّ </a:t>
            </a:r>
            <a:r>
              <a:rPr lang="ar-SA" sz="4000" dirty="0"/>
              <a:t>ذُو</a:t>
            </a:r>
            <a:r>
              <a:rPr lang="ar-SA" dirty="0"/>
              <a:t> الۡعَصۡفِ وَ الرَّیۡحَانُ ﴿ۚ۱۲﴾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4635" y="116830"/>
            <a:ext cx="8839200" cy="6477000"/>
            <a:chOff x="223684" y="381000"/>
            <a:chExt cx="8839200" cy="6168103"/>
          </a:xfrm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483009" y="587255"/>
            <a:ext cx="806982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শিখন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0719" y="1565476"/>
            <a:ext cx="7898991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অত্র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 - - - - - -</a:t>
            </a:r>
          </a:p>
          <a:p>
            <a:r>
              <a:rPr lang="en-US" sz="3200" dirty="0" smtClean="0"/>
              <a:t>১। </a:t>
            </a:r>
            <a:r>
              <a:rPr lang="en-US" sz="3200" dirty="0" err="1" smtClean="0"/>
              <a:t>হরফে</a:t>
            </a:r>
            <a:r>
              <a:rPr lang="en-US" sz="3200" dirty="0" smtClean="0"/>
              <a:t> </a:t>
            </a:r>
            <a:r>
              <a:rPr lang="en-US" sz="3200" dirty="0" err="1" smtClean="0"/>
              <a:t>ইল্লা</a:t>
            </a:r>
            <a:r>
              <a:rPr lang="en-US" sz="3200" dirty="0" smtClean="0"/>
              <a:t>ৎ </a:t>
            </a:r>
            <a:r>
              <a:rPr lang="en-US" sz="3200" dirty="0" err="1" smtClean="0"/>
              <a:t>কয়টি</a:t>
            </a:r>
            <a:r>
              <a:rPr lang="en-US" sz="3200" dirty="0" smtClean="0"/>
              <a:t> ও </a:t>
            </a:r>
            <a:r>
              <a:rPr lang="en-US" sz="3200" dirty="0" err="1" smtClean="0"/>
              <a:t>কিকি</a:t>
            </a:r>
            <a:r>
              <a:rPr lang="en-US" sz="3200" dirty="0" smtClean="0"/>
              <a:t> 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শিখতে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পারলো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২। </a:t>
            </a:r>
            <a:r>
              <a:rPr lang="en-US" sz="3200" dirty="0" err="1" smtClean="0"/>
              <a:t>হরফ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যোগে</a:t>
            </a:r>
            <a:r>
              <a:rPr lang="en-US" sz="3200" dirty="0" smtClean="0"/>
              <a:t> </a:t>
            </a:r>
            <a:r>
              <a:rPr lang="en-US" sz="3200" dirty="0" err="1" smtClean="0"/>
              <a:t>ইরাব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প্রদান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পারলো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৩। </a:t>
            </a:r>
            <a:r>
              <a:rPr lang="en-US" sz="3200" dirty="0" err="1" smtClean="0"/>
              <a:t>পেশ,যবর,ও</a:t>
            </a:r>
            <a:r>
              <a:rPr lang="en-US" sz="3200" dirty="0" smtClean="0"/>
              <a:t> </a:t>
            </a:r>
            <a:r>
              <a:rPr lang="en-US" sz="3200" dirty="0" err="1" smtClean="0"/>
              <a:t>যেরের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হালতে</a:t>
            </a:r>
            <a:r>
              <a:rPr lang="en-US" sz="3200" dirty="0" smtClean="0"/>
              <a:t>  </a:t>
            </a:r>
            <a:r>
              <a:rPr lang="en-US" sz="3200" dirty="0" err="1" smtClean="0"/>
              <a:t>অক্ষরগুলির</a:t>
            </a:r>
            <a:r>
              <a:rPr lang="en-US" sz="3200" dirty="0" smtClean="0"/>
              <a:t> 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 </a:t>
            </a:r>
            <a:r>
              <a:rPr lang="en-US" sz="3200" dirty="0" err="1" smtClean="0"/>
              <a:t>বুঝতে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পারলো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৪। </a:t>
            </a:r>
            <a:r>
              <a:rPr lang="en-US" sz="3200" dirty="0" err="1" smtClean="0"/>
              <a:t>ইজাফত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99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3684" y="0"/>
            <a:ext cx="8839200" cy="6629400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609600" y="522011"/>
            <a:ext cx="8072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আজকের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পাঠ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ঘোষনা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1143000" y="1421821"/>
            <a:ext cx="7315200" cy="3708262"/>
          </a:xfrm>
          <a:prstGeom prst="donut">
            <a:avLst>
              <a:gd name="adj" fmla="val 2242"/>
            </a:avLst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৬টি 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বড়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ইসিমের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বর্ননা</a:t>
            </a:r>
            <a:endParaRPr lang="ar-SA" sz="4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ctr"/>
            <a:r>
              <a:rPr lang="ar-SA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ما هي اسماء ستة مكبرة-</a:t>
            </a:r>
          </a:p>
          <a:p>
            <a:pPr algn="ctr"/>
            <a:r>
              <a:rPr lang="ar-SA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ما اعرابهم –بين-</a:t>
            </a:r>
            <a:endParaRPr lang="en-US" sz="4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ctr"/>
            <a:r>
              <a:rPr lang="en-US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en-US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23" y="150351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501445" y="657843"/>
            <a:ext cx="807228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84239" y="1524000"/>
            <a:ext cx="7821561" cy="1066800"/>
            <a:chOff x="484239" y="1524000"/>
            <a:chExt cx="7821561" cy="1066800"/>
          </a:xfrm>
        </p:grpSpPr>
        <p:sp>
          <p:nvSpPr>
            <p:cNvPr id="10" name="TextBox 9"/>
            <p:cNvSpPr txBox="1"/>
            <p:nvPr/>
          </p:nvSpPr>
          <p:spPr>
            <a:xfrm>
              <a:off x="6945261" y="1795790"/>
              <a:ext cx="1360539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1600" b="1" dirty="0"/>
                <a:t>قال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67632" y="1718846"/>
              <a:ext cx="1458862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SA" sz="2000" dirty="0" smtClean="0"/>
                <a:t>اب  + </a:t>
              </a:r>
              <a:r>
                <a:rPr lang="ar-SA" sz="2000" dirty="0">
                  <a:solidFill>
                    <a:srgbClr val="FF0000"/>
                  </a:solidFill>
                </a:rPr>
                <a:t>و</a:t>
              </a:r>
              <a:r>
                <a:rPr lang="ar-SA" sz="2000" dirty="0" smtClean="0"/>
                <a:t>      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4588" y="1795790"/>
              <a:ext cx="1611262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000" dirty="0"/>
                <a:t>أبو هريرة</a:t>
              </a:r>
              <a:endParaRPr lang="en-US" sz="2000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84239" y="1524000"/>
              <a:ext cx="2667000" cy="1066800"/>
            </a:xfrm>
            <a:prstGeom prst="rightArrow">
              <a:avLst>
                <a:gd name="adj1" fmla="val 3894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পেশের</a:t>
              </a:r>
              <a:r>
                <a:rPr lang="en-US" dirty="0" smtClean="0"/>
                <a:t> </a:t>
              </a:r>
              <a:r>
                <a:rPr lang="en-US" dirty="0" err="1" smtClean="0"/>
                <a:t>অবস্থা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2339" y="5062383"/>
            <a:ext cx="7946922" cy="920954"/>
            <a:chOff x="522339" y="5062383"/>
            <a:chExt cx="7946922" cy="920954"/>
          </a:xfrm>
        </p:grpSpPr>
        <p:sp>
          <p:nvSpPr>
            <p:cNvPr id="18" name="Right Arrow 17"/>
            <p:cNvSpPr/>
            <p:nvPr/>
          </p:nvSpPr>
          <p:spPr>
            <a:xfrm>
              <a:off x="522339" y="5062383"/>
              <a:ext cx="2628900" cy="920954"/>
            </a:xfrm>
            <a:prstGeom prst="rightArrow">
              <a:avLst>
                <a:gd name="adj1" fmla="val 33986"/>
                <a:gd name="adj2" fmla="val 532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যেরের</a:t>
              </a:r>
              <a:r>
                <a:rPr lang="en-US" dirty="0" smtClean="0"/>
                <a:t> </a:t>
              </a:r>
              <a:r>
                <a:rPr lang="en-US" dirty="0" err="1" smtClean="0"/>
                <a:t>অবস্থা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50060" y="5406121"/>
              <a:ext cx="1219201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عن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7293" y="5392095"/>
              <a:ext cx="1219201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اب+ي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6649" y="5338194"/>
              <a:ext cx="1219201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ابي هريرة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4239" y="3176228"/>
            <a:ext cx="7985022" cy="1243372"/>
            <a:chOff x="484239" y="3176228"/>
            <a:chExt cx="7985022" cy="1243372"/>
          </a:xfrm>
        </p:grpSpPr>
        <p:sp>
          <p:nvSpPr>
            <p:cNvPr id="17" name="Right Arrow 16"/>
            <p:cNvSpPr/>
            <p:nvPr/>
          </p:nvSpPr>
          <p:spPr>
            <a:xfrm>
              <a:off x="484239" y="3176228"/>
              <a:ext cx="2781300" cy="1243372"/>
            </a:xfrm>
            <a:prstGeom prst="rightArrow">
              <a:avLst>
                <a:gd name="adj1" fmla="val 28649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যবরের</a:t>
              </a:r>
              <a:r>
                <a:rPr lang="en-US" dirty="0" smtClean="0"/>
                <a:t> </a:t>
              </a:r>
              <a:r>
                <a:rPr lang="en-US" dirty="0" err="1" smtClean="0"/>
                <a:t>অবস্থা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2800" y="3657600"/>
              <a:ext cx="1306461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رايت 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00201" y="3728884"/>
              <a:ext cx="1393723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SA" dirty="0" smtClean="0"/>
                <a:t>اب + ا    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89387" y="3699387"/>
              <a:ext cx="1393723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هريرة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03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094" y="244168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60887" y="759767"/>
            <a:ext cx="79751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আজকের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বর্ননা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1447800"/>
            <a:ext cx="253057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2400" dirty="0" smtClean="0"/>
              <a:t>بيانُ  اعرابِ بالحروفِ: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599" y="2514600"/>
            <a:ext cx="7826477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r-SA" sz="4000" dirty="0" smtClean="0">
                <a:solidFill>
                  <a:srgbClr val="7030A0"/>
                </a:solidFill>
              </a:rPr>
              <a:t>ان يكونَ الرفعُ با</a:t>
            </a:r>
            <a:r>
              <a:rPr lang="ar-SA" sz="4000" dirty="0" smtClean="0">
                <a:solidFill>
                  <a:srgbClr val="FF0000"/>
                </a:solidFill>
              </a:rPr>
              <a:t>لواو</a:t>
            </a:r>
            <a:r>
              <a:rPr lang="ar-SA" sz="4000" dirty="0" smtClean="0">
                <a:solidFill>
                  <a:srgbClr val="7030A0"/>
                </a:solidFill>
              </a:rPr>
              <a:t>   و النصبُ </a:t>
            </a:r>
            <a:r>
              <a:rPr lang="ar-SA" sz="4000" dirty="0" smtClean="0">
                <a:solidFill>
                  <a:srgbClr val="FF0000"/>
                </a:solidFill>
              </a:rPr>
              <a:t>بالالف</a:t>
            </a:r>
            <a:r>
              <a:rPr lang="ar-SA" sz="4000" dirty="0" smtClean="0">
                <a:solidFill>
                  <a:srgbClr val="7030A0"/>
                </a:solidFill>
              </a:rPr>
              <a:t>   و الجر  ب</a:t>
            </a:r>
            <a:r>
              <a:rPr lang="ar-SA" sz="4000" dirty="0" smtClean="0">
                <a:solidFill>
                  <a:srgbClr val="FF0000"/>
                </a:solidFill>
              </a:rPr>
              <a:t>الياء</a:t>
            </a:r>
            <a:r>
              <a:rPr lang="ar-SA" sz="4000" dirty="0" smtClean="0">
                <a:solidFill>
                  <a:srgbClr val="7030A0"/>
                </a:solidFill>
              </a:rPr>
              <a:t> ويختص بالاسماء الستة  مكبرة  مفردةً  مضافةً الى غيرياء متكلم- و هي ابٌ- اخٌ- حمٌ –هنٌ –فمٌ –ذومالٍ </a:t>
            </a:r>
            <a:r>
              <a:rPr lang="ar-SA" sz="4000" dirty="0">
                <a:solidFill>
                  <a:srgbClr val="7030A0"/>
                </a:solidFill>
              </a:rPr>
              <a:t>-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1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8713" y="227371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AutoShape 2" descr="البرسيم _البرسيم هو نبات ذو قيمة... - دكتور جميل القدسي الدويك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البرسيم _البرسيم هو نبات ذو قيمة... - دكتور جميل القدسي الدويك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البرسيم _البرسيم هو نبات ذو قيمة... - دكتور جميل القدسي الدويك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بيان حقيقة &quot;الحب ذو العصف و الريحان&quot; من القرآن الكريم - YouTub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البرسيم _البرسيم هو نبات ذو قيمة... - دكتور جميل القدسي الدويك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تخلص من الصداع وتجنب الاكتئاب.. أبرز فوائد تناول الرمان - عين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تخلص من الصداع وتجنب الاكتئاب.. أبرز فوائد تناول الرمان - عين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0" descr="تخلص من الصداع وتجنب الاكتئاب.. أبرز فوائد تناول الرمان - عين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12775" y="678016"/>
            <a:ext cx="8174807" cy="5285658"/>
            <a:chOff x="612775" y="678016"/>
            <a:chExt cx="8174807" cy="5285658"/>
          </a:xfrm>
        </p:grpSpPr>
        <p:pic>
          <p:nvPicPr>
            <p:cNvPr id="1034" name="Picture 10" descr="ما تفسير قوله تعالى (والحب ذو العصف والريحان)؟ | ثقافة أونلاين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2590800"/>
              <a:ext cx="3806825" cy="337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716" y="2615074"/>
              <a:ext cx="4123866" cy="3348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75" y="678016"/>
              <a:ext cx="3806825" cy="1932449"/>
            </a:xfrm>
            <a:prstGeom prst="rect">
              <a:avLst/>
            </a:prstGeom>
          </p:spPr>
        </p:pic>
        <p:pic>
          <p:nvPicPr>
            <p:cNvPr id="1046" name="Picture 22" descr="رمان 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715" y="769937"/>
              <a:ext cx="3943197" cy="1979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38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635" y="139343"/>
            <a:ext cx="8839200" cy="6553200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94070" y="618124"/>
            <a:ext cx="804032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পাঠ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মূল্যায়ন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071" y="1600200"/>
            <a:ext cx="8040328" cy="2739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পাঠ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শেষে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শিক্ষার্থীরা</a:t>
            </a:r>
            <a:r>
              <a:rPr lang="en-US" sz="2400" b="1" dirty="0" smtClean="0"/>
              <a:t> </a:t>
            </a:r>
            <a:r>
              <a:rPr lang="en-US" sz="2400" dirty="0" smtClean="0"/>
              <a:t>- - - - - - - - -</a:t>
            </a:r>
          </a:p>
          <a:p>
            <a:pPr algn="just"/>
            <a:r>
              <a:rPr lang="en-US" sz="2400" dirty="0" smtClean="0"/>
              <a:t>১। </a:t>
            </a:r>
            <a:r>
              <a:rPr lang="ar-SA" sz="2400" dirty="0" smtClean="0"/>
              <a:t> ‍ اعراب باحروف </a:t>
            </a:r>
            <a:r>
              <a:rPr lang="en-US" sz="2400" dirty="0" err="1" smtClean="0"/>
              <a:t>কয়টি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কিকি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পারলো</a:t>
            </a:r>
            <a:r>
              <a:rPr lang="en-US" sz="2400" dirty="0" smtClean="0"/>
              <a:t>;</a:t>
            </a:r>
          </a:p>
          <a:p>
            <a:pPr algn="just"/>
            <a:r>
              <a:rPr lang="en-US" sz="2400" dirty="0" smtClean="0"/>
              <a:t>২। </a:t>
            </a:r>
            <a:r>
              <a:rPr lang="ar-SA" sz="2400" dirty="0" smtClean="0"/>
              <a:t>واو- اليف- ياي</a:t>
            </a:r>
            <a:r>
              <a:rPr lang="en-US" sz="2400" dirty="0"/>
              <a:t> </a:t>
            </a:r>
            <a:r>
              <a:rPr lang="en-US" sz="2400" dirty="0" smtClean="0"/>
              <a:t>‍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অক্ষরগুলিকেআরবিতেকিবলে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 ‍</a:t>
            </a:r>
            <a:r>
              <a:rPr lang="en-US" sz="2400" dirty="0" err="1" smtClean="0"/>
              <a:t>বুঝতে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পারলো</a:t>
            </a:r>
            <a:r>
              <a:rPr lang="en-US" sz="2400" dirty="0" smtClean="0"/>
              <a:t>;</a:t>
            </a:r>
          </a:p>
          <a:p>
            <a:pPr algn="just"/>
            <a:r>
              <a:rPr lang="en-US" sz="2400" dirty="0" smtClean="0"/>
              <a:t>৩। </a:t>
            </a:r>
            <a:r>
              <a:rPr lang="en-US" sz="2400" dirty="0" err="1" smtClean="0"/>
              <a:t>পেশ</a:t>
            </a:r>
            <a:r>
              <a:rPr lang="en-US" sz="2400" dirty="0" smtClean="0"/>
              <a:t> ,</a:t>
            </a:r>
            <a:r>
              <a:rPr lang="en-US" sz="2400" dirty="0" err="1" smtClean="0"/>
              <a:t>যবর</a:t>
            </a:r>
            <a:r>
              <a:rPr lang="en-US" sz="2400" dirty="0" smtClean="0"/>
              <a:t>, ও </a:t>
            </a:r>
            <a:r>
              <a:rPr lang="en-US" sz="2400" dirty="0" err="1" smtClean="0"/>
              <a:t>যেরের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ইরাব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;</a:t>
            </a:r>
          </a:p>
          <a:p>
            <a:pPr algn="just"/>
            <a:r>
              <a:rPr lang="en-US" sz="2400" dirty="0" smtClean="0"/>
              <a:t>৪।   </a:t>
            </a:r>
            <a:r>
              <a:rPr lang="ar-SA" sz="2400" b="1" dirty="0" smtClean="0"/>
              <a:t>ي متكلم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বর্ননা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1" y="4339411"/>
            <a:ext cx="8053847" cy="18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529" y="229009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501445" y="679654"/>
            <a:ext cx="809686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b="1" dirty="0" smtClean="0"/>
              <a:t>‍</a:t>
            </a:r>
            <a:r>
              <a:rPr lang="ar-SA" sz="2400" b="1" dirty="0" smtClean="0"/>
              <a:t>اعراب </a:t>
            </a:r>
            <a:r>
              <a:rPr lang="en-US" sz="2400" b="1" dirty="0"/>
              <a:t> </a:t>
            </a:r>
            <a:r>
              <a:rPr lang="en-US" sz="2400" b="1" dirty="0" err="1" smtClean="0"/>
              <a:t>প্রয়োগ</a:t>
            </a:r>
            <a:r>
              <a:rPr lang="en-US" sz="2400" b="1" dirty="0" smtClean="0"/>
              <a:t> :</a:t>
            </a:r>
            <a:endParaRPr lang="en-US" sz="2400" b="1" dirty="0"/>
          </a:p>
        </p:txBody>
      </p:sp>
      <p:pic>
        <p:nvPicPr>
          <p:cNvPr id="1026" name="Picture 2" descr="নির্বাচনের আগে সঞ্চয়পত্রের সুদহার কমছে না: অর্থমন্ত্র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9" y="1295400"/>
            <a:ext cx="2177692" cy="14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2981632" y="1524000"/>
            <a:ext cx="5029200" cy="1390651"/>
          </a:xfrm>
          <a:prstGeom prst="leftArrow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قال  اب</a:t>
            </a:r>
            <a:r>
              <a:rPr lang="ar-SA" sz="4000" dirty="0">
                <a:solidFill>
                  <a:srgbClr val="FF0000"/>
                </a:solidFill>
              </a:rPr>
              <a:t>و</a:t>
            </a:r>
            <a:r>
              <a:rPr lang="ar-SA" sz="4000" dirty="0"/>
              <a:t> المال</a:t>
            </a:r>
            <a:endParaRPr lang="en-US" sz="4000" dirty="0"/>
          </a:p>
        </p:txBody>
      </p:sp>
      <p:sp>
        <p:nvSpPr>
          <p:cNvPr id="12" name="Left Arrow 11"/>
          <p:cNvSpPr/>
          <p:nvPr/>
        </p:nvSpPr>
        <p:spPr>
          <a:xfrm>
            <a:off x="2981632" y="3048000"/>
            <a:ext cx="5029200" cy="1390651"/>
          </a:xfrm>
          <a:prstGeom prst="leftArrow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رايت  اب</a:t>
            </a:r>
            <a:r>
              <a:rPr lang="ar-SA" sz="4000" dirty="0" smtClean="0">
                <a:solidFill>
                  <a:srgbClr val="FF0000"/>
                </a:solidFill>
              </a:rPr>
              <a:t>ا</a:t>
            </a:r>
            <a:r>
              <a:rPr lang="ar-SA" sz="4000" dirty="0" smtClean="0"/>
              <a:t> </a:t>
            </a:r>
            <a:r>
              <a:rPr lang="ar-SA" sz="4000" dirty="0"/>
              <a:t>المال</a:t>
            </a:r>
            <a:endParaRPr lang="en-US" sz="4000" dirty="0"/>
          </a:p>
        </p:txBody>
      </p:sp>
      <p:pic>
        <p:nvPicPr>
          <p:cNvPr id="13" name="Picture 2" descr="নির্বাচনের আগে সঞ্চয়পত্রের সুদহার কমছে না: অর্থমন্ত্র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9" y="2933699"/>
            <a:ext cx="2366963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/>
          <p:cNvSpPr/>
          <p:nvPr/>
        </p:nvSpPr>
        <p:spPr>
          <a:xfrm>
            <a:off x="3001297" y="4574661"/>
            <a:ext cx="5029200" cy="1390651"/>
          </a:xfrm>
          <a:prstGeom prst="leftArrow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مررت باب</a:t>
            </a:r>
            <a:r>
              <a:rPr lang="ar-SA" sz="4000" dirty="0" smtClean="0">
                <a:solidFill>
                  <a:srgbClr val="FF0000"/>
                </a:solidFill>
              </a:rPr>
              <a:t>ي</a:t>
            </a:r>
            <a:r>
              <a:rPr lang="ar-SA" sz="4000" dirty="0" smtClean="0"/>
              <a:t> </a:t>
            </a:r>
            <a:r>
              <a:rPr lang="ar-SA" sz="4000" dirty="0"/>
              <a:t>المال</a:t>
            </a:r>
            <a:endParaRPr lang="en-US" sz="4000" dirty="0"/>
          </a:p>
        </p:txBody>
      </p:sp>
      <p:pic>
        <p:nvPicPr>
          <p:cNvPr id="15" name="Picture 2" descr="নির্বাচনের আগে সঞ্চয়পত্রের সুদহার কমছে না: অর্থমন্ত্র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8" y="4635397"/>
            <a:ext cx="2366963" cy="13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016" y="231877"/>
            <a:ext cx="8839200" cy="654992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57835" y="682522"/>
            <a:ext cx="804338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একক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026" name="Picture 2" descr="Do your flexible work arrangements leave you vulnerable to working-time  claims? - Fo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2" y="1328853"/>
            <a:ext cx="2632109" cy="17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Callout 9"/>
          <p:cNvSpPr/>
          <p:nvPr/>
        </p:nvSpPr>
        <p:spPr>
          <a:xfrm>
            <a:off x="3061041" y="1361510"/>
            <a:ext cx="5440175" cy="2057400"/>
          </a:xfrm>
          <a:prstGeom prst="downArrowCallout">
            <a:avLst>
              <a:gd name="adj1" fmla="val 25000"/>
              <a:gd name="adj2" fmla="val 25000"/>
              <a:gd name="adj3" fmla="val 38492"/>
              <a:gd name="adj4" fmla="val 522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صحح الجمل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0859" y="241521"/>
            <a:ext cx="8839200" cy="6549923"/>
            <a:chOff x="223684" y="381000"/>
            <a:chExt cx="8839200" cy="6168103"/>
          </a:xfrm>
        </p:grpSpPr>
        <p:sp>
          <p:nvSpPr>
            <p:cNvPr id="18" name="Rectangle 17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6058427" y="3532071"/>
            <a:ext cx="2442789" cy="2568394"/>
            <a:chOff x="6058427" y="3532071"/>
            <a:chExt cx="2442789" cy="2568394"/>
          </a:xfrm>
        </p:grpSpPr>
        <p:sp>
          <p:nvSpPr>
            <p:cNvPr id="12" name="TextBox 11"/>
            <p:cNvSpPr txBox="1"/>
            <p:nvPr/>
          </p:nvSpPr>
          <p:spPr>
            <a:xfrm>
              <a:off x="6096000" y="3532071"/>
              <a:ext cx="2405216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ar-SA" sz="2400" dirty="0" smtClean="0"/>
                <a:t>۱-  قال ابا هريرة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0" y="4114800"/>
              <a:ext cx="2405216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ar-SA" sz="2400" dirty="0" smtClean="0"/>
                <a:t>۲- انَ ذو علم مات 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0" y="4648200"/>
              <a:ext cx="2405216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ar-SA" sz="2400" dirty="0" smtClean="0"/>
                <a:t>۳- الحمو كالموت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5103835"/>
              <a:ext cx="2405216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ar-SA" sz="2400" dirty="0" smtClean="0"/>
                <a:t>۴- رايت ابي المال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58427" y="5638800"/>
              <a:ext cx="2405216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ar-SA" sz="2400" dirty="0" smtClean="0"/>
                <a:t>۵- المسلم اخي المسلم</a:t>
              </a:r>
              <a:endParaRPr lang="en-US" sz="2400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5" y="3418910"/>
            <a:ext cx="5413975" cy="27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4803" y="172189"/>
            <a:ext cx="8839200" cy="6477000"/>
            <a:chOff x="223684" y="381000"/>
            <a:chExt cx="8839200" cy="6168103"/>
          </a:xfrm>
        </p:grpSpPr>
        <p:sp>
          <p:nvSpPr>
            <p:cNvPr id="2" name="Rectangle 1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s-IN" dirty="0">
                <a:solidFill>
                  <a:srgbClr val="7030A0"/>
                </a:solidFill>
              </a:rPr>
              <a:t>মোহাম্মদ আনোয়ারুল ইসলাম </a:t>
            </a:r>
            <a:endParaRPr lang="en-US" dirty="0">
              <a:solidFill>
                <a:srgbClr val="7030A0"/>
              </a:solidFill>
            </a:endParaRPr>
          </a:p>
          <a:p>
            <a:pPr algn="ctr"/>
            <a:r>
              <a:rPr lang="as-IN" dirty="0">
                <a:solidFill>
                  <a:srgbClr val="7030A0"/>
                </a:solidFill>
              </a:rPr>
              <a:t>সহকারী অধ্যাপক </a:t>
            </a:r>
            <a:endParaRPr lang="en-US" dirty="0">
              <a:solidFill>
                <a:srgbClr val="7030A0"/>
              </a:solidFill>
            </a:endParaRPr>
          </a:p>
          <a:p>
            <a:pPr algn="ctr"/>
            <a:r>
              <a:rPr lang="as-IN" dirty="0">
                <a:solidFill>
                  <a:srgbClr val="7030A0"/>
                </a:solidFill>
              </a:rPr>
              <a:t>বালিয়াডাঙ্গা ডি. এস, ফাজিল মাদরাসা</a:t>
            </a:r>
            <a:r>
              <a:rPr lang="en-US" dirty="0">
                <a:solidFill>
                  <a:srgbClr val="7030A0"/>
                </a:solidFill>
              </a:rPr>
              <a:t>,</a:t>
            </a:r>
            <a:r>
              <a:rPr lang="as-IN" dirty="0">
                <a:solidFill>
                  <a:srgbClr val="7030A0"/>
                </a:solidFill>
              </a:rPr>
              <a:t> উপজেলা- চাঁপাইনবাবগঞ্জ সদর </a:t>
            </a:r>
            <a:endParaRPr lang="en-US" dirty="0">
              <a:solidFill>
                <a:srgbClr val="7030A0"/>
              </a:solidFill>
            </a:endParaRPr>
          </a:p>
          <a:p>
            <a:pPr algn="ctr"/>
            <a:r>
              <a:rPr lang="as-IN" dirty="0">
                <a:solidFill>
                  <a:srgbClr val="7030A0"/>
                </a:solidFill>
              </a:rPr>
              <a:t>জেলা- চাঁপাইনবাবগঞ্জ </a:t>
            </a:r>
            <a:endParaRPr lang="en-US" dirty="0">
              <a:solidFill>
                <a:srgbClr val="7030A0"/>
              </a:solidFill>
            </a:endParaRPr>
          </a:p>
          <a:p>
            <a:pPr algn="ctr"/>
            <a:r>
              <a:rPr lang="as-IN" dirty="0">
                <a:solidFill>
                  <a:srgbClr val="7030A0"/>
                </a:solidFill>
              </a:rPr>
              <a:t>মোবাইল নং ০১৭২৬-৪৩৪৬৩৪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719" y="694563"/>
            <a:ext cx="807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শিক্ষক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পরিচিতি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0141"/>
            <a:ext cx="2095500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Wave 10"/>
          <p:cNvSpPr/>
          <p:nvPr/>
        </p:nvSpPr>
        <p:spPr>
          <a:xfrm>
            <a:off x="470720" y="4419601"/>
            <a:ext cx="8029882" cy="2002876"/>
          </a:xfrm>
          <a:prstGeom prst="wave">
            <a:avLst>
              <a:gd name="adj1" fmla="val 12500"/>
              <a:gd name="adj2" fmla="val -1653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8633" y="159774"/>
            <a:ext cx="8839200" cy="6545826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564550" y="638016"/>
            <a:ext cx="807228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পাঠ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মূল্যায়ন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9" name="Down Arrow Callout 8"/>
          <p:cNvSpPr/>
          <p:nvPr/>
        </p:nvSpPr>
        <p:spPr>
          <a:xfrm>
            <a:off x="2743200" y="1207219"/>
            <a:ext cx="2743200" cy="1143000"/>
          </a:xfrm>
          <a:prstGeom prst="downArrowCallout">
            <a:avLst>
              <a:gd name="adj1" fmla="val 36034"/>
              <a:gd name="adj2" fmla="val 51207"/>
              <a:gd name="adj3" fmla="val 30517"/>
              <a:gd name="adj4" fmla="val 594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নির্বাচনী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প্রশ্ন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1335" y="4986116"/>
            <a:ext cx="7780665" cy="1219200"/>
            <a:chOff x="601335" y="4986116"/>
            <a:chExt cx="7780665" cy="1219200"/>
          </a:xfrm>
        </p:grpSpPr>
        <p:sp>
          <p:nvSpPr>
            <p:cNvPr id="18" name="Right Arrow 17"/>
            <p:cNvSpPr/>
            <p:nvPr/>
          </p:nvSpPr>
          <p:spPr>
            <a:xfrm>
              <a:off x="601335" y="4986116"/>
              <a:ext cx="2827665" cy="12192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/>
                <a:t>كم قسما للاعراب؟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84179" y="5411050"/>
              <a:ext cx="15240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তিন</a:t>
              </a:r>
              <a:r>
                <a:rPr lang="en-US" dirty="0" smtClean="0"/>
                <a:t> </a:t>
              </a:r>
              <a:r>
                <a:rPr lang="en-US" dirty="0" err="1" smtClean="0"/>
                <a:t>প্রকার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65835" y="5411050"/>
              <a:ext cx="15240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দুই</a:t>
              </a:r>
              <a:r>
                <a:rPr lang="en-US" dirty="0" smtClean="0"/>
                <a:t> </a:t>
              </a:r>
              <a:r>
                <a:rPr lang="en-US" dirty="0" err="1" smtClean="0"/>
                <a:t>প্রকার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0" y="5411050"/>
              <a:ext cx="15240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চার</a:t>
              </a:r>
              <a:r>
                <a:rPr lang="en-US" dirty="0" smtClean="0"/>
                <a:t> </a:t>
              </a:r>
              <a:r>
                <a:rPr lang="en-US" dirty="0" err="1" smtClean="0"/>
                <a:t>প্রকার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4550" y="2590800"/>
            <a:ext cx="7649285" cy="1219200"/>
            <a:chOff x="564550" y="2590800"/>
            <a:chExt cx="7649285" cy="1219200"/>
          </a:xfrm>
        </p:grpSpPr>
        <p:sp>
          <p:nvSpPr>
            <p:cNvPr id="16" name="Right Arrow 15"/>
            <p:cNvSpPr/>
            <p:nvPr/>
          </p:nvSpPr>
          <p:spPr>
            <a:xfrm>
              <a:off x="564550" y="2590800"/>
              <a:ext cx="2864450" cy="12192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ar-SA" b="1" dirty="0" smtClean="0">
                  <a:solidFill>
                    <a:srgbClr val="FF0000"/>
                  </a:solidFill>
                </a:rPr>
                <a:t>ا – ت – ي- ن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‍ </a:t>
              </a:r>
              <a:r>
                <a:rPr lang="en-US" dirty="0" err="1" smtClean="0">
                  <a:solidFill>
                    <a:srgbClr val="FF0000"/>
                  </a:solidFill>
                </a:rPr>
                <a:t>কিসের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চিহ্ন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9000" y="3003341"/>
              <a:ext cx="15240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ماضي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8179" y="3003341"/>
              <a:ext cx="15240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مضارع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89835" y="3015734"/>
              <a:ext cx="15240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ar-SA" dirty="0" smtClean="0"/>
                <a:t>حرف علة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1335" y="3810000"/>
            <a:ext cx="7806941" cy="1219200"/>
            <a:chOff x="601335" y="3810000"/>
            <a:chExt cx="7806941" cy="1219200"/>
          </a:xfrm>
        </p:grpSpPr>
        <p:sp>
          <p:nvSpPr>
            <p:cNvPr id="17" name="Right Arrow 16"/>
            <p:cNvSpPr/>
            <p:nvPr/>
          </p:nvSpPr>
          <p:spPr>
            <a:xfrm>
              <a:off x="601335" y="3810000"/>
              <a:ext cx="2827665" cy="12192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   </a:t>
              </a:r>
              <a:r>
                <a:rPr lang="ar-SA" b="1" dirty="0" smtClean="0">
                  <a:solidFill>
                    <a:srgbClr val="FF0000"/>
                  </a:solidFill>
                </a:rPr>
                <a:t>و- ا- ي 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কে</a:t>
              </a:r>
              <a:r>
                <a:rPr lang="en-US" dirty="0" smtClean="0">
                  <a:solidFill>
                    <a:srgbClr val="FF0000"/>
                  </a:solidFill>
                </a:rPr>
                <a:t>  </a:t>
              </a:r>
              <a:r>
                <a:rPr lang="en-US" dirty="0" err="1" smtClean="0">
                  <a:solidFill>
                    <a:srgbClr val="FF0000"/>
                  </a:solidFill>
                </a:rPr>
                <a:t>বল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হয়</a:t>
              </a: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9000" y="4112182"/>
              <a:ext cx="15240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حرف جار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52697" y="4064886"/>
              <a:ext cx="15240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حرف علة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4276" y="4064886"/>
              <a:ext cx="15240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حرف عطف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95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126" y="76027"/>
            <a:ext cx="8839200" cy="655337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563532" y="554820"/>
            <a:ext cx="80722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</a:rPr>
              <a:t>বাড়ির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কাজ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042" y="2514600"/>
            <a:ext cx="53695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২।  </a:t>
            </a:r>
            <a:r>
              <a:rPr lang="en-US" dirty="0" err="1" smtClean="0"/>
              <a:t>হযরত</a:t>
            </a:r>
            <a:r>
              <a:rPr lang="en-US" dirty="0" smtClean="0"/>
              <a:t> </a:t>
            </a:r>
            <a:r>
              <a:rPr lang="en-US" dirty="0" err="1" smtClean="0"/>
              <a:t>ওমর</a:t>
            </a:r>
            <a:r>
              <a:rPr lang="en-US" dirty="0" smtClean="0"/>
              <a:t> </a:t>
            </a:r>
            <a:r>
              <a:rPr lang="en-US" dirty="0" err="1" smtClean="0"/>
              <a:t>রা</a:t>
            </a:r>
            <a:r>
              <a:rPr lang="en-US" dirty="0" smtClean="0"/>
              <a:t>: 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বকর</a:t>
            </a:r>
            <a:r>
              <a:rPr lang="en-US" dirty="0" smtClean="0"/>
              <a:t> </a:t>
            </a:r>
            <a:r>
              <a:rPr lang="en-US" dirty="0" err="1" smtClean="0"/>
              <a:t>রা</a:t>
            </a:r>
            <a:r>
              <a:rPr lang="en-US" dirty="0" smtClean="0"/>
              <a:t>: 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সাহায্য</a:t>
            </a:r>
            <a:r>
              <a:rPr lang="en-US" dirty="0" smtClean="0"/>
              <a:t> </a:t>
            </a:r>
            <a:r>
              <a:rPr lang="en-US" dirty="0" err="1" smtClean="0"/>
              <a:t>করিল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4042" y="3733800"/>
            <a:ext cx="40336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৩।আমরা </a:t>
            </a:r>
            <a:r>
              <a:rPr lang="en-US" dirty="0" err="1" smtClean="0"/>
              <a:t>আবুল</a:t>
            </a:r>
            <a:r>
              <a:rPr lang="en-US" dirty="0" smtClean="0"/>
              <a:t> </a:t>
            </a:r>
            <a:r>
              <a:rPr lang="en-US" dirty="0" err="1" smtClean="0"/>
              <a:t>মালকে</a:t>
            </a:r>
            <a:r>
              <a:rPr lang="en-US" dirty="0" smtClean="0"/>
              <a:t>  </a:t>
            </a:r>
            <a:r>
              <a:rPr lang="en-US" dirty="0" err="1" smtClean="0"/>
              <a:t>দেখিলাম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4042" y="4724400"/>
            <a:ext cx="38455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৪। </a:t>
            </a:r>
            <a:r>
              <a:rPr lang="en-US" dirty="0" err="1" smtClean="0"/>
              <a:t>আমার</a:t>
            </a:r>
            <a:r>
              <a:rPr lang="en-US" dirty="0" smtClean="0"/>
              <a:t> </a:t>
            </a:r>
            <a:r>
              <a:rPr lang="en-US" dirty="0" err="1" smtClean="0"/>
              <a:t>ভাই</a:t>
            </a:r>
            <a:r>
              <a:rPr lang="en-US" dirty="0" smtClean="0"/>
              <a:t> </a:t>
            </a:r>
            <a:r>
              <a:rPr lang="en-US" dirty="0" err="1" smtClean="0"/>
              <a:t>মসজিদের</a:t>
            </a:r>
            <a:r>
              <a:rPr lang="en-US" dirty="0" smtClean="0"/>
              <a:t> </a:t>
            </a:r>
            <a:r>
              <a:rPr lang="en-US" dirty="0" err="1" smtClean="0"/>
              <a:t>ইমাম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4042" y="1486479"/>
            <a:ext cx="49123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বকর</a:t>
            </a:r>
            <a:r>
              <a:rPr lang="en-US" dirty="0" smtClean="0"/>
              <a:t> </a:t>
            </a:r>
            <a:r>
              <a:rPr lang="en-US" dirty="0" err="1" smtClean="0"/>
              <a:t>রা</a:t>
            </a:r>
            <a:r>
              <a:rPr lang="en-US" dirty="0" smtClean="0"/>
              <a:t>:  </a:t>
            </a:r>
            <a:r>
              <a:rPr lang="en-US" dirty="0" err="1" smtClean="0"/>
              <a:t>ইসলামের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খলিফা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828" y="5665811"/>
            <a:ext cx="35039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৫।মসজিদের </a:t>
            </a:r>
            <a:r>
              <a:rPr lang="en-US" dirty="0" err="1" smtClean="0"/>
              <a:t>ইমাম</a:t>
            </a:r>
            <a:r>
              <a:rPr lang="en-US" dirty="0" smtClean="0"/>
              <a:t>  </a:t>
            </a:r>
            <a:r>
              <a:rPr lang="en-US" dirty="0" err="1" smtClean="0"/>
              <a:t>বিনয়ী</a:t>
            </a:r>
            <a:r>
              <a:rPr lang="en-US" dirty="0" smtClean="0"/>
              <a:t> । </a:t>
            </a:r>
            <a:endParaRPr lang="en-US" dirty="0"/>
          </a:p>
        </p:txBody>
      </p:sp>
      <p:pic>
        <p:nvPicPr>
          <p:cNvPr id="2050" name="Picture 2" descr="Image result for bangladesh house designs | House architecture design,  Modern floor plans, House design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26" y="3354693"/>
            <a:ext cx="3926674" cy="281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016" y="231877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2" y="1828800"/>
            <a:ext cx="8072284" cy="4210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932" y="682522"/>
            <a:ext cx="8072284" cy="11462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9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</a:t>
            </a:r>
            <a:r>
              <a:rPr lang="en-US" sz="9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ন্য</a:t>
            </a:r>
            <a:r>
              <a:rPr lang="en-US" sz="9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</a:t>
            </a:r>
            <a:r>
              <a:rPr lang="en-US" sz="9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551" y="170142"/>
            <a:ext cx="8839200" cy="6540910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85465" y="652790"/>
            <a:ext cx="803787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পাঠ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পরিচিতি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465" y="1126745"/>
            <a:ext cx="807228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আরবি</a:t>
            </a:r>
            <a:r>
              <a:rPr lang="en-US" sz="2000" b="1" dirty="0">
                <a:solidFill>
                  <a:srgbClr val="FF0000"/>
                </a:solidFill>
              </a:rPr>
              <a:t> ২য় </a:t>
            </a:r>
            <a:r>
              <a:rPr lang="en-US" sz="2000" b="1" dirty="0" err="1" smtClean="0">
                <a:solidFill>
                  <a:srgbClr val="FF0000"/>
                </a:solidFill>
              </a:rPr>
              <a:t>পত্র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/>
              <a:t>(</a:t>
            </a:r>
            <a:r>
              <a:rPr lang="en-US" sz="2000" dirty="0" err="1" smtClean="0"/>
              <a:t>কাওয়াইদুল</a:t>
            </a:r>
            <a:r>
              <a:rPr lang="en-US" sz="2000" dirty="0" smtClean="0"/>
              <a:t>  </a:t>
            </a:r>
            <a:r>
              <a:rPr lang="en-US" sz="2000" dirty="0" err="1"/>
              <a:t>লুগাতিল</a:t>
            </a:r>
            <a:r>
              <a:rPr lang="en-US" sz="2000" dirty="0"/>
              <a:t> </a:t>
            </a:r>
            <a:r>
              <a:rPr lang="en-US" sz="2000" dirty="0" err="1" smtClean="0"/>
              <a:t>আরাবিয়্যাহ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 err="1" smtClean="0"/>
              <a:t>দাখিল</a:t>
            </a:r>
            <a:r>
              <a:rPr lang="en-US" sz="2000" dirty="0" smtClean="0"/>
              <a:t> -</a:t>
            </a:r>
            <a:r>
              <a:rPr lang="en-US" sz="2000" dirty="0" err="1"/>
              <a:t>দশম</a:t>
            </a:r>
            <a:r>
              <a:rPr lang="en-US" sz="2000" dirty="0"/>
              <a:t> </a:t>
            </a:r>
            <a:r>
              <a:rPr lang="en-US" sz="2000" dirty="0" err="1"/>
              <a:t>শ্রেনি</a:t>
            </a:r>
            <a:endParaRPr lang="en-US" sz="2000" dirty="0"/>
          </a:p>
          <a:p>
            <a:pPr algn="ctr"/>
            <a:r>
              <a:rPr lang="ar-SA" sz="2000" dirty="0"/>
              <a:t>الدرس الرابع</a:t>
            </a:r>
            <a:r>
              <a:rPr lang="en-US" sz="2000" dirty="0"/>
              <a:t>(৪র্থ </a:t>
            </a:r>
            <a:r>
              <a:rPr lang="en-US" sz="2000" dirty="0" err="1"/>
              <a:t>পাঠ</a:t>
            </a:r>
            <a:r>
              <a:rPr lang="en-US" sz="2000" dirty="0" smtClean="0"/>
              <a:t>)</a:t>
            </a:r>
          </a:p>
          <a:p>
            <a:pPr algn="ctr"/>
            <a:r>
              <a:rPr lang="ar-SA" sz="2000" dirty="0" smtClean="0"/>
              <a:t>الاسماء الستة المكبرة</a:t>
            </a:r>
            <a:endParaRPr lang="en-US" sz="2000" dirty="0" smtClean="0"/>
          </a:p>
          <a:p>
            <a:pPr algn="ctr"/>
            <a:r>
              <a:rPr lang="en-US" sz="2000" dirty="0" smtClean="0"/>
              <a:t>(৬টি </a:t>
            </a:r>
            <a:r>
              <a:rPr lang="en-US" sz="2000" dirty="0" err="1" smtClean="0"/>
              <a:t>বৃহ</a:t>
            </a:r>
            <a:r>
              <a:rPr lang="en-US" sz="2000" dirty="0" smtClean="0"/>
              <a:t>ৎ </a:t>
            </a:r>
            <a:r>
              <a:rPr lang="en-US" sz="2000" dirty="0" err="1" smtClean="0"/>
              <a:t>ইসম</a:t>
            </a:r>
            <a:r>
              <a:rPr lang="en-US" sz="2000" dirty="0" smtClean="0"/>
              <a:t>)</a:t>
            </a:r>
          </a:p>
          <a:p>
            <a:pPr algn="ctr"/>
            <a:endParaRPr lang="ar-SA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8" y="3373514"/>
            <a:ext cx="8037870" cy="28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3684" y="199513"/>
            <a:ext cx="8839200" cy="6168103"/>
            <a:chOff x="223684" y="381000"/>
            <a:chExt cx="8839200" cy="6168103"/>
          </a:xfrm>
        </p:grpSpPr>
        <p:sp>
          <p:nvSpPr>
            <p:cNvPr id="5" name="Rectangle 4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Arab father teaches little son of spelling letters. Boy writes letters in copybook. Child education concep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4880"/>
            <a:ext cx="4033684" cy="40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33593" y="1904880"/>
            <a:ext cx="3897042" cy="3382033"/>
            <a:chOff x="4884174" y="1894577"/>
            <a:chExt cx="3679723" cy="3277992"/>
          </a:xfrm>
        </p:grpSpPr>
        <p:sp>
          <p:nvSpPr>
            <p:cNvPr id="10" name="TextBox 9"/>
            <p:cNvSpPr txBox="1"/>
            <p:nvPr/>
          </p:nvSpPr>
          <p:spPr>
            <a:xfrm>
              <a:off x="4906297" y="1894577"/>
              <a:ext cx="3657600" cy="5418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 smtClean="0">
                  <a:solidFill>
                    <a:srgbClr val="7030A0"/>
                  </a:solidFill>
                </a:rPr>
                <a:t>اب</a:t>
              </a:r>
              <a:endParaRPr lang="en-US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84174" y="3307326"/>
              <a:ext cx="3657600" cy="5418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FATHER</a:t>
              </a:r>
              <a:endParaRPr lang="en-US" sz="4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84174" y="4630765"/>
              <a:ext cx="3657600" cy="5418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/>
                <a:t>পিতা</a:t>
              </a:r>
              <a:endParaRPr lang="en-US" sz="4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0881" y="613287"/>
            <a:ext cx="807228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পূর্ব</a:t>
            </a:r>
            <a:r>
              <a:rPr lang="en-US" sz="4000" dirty="0" smtClean="0"/>
              <a:t> </a:t>
            </a:r>
            <a:r>
              <a:rPr lang="en-US" sz="4000" dirty="0" err="1" smtClean="0"/>
              <a:t>জ্ঞান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যাচাই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99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3684" y="267929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AutoShape 2" descr="أخ Instagram posts - Gramh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152105" y="1259926"/>
            <a:ext cx="3529779" cy="4202953"/>
            <a:chOff x="5697847" y="2811280"/>
            <a:chExt cx="2052429" cy="1639733"/>
          </a:xfrm>
        </p:grpSpPr>
        <p:sp>
          <p:nvSpPr>
            <p:cNvPr id="10" name="TextBox 9"/>
            <p:cNvSpPr txBox="1"/>
            <p:nvPr/>
          </p:nvSpPr>
          <p:spPr>
            <a:xfrm>
              <a:off x="5697847" y="3460101"/>
              <a:ext cx="2035278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Brother</a:t>
              </a:r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7847" y="4167987"/>
              <a:ext cx="2035278" cy="2830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/>
                <a:t>ভাই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4999" y="2811280"/>
              <a:ext cx="2035277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 smtClean="0">
                  <a:solidFill>
                    <a:srgbClr val="7030A0"/>
                  </a:solidFill>
                </a:rPr>
                <a:t>اخ</a:t>
              </a:r>
              <a:endParaRPr lang="en-US" sz="40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028" name="Picture 4" descr="اخ by فهد العيافي on Amazon Music - Amazon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8574"/>
            <a:ext cx="4419600" cy="52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1582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6248400" y="1882859"/>
            <a:ext cx="2438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7030A0"/>
                </a:solidFill>
              </a:rPr>
              <a:t>حم</a:t>
            </a:r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6" y="602227"/>
            <a:ext cx="5021834" cy="5285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2905452"/>
            <a:ext cx="2438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দেবর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5639" y="128229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6019800" y="1976437"/>
            <a:ext cx="2133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7030A0"/>
                </a:solidFill>
              </a:rPr>
              <a:t>هن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زرقاء اليمامه: هل حقا هن جميلات علينا؟؟.....شيشانيا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6" y="578875"/>
            <a:ext cx="5225844" cy="52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2200" y="3005209"/>
            <a:ext cx="2133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লজ্জাস্থান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6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332" y="267929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6037896" y="1828800"/>
            <a:ext cx="2590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7030A0"/>
                </a:solidFill>
              </a:rPr>
              <a:t>فم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مراهق أميركي صاحب أكبر فم بالعالم يدخل موسوعة غينيس | Lebanon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8" y="718574"/>
            <a:ext cx="5166852" cy="51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27386" y="2694132"/>
            <a:ext cx="2590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মূখ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75" y="152867"/>
            <a:ext cx="8839200" cy="6168103"/>
            <a:chOff x="223684" y="381000"/>
            <a:chExt cx="8839200" cy="6168103"/>
          </a:xfrm>
        </p:grpSpPr>
        <p:sp>
          <p:nvSpPr>
            <p:cNvPr id="3" name="Rectangle 2"/>
            <p:cNvSpPr/>
            <p:nvPr/>
          </p:nvSpPr>
          <p:spPr>
            <a:xfrm>
              <a:off x="228600" y="381000"/>
              <a:ext cx="381000" cy="609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3684" y="399845"/>
              <a:ext cx="8839200" cy="6149258"/>
              <a:chOff x="228600" y="358877"/>
              <a:chExt cx="8839200" cy="614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86800" y="399845"/>
                <a:ext cx="381000" cy="609600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58877"/>
                <a:ext cx="8839200" cy="431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76335"/>
                <a:ext cx="8839200" cy="431800"/>
              </a:xfrm>
              <a:prstGeom prst="rect">
                <a:avLst/>
              </a:prstGeom>
            </p:spPr>
          </p:pic>
        </p:grpSp>
      </p:grpSp>
      <p:pic>
        <p:nvPicPr>
          <p:cNvPr id="5122" name="Picture 2" descr="In Bill Gates's Mind, a Life of Processing - WS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3512"/>
            <a:ext cx="4724400" cy="49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22098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rgbClr val="7030A0"/>
                </a:solidFill>
              </a:rPr>
              <a:t>ذو مال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233463"/>
            <a:ext cx="2895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সম্পদ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ওয়ালা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466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 Islam</dc:creator>
  <cp:lastModifiedBy>Anwarul Islam</cp:lastModifiedBy>
  <cp:revision>67</cp:revision>
  <dcterms:created xsi:type="dcterms:W3CDTF">2020-09-09T05:00:42Z</dcterms:created>
  <dcterms:modified xsi:type="dcterms:W3CDTF">2020-09-11T19:14:01Z</dcterms:modified>
</cp:coreProperties>
</file>