
<file path=[Content_Types].xml><?xml version="1.0" encoding="utf-8"?>
<Types xmlns="http://schemas.openxmlformats.org/package/2006/content-types">
  <Default Extension="3g2" ContentType="video/3gpp2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8" r:id="rId3"/>
    <p:sldId id="263" r:id="rId4"/>
    <p:sldId id="257" r:id="rId5"/>
    <p:sldId id="264" r:id="rId6"/>
    <p:sldId id="259" r:id="rId7"/>
    <p:sldId id="260" r:id="rId8"/>
    <p:sldId id="261" r:id="rId9"/>
    <p:sldId id="262" r:id="rId10"/>
    <p:sldId id="265" r:id="rId11"/>
    <p:sldId id="269" r:id="rId12"/>
    <p:sldId id="268" r:id="rId13"/>
    <p:sldId id="270" r:id="rId14"/>
    <p:sldId id="271" r:id="rId15"/>
    <p:sldId id="267" r:id="rId16"/>
    <p:sldId id="274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48" d="100"/>
          <a:sy n="4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B2FF6-3F3B-4C4A-B05D-1A7CC19F284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55AB7-CDA1-45E9-B6D5-224BD233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7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33B7A-D435-4E3F-8F3D-C8F34C2AB3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4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0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2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9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4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9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8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3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907-5E74-4D63-8CB8-27AD5450191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4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8907-5E74-4D63-8CB8-27AD5450191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B87A-A2AD-45EE-A48F-6F3FD486E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6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4.jpg"/><Relationship Id="rId7" Type="http://schemas.openxmlformats.org/officeDocument/2006/relationships/image" Target="../media/image36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11" Type="http://schemas.openxmlformats.org/officeDocument/2006/relationships/image" Target="../media/image13.jpg"/><Relationship Id="rId5" Type="http://schemas.openxmlformats.org/officeDocument/2006/relationships/image" Target="../media/image24.jpg"/><Relationship Id="rId10" Type="http://schemas.openxmlformats.org/officeDocument/2006/relationships/image" Target="../media/image21.jpg"/><Relationship Id="rId4" Type="http://schemas.openxmlformats.org/officeDocument/2006/relationships/image" Target="../media/image23.jpg"/><Relationship Id="rId9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2"/><Relationship Id="rId1" Type="http://schemas.microsoft.com/office/2007/relationships/media" Target="../media/media1.3g2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689" y="685435"/>
            <a:ext cx="5239657" cy="923330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5340927" y="2372095"/>
            <a:ext cx="1808018" cy="1597231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65719" y="2392877"/>
            <a:ext cx="1732808" cy="1567542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13323" y="2392879"/>
            <a:ext cx="1785257" cy="1567542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" y="1773406"/>
            <a:ext cx="4114800" cy="270033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64C15528-0235-4B2C-9119-F5C2D5E5C3D1}"/>
              </a:ext>
            </a:extLst>
          </p:cNvPr>
          <p:cNvSpPr/>
          <p:nvPr/>
        </p:nvSpPr>
        <p:spPr>
          <a:xfrm>
            <a:off x="-145473" y="-344322"/>
            <a:ext cx="12490704" cy="7406640"/>
          </a:xfrm>
          <a:prstGeom prst="frame">
            <a:avLst>
              <a:gd name="adj1" fmla="val 4664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C8483-EE5D-4E8A-9B44-F5101C422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4547938"/>
            <a:ext cx="11742821" cy="206943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8195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00182 0.1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0065 0.114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00169 0.114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8" y="1923264"/>
            <a:ext cx="2445985" cy="1740526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" t="1074" r="10480" b="-1074"/>
          <a:stretch/>
        </p:blipFill>
        <p:spPr>
          <a:xfrm>
            <a:off x="8494295" y="2034406"/>
            <a:ext cx="2592490" cy="1752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4" y="4462323"/>
            <a:ext cx="2675159" cy="167363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340937"/>
            <a:ext cx="2752308" cy="1857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D8127962-BE6F-4BE1-BC91-551C1740DCA7}"/>
              </a:ext>
            </a:extLst>
          </p:cNvPr>
          <p:cNvSpPr/>
          <p:nvPr/>
        </p:nvSpPr>
        <p:spPr>
          <a:xfrm>
            <a:off x="-145473" y="-344322"/>
            <a:ext cx="12490704" cy="7406640"/>
          </a:xfrm>
          <a:prstGeom prst="frame">
            <a:avLst>
              <a:gd name="adj1" fmla="val 5727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2B57D2B6-E4F0-42BB-83E9-F3C479CAC003}"/>
              </a:ext>
            </a:extLst>
          </p:cNvPr>
          <p:cNvSpPr/>
          <p:nvPr/>
        </p:nvSpPr>
        <p:spPr>
          <a:xfrm>
            <a:off x="553453" y="288758"/>
            <a:ext cx="11261558" cy="1122947"/>
          </a:xfrm>
          <a:prstGeom prst="snip2DiagRect">
            <a:avLst>
              <a:gd name="adj1" fmla="val 47619"/>
              <a:gd name="adj2" fmla="val 14286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 আরও অনেক ধরনের শ্রমিক আছেন যারা তাদের শ্রম দিয়ে আমাদের অনেকভাবে সহযোগিতা করেন।</a:t>
            </a:r>
            <a:endParaRPr lang="en-US" sz="40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0AE2CF-658A-4AAF-93AB-C22B0D3CC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74" y="4127389"/>
            <a:ext cx="2791326" cy="195812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49D067-7C08-4BE5-BF11-7FA35FB9F8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47" y="1748590"/>
            <a:ext cx="2942089" cy="211735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10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4505" y="2361686"/>
            <a:ext cx="3015916" cy="358191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42" t="-6854" r="-5932" b="-3880"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83" y="3932666"/>
            <a:ext cx="5245769" cy="2492579"/>
          </a:xfrm>
          <a:prstGeom prst="round2DiagRect">
            <a:avLst>
              <a:gd name="adj1" fmla="val 22459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285890CF-AC99-459B-ABA4-81412E8B40C0}"/>
              </a:ext>
            </a:extLst>
          </p:cNvPr>
          <p:cNvSpPr/>
          <p:nvPr/>
        </p:nvSpPr>
        <p:spPr>
          <a:xfrm>
            <a:off x="0" y="-296196"/>
            <a:ext cx="12490704" cy="7406640"/>
          </a:xfrm>
          <a:prstGeom prst="frame">
            <a:avLst>
              <a:gd name="adj1" fmla="val 4103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DA5E701D-548F-4B10-80DD-128A620C1128}"/>
              </a:ext>
            </a:extLst>
          </p:cNvPr>
          <p:cNvSpPr/>
          <p:nvPr/>
        </p:nvSpPr>
        <p:spPr>
          <a:xfrm>
            <a:off x="625642" y="649705"/>
            <a:ext cx="5197642" cy="1347537"/>
          </a:xfrm>
          <a:prstGeom prst="can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৩২ পৃষ্ঠা বের কর।</a:t>
            </a:r>
            <a:endParaRPr lang="en-US" sz="36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CA4F1-6DE0-44D0-BADE-54EC973569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" t="17351" r="599" b="-1928"/>
          <a:stretch/>
        </p:blipFill>
        <p:spPr>
          <a:xfrm>
            <a:off x="6713621" y="240631"/>
            <a:ext cx="4403558" cy="2352059"/>
          </a:xfrm>
          <a:prstGeom prst="snip2DiagRect">
            <a:avLst>
              <a:gd name="adj1" fmla="val 3069"/>
              <a:gd name="adj2" fmla="val 1973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240BF226-A033-443B-8342-72C75A2A257C}"/>
              </a:ext>
            </a:extLst>
          </p:cNvPr>
          <p:cNvSpPr/>
          <p:nvPr/>
        </p:nvSpPr>
        <p:spPr>
          <a:xfrm>
            <a:off x="5486400" y="2743200"/>
            <a:ext cx="6400800" cy="866274"/>
          </a:xfrm>
          <a:prstGeom prst="flowChartTerminator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মনোযোগ দিয়ে পড়।</a:t>
            </a:r>
            <a:endParaRPr lang="en-US" sz="36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64412"/>
              </p:ext>
            </p:extLst>
          </p:nvPr>
        </p:nvGraphicFramePr>
        <p:xfrm>
          <a:off x="553453" y="3865472"/>
          <a:ext cx="11357812" cy="2804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39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2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649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পেশা 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স্থান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aseline="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 </a:t>
                      </a:r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ফলাফল</a:t>
                      </a:r>
                      <a:r>
                        <a:rPr lang="bn-IN" sz="3200" baseline="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 আমাদের কী উপকার হয় 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53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কারখানার শ্রমিক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53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পরিচ্ছন্নতা</a:t>
                      </a:r>
                      <a:r>
                        <a:rPr lang="bn-IN" sz="3200" baseline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কর্মী 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53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</a:t>
                      </a:r>
                      <a:r>
                        <a:rPr lang="bn-IN" sz="3200" baseline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শ্রমিক 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Frame 10">
            <a:extLst>
              <a:ext uri="{FF2B5EF4-FFF2-40B4-BE49-F238E27FC236}">
                <a16:creationId xmlns:a16="http://schemas.microsoft.com/office/drawing/2014/main" id="{0DD8030C-85DD-44FD-AF7D-13507364DED0}"/>
              </a:ext>
            </a:extLst>
          </p:cNvPr>
          <p:cNvSpPr/>
          <p:nvPr/>
        </p:nvSpPr>
        <p:spPr>
          <a:xfrm>
            <a:off x="0" y="-224006"/>
            <a:ext cx="12490704" cy="7406640"/>
          </a:xfrm>
          <a:prstGeom prst="frame">
            <a:avLst>
              <a:gd name="adj1" fmla="val 4103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91342E60-5D1F-4A93-B9CD-A16E539CA413}"/>
              </a:ext>
            </a:extLst>
          </p:cNvPr>
          <p:cNvSpPr/>
          <p:nvPr/>
        </p:nvSpPr>
        <p:spPr>
          <a:xfrm>
            <a:off x="4002506" y="256674"/>
            <a:ext cx="4114800" cy="1203158"/>
          </a:xfrm>
          <a:prstGeom prst="horizontalScroll">
            <a:avLst>
              <a:gd name="adj" fmla="val 22500"/>
            </a:avLst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</a:t>
            </a:r>
            <a:endParaRPr lang="en-US" sz="54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5A3BEF-C34C-450E-BEF5-AE6E08C29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3" y="192505"/>
            <a:ext cx="2865120" cy="220675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CDC631-61AC-4892-BCC9-2CB2C8A67C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2" b="32628"/>
          <a:stretch/>
        </p:blipFill>
        <p:spPr>
          <a:xfrm>
            <a:off x="8786101" y="189137"/>
            <a:ext cx="2932656" cy="219311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074C3CB5-6715-42B5-A274-AE964F7395C0}"/>
              </a:ext>
            </a:extLst>
          </p:cNvPr>
          <p:cNvSpPr/>
          <p:nvPr/>
        </p:nvSpPr>
        <p:spPr>
          <a:xfrm>
            <a:off x="2574759" y="2286001"/>
            <a:ext cx="6954252" cy="1251284"/>
          </a:xfrm>
          <a:prstGeom prst="snip2SameRect">
            <a:avLst>
              <a:gd name="adj1" fmla="val 50000"/>
              <a:gd name="adj2" fmla="val 49999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বসে আলোচনা করে নিচের ছকটি পূরণ</a:t>
            </a:r>
            <a:r>
              <a:rPr lang="bn-IN" sz="4000" u="sng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করঃ</a:t>
            </a:r>
            <a:endParaRPr lang="en-US" sz="40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0633" y="3489158"/>
            <a:ext cx="11951368" cy="3368842"/>
            <a:chOff x="2334332" y="2331385"/>
            <a:chExt cx="9538353" cy="43252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676" b="83887" l="0" r="98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1" b="16825"/>
            <a:stretch/>
          </p:blipFill>
          <p:spPr>
            <a:xfrm>
              <a:off x="2334332" y="2331385"/>
              <a:ext cx="9538353" cy="432525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73238" y="4138864"/>
              <a:ext cx="7179187" cy="1995780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 দল চিন্তা করে বের কর কোন পেশায় কাজ করা সবচেয়ে কঠিন এবং কেন </a:t>
              </a:r>
              <a:r>
                <a:rPr lang="bn-IN" sz="360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কঠিন । প্রত্যেক দলে আলাদাভাবে উপস্থাপন করঃ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Frame 2">
            <a:extLst>
              <a:ext uri="{FF2B5EF4-FFF2-40B4-BE49-F238E27FC236}">
                <a16:creationId xmlns:a16="http://schemas.microsoft.com/office/drawing/2014/main" id="{5D5C554F-3FF3-42B2-8B45-493584460AD9}"/>
              </a:ext>
            </a:extLst>
          </p:cNvPr>
          <p:cNvSpPr/>
          <p:nvPr/>
        </p:nvSpPr>
        <p:spPr>
          <a:xfrm>
            <a:off x="0" y="-248069"/>
            <a:ext cx="12490704" cy="7406640"/>
          </a:xfrm>
          <a:prstGeom prst="frame">
            <a:avLst>
              <a:gd name="adj1" fmla="val 4103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1A6C7C65-A9ED-4D24-8017-8EB34EE236D4}"/>
              </a:ext>
            </a:extLst>
          </p:cNvPr>
          <p:cNvSpPr/>
          <p:nvPr/>
        </p:nvSpPr>
        <p:spPr>
          <a:xfrm>
            <a:off x="4058653" y="128337"/>
            <a:ext cx="4026568" cy="954504"/>
          </a:xfrm>
          <a:prstGeom prst="can">
            <a:avLst>
              <a:gd name="adj" fmla="val 31184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B35368-432F-4717-9638-27940F5C1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1" r="47751"/>
          <a:stretch/>
        </p:blipFill>
        <p:spPr>
          <a:xfrm>
            <a:off x="770021" y="1034715"/>
            <a:ext cx="2959768" cy="22837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B61E66-CC46-4C46-B8A8-97E213C60F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7" t="23488" r="-1928" b="-5893"/>
          <a:stretch/>
        </p:blipFill>
        <p:spPr>
          <a:xfrm>
            <a:off x="8710864" y="913676"/>
            <a:ext cx="2983831" cy="23107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537755-23C7-4B3D-B673-1F1CFA31F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98" y="1299410"/>
            <a:ext cx="3621525" cy="229727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654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358F478-02CB-48A0-AAF1-444CF74BD10F}"/>
              </a:ext>
            </a:extLst>
          </p:cNvPr>
          <p:cNvSpPr/>
          <p:nvPr/>
        </p:nvSpPr>
        <p:spPr>
          <a:xfrm>
            <a:off x="-298704" y="-224006"/>
            <a:ext cx="12490704" cy="7406640"/>
          </a:xfrm>
          <a:prstGeom prst="frame">
            <a:avLst>
              <a:gd name="adj1" fmla="val 5403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58A48D12-613B-4A9B-A8B1-89BE919E4D45}"/>
              </a:ext>
            </a:extLst>
          </p:cNvPr>
          <p:cNvSpPr/>
          <p:nvPr/>
        </p:nvSpPr>
        <p:spPr>
          <a:xfrm>
            <a:off x="3561348" y="312820"/>
            <a:ext cx="4836694" cy="1010653"/>
          </a:xfrm>
          <a:prstGeom prst="plaque">
            <a:avLst>
              <a:gd name="adj" fmla="val 22327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বাক্যটি পূর্ণ করঃ</a:t>
            </a:r>
            <a:endParaRPr lang="en-US" sz="54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9C03446F-8E71-436B-B63D-27042993FBE9}"/>
              </a:ext>
            </a:extLst>
          </p:cNvPr>
          <p:cNvSpPr/>
          <p:nvPr/>
        </p:nvSpPr>
        <p:spPr>
          <a:xfrm>
            <a:off x="216568" y="4283243"/>
            <a:ext cx="11502190" cy="2310063"/>
          </a:xfrm>
          <a:prstGeom prst="leftRightArrow">
            <a:avLst>
              <a:gd name="adj1" fmla="val 50000"/>
              <a:gd name="adj2" fmla="val 33333"/>
            </a:avLst>
          </a:prstGeom>
          <a:solidFill>
            <a:schemeClr val="accent1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সস্রমিকদের সম্মান করা উচিত কারণ..................।</a:t>
            </a:r>
            <a:endParaRPr lang="en-US" sz="44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D0FDA9-3175-451F-96BD-A59C07ECE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99" y="1751232"/>
            <a:ext cx="4716379" cy="251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4B74121-80BB-4534-8EF6-C3731EC7DAE9}"/>
              </a:ext>
            </a:extLst>
          </p:cNvPr>
          <p:cNvSpPr/>
          <p:nvPr/>
        </p:nvSpPr>
        <p:spPr>
          <a:xfrm>
            <a:off x="5885012" y="2437702"/>
            <a:ext cx="1708484" cy="649706"/>
          </a:xfrm>
          <a:prstGeom prst="rightArrow">
            <a:avLst>
              <a:gd name="adj1" fmla="val 50000"/>
              <a:gd name="adj2" fmla="val 59179"/>
            </a:avLst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irect Access Storage 9">
            <a:extLst>
              <a:ext uri="{FF2B5EF4-FFF2-40B4-BE49-F238E27FC236}">
                <a16:creationId xmlns:a16="http://schemas.microsoft.com/office/drawing/2014/main" id="{3D8E553E-09F2-45F1-8232-C1C7102C8938}"/>
              </a:ext>
            </a:extLst>
          </p:cNvPr>
          <p:cNvSpPr/>
          <p:nvPr/>
        </p:nvSpPr>
        <p:spPr>
          <a:xfrm>
            <a:off x="7652084" y="1828800"/>
            <a:ext cx="3837551" cy="2021306"/>
          </a:xfrm>
          <a:prstGeom prst="flowChartMagneticDrum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বলতে পারবে হাত উঠাও</a:t>
            </a:r>
            <a:endParaRPr lang="en-US" sz="40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8169" y="1965163"/>
            <a:ext cx="1022684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এলাকায় কর্মরত যারা শ্রমিক আছে তারা কী ধরনের </a:t>
            </a:r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করছেনঃ বহন ,নির্মাণ বা অন্য কিছু?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0083" y="4141856"/>
            <a:ext cx="877770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কাজে পুরুষের সাথে নারীরাও অংশগ্রহণ করেন ?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26255" y="2181380"/>
            <a:ext cx="1056682" cy="675503"/>
          </a:xfrm>
          <a:prstGeom prst="chevron">
            <a:avLst>
              <a:gd name="adj" fmla="val 78498"/>
            </a:avLst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70182" y="4114798"/>
            <a:ext cx="1214238" cy="663887"/>
          </a:xfrm>
          <a:prstGeom prst="chevron">
            <a:avLst>
              <a:gd name="adj" fmla="val 93495"/>
            </a:avLst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1513" y="5222581"/>
            <a:ext cx="760090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পেশাগুলো আমাদের জন্য কেন প্রয়োজন ?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494246" y="5173579"/>
            <a:ext cx="1190175" cy="686195"/>
          </a:xfrm>
          <a:prstGeom prst="chevron">
            <a:avLst>
              <a:gd name="adj" fmla="val 88575"/>
            </a:avLst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6C4E40F-0552-4317-AF97-8DAC7EEC442F}"/>
              </a:ext>
            </a:extLst>
          </p:cNvPr>
          <p:cNvSpPr/>
          <p:nvPr/>
        </p:nvSpPr>
        <p:spPr>
          <a:xfrm>
            <a:off x="0" y="-312821"/>
            <a:ext cx="12594978" cy="7406640"/>
          </a:xfrm>
          <a:prstGeom prst="frame">
            <a:avLst>
              <a:gd name="adj1" fmla="val 6052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CD3482CA-C4F9-4AEF-BF39-6FD38393289E}"/>
              </a:ext>
            </a:extLst>
          </p:cNvPr>
          <p:cNvSpPr/>
          <p:nvPr/>
        </p:nvSpPr>
        <p:spPr>
          <a:xfrm>
            <a:off x="3561348" y="312822"/>
            <a:ext cx="4475747" cy="1227222"/>
          </a:xfrm>
          <a:prstGeom prst="bevel">
            <a:avLst>
              <a:gd name="adj" fmla="val 25833"/>
            </a:avLst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6" grpId="0" animBg="1"/>
      <p:bldP spid="1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7" y="697833"/>
            <a:ext cx="2542101" cy="152685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89" y="192505"/>
            <a:ext cx="2393239" cy="150594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7" y="168442"/>
            <a:ext cx="2526632" cy="147872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43" y="625642"/>
            <a:ext cx="2229183" cy="162310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70" y="2503916"/>
            <a:ext cx="2214383" cy="165901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29" y="4575278"/>
            <a:ext cx="2496457" cy="166059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36" y="4934862"/>
            <a:ext cx="2380344" cy="166195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17" y="4668253"/>
            <a:ext cx="2350931" cy="183230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34" y="4571999"/>
            <a:ext cx="2232908" cy="167774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E80B76-93BC-4B66-B700-2F5CEFEA22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4" y="2574503"/>
            <a:ext cx="2478314" cy="164807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1FCF89E5-C9D0-44F1-B594-4D15E8FA7E16}"/>
              </a:ext>
            </a:extLst>
          </p:cNvPr>
          <p:cNvSpPr/>
          <p:nvPr/>
        </p:nvSpPr>
        <p:spPr>
          <a:xfrm>
            <a:off x="-56147" y="-272132"/>
            <a:ext cx="12490704" cy="7406640"/>
          </a:xfrm>
          <a:prstGeom prst="frame">
            <a:avLst>
              <a:gd name="adj1" fmla="val 4103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483CA564-FFB3-4D34-8DFD-84202DA12C50}"/>
              </a:ext>
            </a:extLst>
          </p:cNvPr>
          <p:cNvSpPr/>
          <p:nvPr/>
        </p:nvSpPr>
        <p:spPr>
          <a:xfrm>
            <a:off x="3176336" y="2189747"/>
            <a:ext cx="6087979" cy="2189747"/>
          </a:xfrm>
          <a:prstGeom prst="can">
            <a:avLst>
              <a:gd name="adj" fmla="val 24725"/>
            </a:avLst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সকল পেশার মানুষকে সম্মান করব।</a:t>
            </a:r>
            <a:endParaRPr lang="en-US" sz="44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247" y="565119"/>
            <a:ext cx="6929080" cy="923330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u="sng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শেষ ।</a:t>
            </a:r>
            <a:endParaRPr lang="en-US" sz="54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37769" y="1698327"/>
            <a:ext cx="1808018" cy="1597231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3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59803" y="1670982"/>
            <a:ext cx="1732808" cy="1567542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31471" y="1695048"/>
            <a:ext cx="1785257" cy="1567542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183737"/>
            <a:ext cx="3978441" cy="261085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64C15528-0235-4B2C-9119-F5C2D5E5C3D1}"/>
              </a:ext>
            </a:extLst>
          </p:cNvPr>
          <p:cNvSpPr/>
          <p:nvPr/>
        </p:nvSpPr>
        <p:spPr>
          <a:xfrm>
            <a:off x="-145473" y="-344322"/>
            <a:ext cx="12490704" cy="7406640"/>
          </a:xfrm>
          <a:prstGeom prst="frame">
            <a:avLst>
              <a:gd name="adj1" fmla="val 4664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7122E7-B09C-46AE-9E9D-FEF5EAAF4F9B}"/>
              </a:ext>
            </a:extLst>
          </p:cNvPr>
          <p:cNvSpPr/>
          <p:nvPr/>
        </p:nvSpPr>
        <p:spPr>
          <a:xfrm rot="21256045">
            <a:off x="6166835" y="1727130"/>
            <a:ext cx="1732808" cy="1567542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247D59-0023-4118-BBB4-7DC8DB00F5E9}"/>
              </a:ext>
            </a:extLst>
          </p:cNvPr>
          <p:cNvSpPr/>
          <p:nvPr/>
        </p:nvSpPr>
        <p:spPr>
          <a:xfrm>
            <a:off x="4193917" y="3487022"/>
            <a:ext cx="1808018" cy="1597231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E75970-80AC-4381-B91F-B8252169B87D}"/>
              </a:ext>
            </a:extLst>
          </p:cNvPr>
          <p:cNvSpPr/>
          <p:nvPr/>
        </p:nvSpPr>
        <p:spPr>
          <a:xfrm>
            <a:off x="6191159" y="3487021"/>
            <a:ext cx="1808018" cy="1597231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3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C38964-721F-481B-81E8-A9ABF9A5C9E4}"/>
              </a:ext>
            </a:extLst>
          </p:cNvPr>
          <p:cNvSpPr/>
          <p:nvPr/>
        </p:nvSpPr>
        <p:spPr>
          <a:xfrm>
            <a:off x="8188400" y="3535147"/>
            <a:ext cx="1808018" cy="1597231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13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A60603-1560-4B59-8E25-092C1AE36D19}"/>
              </a:ext>
            </a:extLst>
          </p:cNvPr>
          <p:cNvSpPr/>
          <p:nvPr/>
        </p:nvSpPr>
        <p:spPr>
          <a:xfrm>
            <a:off x="10065327" y="3462957"/>
            <a:ext cx="1808018" cy="1597231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7865F-0EE7-4EE0-9151-A58B8A194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5173578"/>
            <a:ext cx="11742821" cy="1443789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9154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00182 0.1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00065 0.114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00169 0.11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65 0.11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022E-16 L 0.00182 0.114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0182 0.11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00183 0.114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00182 0.114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16C0C56-9FC7-4B45-98BF-F6BB6A55EDD4}"/>
              </a:ext>
            </a:extLst>
          </p:cNvPr>
          <p:cNvSpPr/>
          <p:nvPr/>
        </p:nvSpPr>
        <p:spPr>
          <a:xfrm>
            <a:off x="-146304" y="0"/>
            <a:ext cx="12490704" cy="6986016"/>
          </a:xfrm>
          <a:prstGeom prst="frame">
            <a:avLst>
              <a:gd name="adj1" fmla="val 5132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3F0BF8EC-EA3D-49DB-8A29-05050C8E6E65}"/>
              </a:ext>
            </a:extLst>
          </p:cNvPr>
          <p:cNvSpPr/>
          <p:nvPr/>
        </p:nvSpPr>
        <p:spPr>
          <a:xfrm>
            <a:off x="2305878" y="496956"/>
            <a:ext cx="7076661" cy="1093305"/>
          </a:xfrm>
          <a:prstGeom prst="doubleWave">
            <a:avLst>
              <a:gd name="adj1" fmla="val 12500"/>
              <a:gd name="adj2" fmla="val 7567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67BF1C64-5A69-4368-91B0-B5A3D658C01D}"/>
              </a:ext>
            </a:extLst>
          </p:cNvPr>
          <p:cNvSpPr/>
          <p:nvPr/>
        </p:nvSpPr>
        <p:spPr>
          <a:xfrm>
            <a:off x="4969565" y="1749287"/>
            <a:ext cx="6738731" cy="4313583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লুৎফুন্নাহার তালুকদার</a:t>
            </a:r>
          </a:p>
          <a:p>
            <a:pPr algn="ctr"/>
            <a:r>
              <a:rPr lang="bn-IN" sz="40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দেওরগাছ সরকারি প্রাথমিক বিদ্যালয়।</a:t>
            </a:r>
          </a:p>
          <a:p>
            <a:pPr algn="ctr"/>
            <a:r>
              <a:rPr lang="bn-IN" sz="400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 ,হবিগঞ্জ।</a:t>
            </a:r>
          </a:p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81ADDD-A5AD-427D-9738-D468AE8ED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795130" y="1769166"/>
            <a:ext cx="3816627" cy="435333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5E99CF-2CA9-42AF-8AF9-61D9DD22BD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9" t="34177" r="29001" b="11423"/>
          <a:stretch/>
        </p:blipFill>
        <p:spPr>
          <a:xfrm>
            <a:off x="1212574" y="2129405"/>
            <a:ext cx="3021496" cy="3068618"/>
          </a:xfrm>
          <a:prstGeom prst="snip2DiagRect">
            <a:avLst>
              <a:gd name="adj1" fmla="val 23741"/>
              <a:gd name="adj2" fmla="val 209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735B46-253E-4EBF-A7B7-C5D7E84EFB38}"/>
              </a:ext>
            </a:extLst>
          </p:cNvPr>
          <p:cNvSpPr/>
          <p:nvPr/>
        </p:nvSpPr>
        <p:spPr>
          <a:xfrm>
            <a:off x="1292087" y="2146851"/>
            <a:ext cx="3081132" cy="349005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796" t="-2655" r="-5825" b="-2655"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1DAFBFF8-66A9-4D17-9A0F-A3780C3C96BD}"/>
              </a:ext>
            </a:extLst>
          </p:cNvPr>
          <p:cNvSpPr/>
          <p:nvPr/>
        </p:nvSpPr>
        <p:spPr>
          <a:xfrm>
            <a:off x="2564296" y="675861"/>
            <a:ext cx="6361043" cy="834888"/>
          </a:xfrm>
          <a:prstGeom prst="plaque">
            <a:avLst>
              <a:gd name="adj" fmla="val 29167"/>
            </a:avLst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289D3DA4-42F2-402C-8DD4-FE1900C8865D}"/>
              </a:ext>
            </a:extLst>
          </p:cNvPr>
          <p:cNvSpPr/>
          <p:nvPr/>
        </p:nvSpPr>
        <p:spPr>
          <a:xfrm>
            <a:off x="-146304" y="0"/>
            <a:ext cx="12490704" cy="6986016"/>
          </a:xfrm>
          <a:prstGeom prst="frame">
            <a:avLst>
              <a:gd name="adj1" fmla="val 5132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E70620C6-2F20-4388-9BAB-F826330ABE92}"/>
              </a:ext>
            </a:extLst>
          </p:cNvPr>
          <p:cNvSpPr/>
          <p:nvPr/>
        </p:nvSpPr>
        <p:spPr>
          <a:xfrm>
            <a:off x="5387009" y="1928191"/>
            <a:ext cx="6102626" cy="3935895"/>
          </a:xfrm>
          <a:prstGeom prst="bevel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– শ্রেণী</a:t>
            </a:r>
          </a:p>
          <a:p>
            <a:pPr algn="ctr"/>
            <a:r>
              <a:rPr lang="bn-IN" sz="36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বাংলাদেশ ও বিশ্বপরিচয়,</a:t>
            </a:r>
          </a:p>
          <a:p>
            <a:pPr algn="ctr"/>
            <a:r>
              <a:rPr lang="bn-IN" sz="360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-৭,</a:t>
            </a:r>
          </a:p>
          <a:p>
            <a:pPr algn="ctr"/>
            <a:r>
              <a:rPr lang="bn-IN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কাজের মর্যাদা।</a:t>
            </a:r>
          </a:p>
          <a:p>
            <a:pPr algn="ctr"/>
            <a:r>
              <a:rPr lang="bn-IN" sz="360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– (১) শ্রমজীবী।</a:t>
            </a:r>
            <a:endParaRPr lang="en-US" sz="360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সম্মান দিলে সম্মান পাওয়া যায়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063" t="9656" b="8562"/>
          <a:stretch/>
        </p:blipFill>
        <p:spPr>
          <a:xfrm>
            <a:off x="3477157" y="174171"/>
            <a:ext cx="8339179" cy="63572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3B26DA76-45AE-4620-A28B-C4CA5DC9CC0F}"/>
              </a:ext>
            </a:extLst>
          </p:cNvPr>
          <p:cNvSpPr/>
          <p:nvPr/>
        </p:nvSpPr>
        <p:spPr>
          <a:xfrm>
            <a:off x="-145473" y="-344322"/>
            <a:ext cx="12490704" cy="7406640"/>
          </a:xfrm>
          <a:prstGeom prst="frame">
            <a:avLst>
              <a:gd name="adj1" fmla="val 5539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15C0AA9-2006-4CD2-A9E6-934FB316D846}"/>
              </a:ext>
            </a:extLst>
          </p:cNvPr>
          <p:cNvSpPr/>
          <p:nvPr/>
        </p:nvSpPr>
        <p:spPr>
          <a:xfrm>
            <a:off x="218662" y="675861"/>
            <a:ext cx="3120886" cy="2703443"/>
          </a:xfrm>
          <a:prstGeom prst="cloudCallout">
            <a:avLst>
              <a:gd name="adj1" fmla="val 42726"/>
              <a:gd name="adj2" fmla="val 101471"/>
            </a:avLst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একটা ভিডিও দেখি</a:t>
            </a:r>
            <a:endParaRPr lang="en-US" sz="440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6690" y="1602252"/>
            <a:ext cx="3976914" cy="2133600"/>
          </a:xfrm>
          <a:prstGeom prst="roundRect">
            <a:avLst/>
          </a:prstGeom>
          <a:ln w="76200">
            <a:solidFill>
              <a:srgbClr val="C00000"/>
            </a:solidFill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8" b="99341" l="4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60">
            <a:off x="204946" y="1217452"/>
            <a:ext cx="1789548" cy="2035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5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3001">
            <a:off x="2785838" y="1586461"/>
            <a:ext cx="1730874" cy="2133602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527BDEE3-972F-4EC8-9C7A-6699667CA6BF}"/>
              </a:ext>
            </a:extLst>
          </p:cNvPr>
          <p:cNvSpPr/>
          <p:nvPr/>
        </p:nvSpPr>
        <p:spPr>
          <a:xfrm>
            <a:off x="-145473" y="0"/>
            <a:ext cx="12490704" cy="7156174"/>
          </a:xfrm>
          <a:prstGeom prst="frame">
            <a:avLst>
              <a:gd name="adj1" fmla="val 5214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77149854-BB09-45F9-850C-218D67D48FF7}"/>
              </a:ext>
            </a:extLst>
          </p:cNvPr>
          <p:cNvSpPr/>
          <p:nvPr/>
        </p:nvSpPr>
        <p:spPr>
          <a:xfrm>
            <a:off x="6082749" y="357809"/>
            <a:ext cx="4611756" cy="2663687"/>
          </a:xfrm>
          <a:prstGeom prst="cloudCallout">
            <a:avLst>
              <a:gd name="adj1" fmla="val -76627"/>
              <a:gd name="adj2" fmla="val 56418"/>
            </a:avLst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DBD11C-FF2B-43E4-96A5-2F0DBE5A16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2" t="13557" r="31779" b="20572"/>
          <a:stretch/>
        </p:blipFill>
        <p:spPr>
          <a:xfrm>
            <a:off x="8567531" y="2932334"/>
            <a:ext cx="3339549" cy="26774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57BEE3-4731-4936-9E9F-48247D0154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9" y="3975652"/>
            <a:ext cx="3592929" cy="238696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4A4957F-A2AA-4ABB-9740-AE96FABF52E8}"/>
              </a:ext>
            </a:extLst>
          </p:cNvPr>
          <p:cNvSpPr/>
          <p:nvPr/>
        </p:nvSpPr>
        <p:spPr>
          <a:xfrm>
            <a:off x="1470992" y="516835"/>
            <a:ext cx="1630018" cy="993913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70150A-8FCF-42E2-BB87-10CCF56AA8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"/>
          <a:stretch/>
        </p:blipFill>
        <p:spPr>
          <a:xfrm>
            <a:off x="4960385" y="4234070"/>
            <a:ext cx="3448117" cy="246134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115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9F5ED01-2B0E-4F45-B8E6-9D344936C7AA}"/>
              </a:ext>
            </a:extLst>
          </p:cNvPr>
          <p:cNvSpPr/>
          <p:nvPr/>
        </p:nvSpPr>
        <p:spPr>
          <a:xfrm>
            <a:off x="-145473" y="-344322"/>
            <a:ext cx="12490704" cy="7406640"/>
          </a:xfrm>
          <a:prstGeom prst="frame">
            <a:avLst>
              <a:gd name="adj1" fmla="val 4907"/>
            </a:avLst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93C2F266-17EC-4DE0-B84F-3645BFEDF0BC}"/>
              </a:ext>
            </a:extLst>
          </p:cNvPr>
          <p:cNvSpPr/>
          <p:nvPr/>
        </p:nvSpPr>
        <p:spPr>
          <a:xfrm>
            <a:off x="2445025" y="198783"/>
            <a:ext cx="6559827" cy="775252"/>
          </a:xfrm>
          <a:prstGeom prst="cube">
            <a:avLst>
              <a:gd name="adj" fmla="val 30128"/>
            </a:avLst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5E549-F03C-4F3B-9627-B2E3CDAE6EE0}"/>
              </a:ext>
            </a:extLst>
          </p:cNvPr>
          <p:cNvSpPr txBox="1"/>
          <p:nvPr/>
        </p:nvSpPr>
        <p:spPr>
          <a:xfrm>
            <a:off x="437322" y="1490870"/>
            <a:ext cx="11390243" cy="4524315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৬.২.১। </a:t>
            </a:r>
            <a:r>
              <a:rPr lang="bn-IN" sz="480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সকল পেশাজীবীর অবদান বর্ণনা করতে পারবে।</a:t>
            </a:r>
          </a:p>
          <a:p>
            <a:r>
              <a:rPr lang="bn-IN" sz="48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৬.২.২। </a:t>
            </a:r>
            <a:r>
              <a:rPr lang="bn-IN" sz="480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পেশাজীবীর গুরুত্ব বলতে পারবে।</a:t>
            </a:r>
          </a:p>
          <a:p>
            <a:r>
              <a:rPr lang="bn-IN" sz="48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৬.৩.১। </a:t>
            </a:r>
            <a:r>
              <a:rPr lang="bn-IN" sz="480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হাতে কাজ করার গুরুত্ব উল্লেখ করতে পারবে।</a:t>
            </a:r>
          </a:p>
          <a:p>
            <a:r>
              <a:rPr lang="bn-IN" sz="48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৬.৩.২। </a:t>
            </a:r>
            <a:r>
              <a:rPr lang="bn-IN" sz="480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তিন ধরনের পেশাজীবীর কাজের বর্ণনা দিতে পারবে।</a:t>
            </a:r>
            <a:endParaRPr lang="en-US" sz="480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5" y="2358190"/>
            <a:ext cx="4041751" cy="2685144"/>
          </a:xfrm>
          <a:prstGeom prst="round2DiagRect">
            <a:avLst>
              <a:gd name="adj1" fmla="val 25629"/>
              <a:gd name="adj2" fmla="val 24197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07" y="2234846"/>
            <a:ext cx="4125951" cy="2746228"/>
          </a:xfrm>
          <a:prstGeom prst="snip2DiagRect">
            <a:avLst>
              <a:gd name="adj1" fmla="val 13370"/>
              <a:gd name="adj2" fmla="val 1857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E06F2020-141A-4C1D-994D-A96BD5DD86E2}"/>
              </a:ext>
            </a:extLst>
          </p:cNvPr>
          <p:cNvSpPr/>
          <p:nvPr/>
        </p:nvSpPr>
        <p:spPr>
          <a:xfrm>
            <a:off x="-298704" y="-296196"/>
            <a:ext cx="12490704" cy="7406640"/>
          </a:xfrm>
          <a:prstGeom prst="frame">
            <a:avLst>
              <a:gd name="adj1" fmla="val 4103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054DE9-B603-473E-9C7D-E27BF59A2B64}"/>
              </a:ext>
            </a:extLst>
          </p:cNvPr>
          <p:cNvSpPr/>
          <p:nvPr/>
        </p:nvSpPr>
        <p:spPr>
          <a:xfrm>
            <a:off x="2454442" y="0"/>
            <a:ext cx="6617368" cy="10587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দিকে খেয়াল করঃ</a:t>
            </a:r>
            <a:endParaRPr lang="en-US" sz="32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5AB96E9-E0E1-4108-9137-90401BA06BAA}"/>
              </a:ext>
            </a:extLst>
          </p:cNvPr>
          <p:cNvSpPr/>
          <p:nvPr/>
        </p:nvSpPr>
        <p:spPr>
          <a:xfrm>
            <a:off x="3994485" y="1106906"/>
            <a:ext cx="3368841" cy="1804736"/>
          </a:xfrm>
          <a:prstGeom prst="downArrow">
            <a:avLst>
              <a:gd name="adj1" fmla="val 45714"/>
              <a:gd name="adj2" fmla="val 43333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দেখতা পাচ্ছ?</a:t>
            </a:r>
            <a:endParaRPr lang="en-US" sz="32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332A1B75-0A94-41B2-8585-08EDE1F8F1E6}"/>
              </a:ext>
            </a:extLst>
          </p:cNvPr>
          <p:cNvSpPr/>
          <p:nvPr/>
        </p:nvSpPr>
        <p:spPr>
          <a:xfrm>
            <a:off x="192504" y="5438275"/>
            <a:ext cx="11598441" cy="1179094"/>
          </a:xfrm>
          <a:prstGeom prst="plaque">
            <a:avLst>
              <a:gd name="adj" fmla="val 31293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গার্মেন্টস শ্রমিকদের দেখা যাচ্ছে,রপ্তানীর জন্য পোষাক তৈরি করছে।এটি আমাদের একটি অন্যতম গুরুত্বপূর্ণ শিল্প।</a:t>
            </a:r>
            <a:endParaRPr lang="en-US" sz="36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1630834"/>
            <a:ext cx="3507990" cy="2508029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2" t="13557" r="31779" b="20572"/>
          <a:stretch/>
        </p:blipFill>
        <p:spPr>
          <a:xfrm>
            <a:off x="8408504" y="1639080"/>
            <a:ext cx="3449651" cy="2887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9466" r="29148" b="11227"/>
          <a:stretch/>
        </p:blipFill>
        <p:spPr>
          <a:xfrm>
            <a:off x="4492030" y="1283056"/>
            <a:ext cx="3697813" cy="2858863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9A20EB15-A475-4705-8452-2276049F9CA4}"/>
              </a:ext>
            </a:extLst>
          </p:cNvPr>
          <p:cNvSpPr/>
          <p:nvPr/>
        </p:nvSpPr>
        <p:spPr>
          <a:xfrm>
            <a:off x="0" y="-259882"/>
            <a:ext cx="12490704" cy="7406640"/>
          </a:xfrm>
          <a:prstGeom prst="frame">
            <a:avLst>
              <a:gd name="adj1" fmla="val 4103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B85E398F-E9DF-45D0-BD58-CBB114AD5A0F}"/>
              </a:ext>
            </a:extLst>
          </p:cNvPr>
          <p:cNvSpPr/>
          <p:nvPr/>
        </p:nvSpPr>
        <p:spPr>
          <a:xfrm>
            <a:off x="385012" y="192505"/>
            <a:ext cx="11622504" cy="914400"/>
          </a:xfrm>
          <a:prstGeom prst="doubleWave">
            <a:avLst>
              <a:gd name="adj1" fmla="val 12500"/>
              <a:gd name="adj2" fmla="val 3065"/>
            </a:avLst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পাচ্ছ?বলতে পার এরা কারা?কি কাজ করেন?</a:t>
            </a:r>
            <a:endParaRPr lang="en-US" sz="36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25160BBD-9402-4B81-8A69-554668F6428B}"/>
              </a:ext>
            </a:extLst>
          </p:cNvPr>
          <p:cNvSpPr/>
          <p:nvPr/>
        </p:nvSpPr>
        <p:spPr>
          <a:xfrm>
            <a:off x="433136" y="4860758"/>
            <a:ext cx="11758864" cy="1997243"/>
          </a:xfrm>
          <a:prstGeom prst="leftRightArrow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পরিচ্ছন্নতাকরমীগণ বিদ্যালয়,অফিস,হাস্পতাল,এবং রাস্তাপরিষ্কার করে পরিবেশ পরিচ্ছন্ন ও নিরাপদ রাখেন।</a:t>
            </a:r>
            <a:endParaRPr lang="en-US" sz="36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5ED21486-6508-4B2E-9C92-1A8EA78BD14F}"/>
              </a:ext>
            </a:extLst>
          </p:cNvPr>
          <p:cNvSpPr/>
          <p:nvPr/>
        </p:nvSpPr>
        <p:spPr>
          <a:xfrm>
            <a:off x="4090738" y="4235115"/>
            <a:ext cx="4451684" cy="986589"/>
          </a:xfrm>
          <a:prstGeom prst="downArrowCallout">
            <a:avLst>
              <a:gd name="adj1" fmla="val 0"/>
              <a:gd name="adj2" fmla="val 88636"/>
              <a:gd name="adj3" fmla="val 25000"/>
              <a:gd name="adj4" fmla="val 61947"/>
            </a:avLst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</a:t>
            </a:r>
            <a:endParaRPr lang="en-US" sz="36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873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"/>
          <a:stretch/>
        </p:blipFill>
        <p:spPr>
          <a:xfrm>
            <a:off x="1402178" y="1207228"/>
            <a:ext cx="3174172" cy="202937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2796"/>
          <a:stretch/>
        </p:blipFill>
        <p:spPr>
          <a:xfrm>
            <a:off x="998337" y="3382909"/>
            <a:ext cx="3159658" cy="195178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99" y="1219302"/>
            <a:ext cx="3122217" cy="198848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8"/>
          <a:stretch/>
        </p:blipFill>
        <p:spPr>
          <a:xfrm>
            <a:off x="8370015" y="3245316"/>
            <a:ext cx="3020229" cy="186339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FDEF354-4BB4-4847-BC6A-9B4AA1AFBEBA}"/>
              </a:ext>
            </a:extLst>
          </p:cNvPr>
          <p:cNvSpPr/>
          <p:nvPr/>
        </p:nvSpPr>
        <p:spPr>
          <a:xfrm>
            <a:off x="0" y="-224006"/>
            <a:ext cx="12490704" cy="7406640"/>
          </a:xfrm>
          <a:prstGeom prst="frame">
            <a:avLst>
              <a:gd name="adj1" fmla="val 4103"/>
            </a:avLst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2AC66ACE-65CC-47D8-8824-137E552DC4DC}"/>
              </a:ext>
            </a:extLst>
          </p:cNvPr>
          <p:cNvSpPr/>
          <p:nvPr/>
        </p:nvSpPr>
        <p:spPr>
          <a:xfrm>
            <a:off x="457200" y="264695"/>
            <a:ext cx="11429999" cy="866274"/>
          </a:xfrm>
          <a:prstGeom prst="bevel">
            <a:avLst>
              <a:gd name="adj" fmla="val 26389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পাচ্ছ?বলতে পার এদের কি শ্রমিক বলা হয়?</a:t>
            </a:r>
            <a:endParaRPr lang="en-US" sz="36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79F2B4CD-6DEF-45EE-A159-1108F197A355}"/>
              </a:ext>
            </a:extLst>
          </p:cNvPr>
          <p:cNvSpPr/>
          <p:nvPr/>
        </p:nvSpPr>
        <p:spPr>
          <a:xfrm>
            <a:off x="4616987" y="2189747"/>
            <a:ext cx="3224463" cy="2598821"/>
          </a:xfrm>
          <a:prstGeom prst="plus">
            <a:avLst>
              <a:gd name="adj" fmla="val 31585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পরিবহণ শ্রমিক।</a:t>
            </a:r>
            <a:endParaRPr lang="en-US" sz="36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7C3B7862-7690-48DE-A93D-9B061461209F}"/>
              </a:ext>
            </a:extLst>
          </p:cNvPr>
          <p:cNvSpPr/>
          <p:nvPr/>
        </p:nvSpPr>
        <p:spPr>
          <a:xfrm>
            <a:off x="240632" y="4671391"/>
            <a:ext cx="11951368" cy="2571620"/>
          </a:xfrm>
          <a:prstGeom prst="horizontalScroll">
            <a:avLst>
              <a:gd name="adj" fmla="val 25000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bn-IN" sz="32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স্থান হতে অন্য স্থানে চলাচলের জন্য এবং মালামাল আনা-নেওয়ার জন্য যান বাহন ব্যবহার করা হয়।এ সকল যানবাহনের জন্য চালকের প্রয়োজন ।এই পেশায় জড়িত লোকজন পরিবহণ শ্রমিক।</a:t>
            </a:r>
            <a:endParaRPr lang="en-US" sz="32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355</Words>
  <Application>Microsoft Office PowerPoint</Application>
  <PresentationFormat>Widescreen</PresentationFormat>
  <Paragraphs>64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user</cp:lastModifiedBy>
  <cp:revision>135</cp:revision>
  <dcterms:created xsi:type="dcterms:W3CDTF">2017-08-11T16:59:05Z</dcterms:created>
  <dcterms:modified xsi:type="dcterms:W3CDTF">2020-09-12T10:06:13Z</dcterms:modified>
</cp:coreProperties>
</file>