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79" r:id="rId4"/>
    <p:sldId id="288" r:id="rId5"/>
    <p:sldId id="299" r:id="rId6"/>
    <p:sldId id="277" r:id="rId7"/>
    <p:sldId id="259" r:id="rId8"/>
    <p:sldId id="300" r:id="rId9"/>
    <p:sldId id="267" r:id="rId10"/>
    <p:sldId id="293" r:id="rId11"/>
    <p:sldId id="269" r:id="rId12"/>
    <p:sldId id="281" r:id="rId13"/>
    <p:sldId id="283" r:id="rId14"/>
    <p:sldId id="284" r:id="rId15"/>
    <p:sldId id="294" r:id="rId16"/>
    <p:sldId id="301" r:id="rId17"/>
    <p:sldId id="302" r:id="rId18"/>
    <p:sldId id="295" r:id="rId19"/>
    <p:sldId id="261"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8387" autoAdjust="0"/>
  </p:normalViewPr>
  <p:slideViewPr>
    <p:cSldViewPr snapToGrid="0">
      <p:cViewPr>
        <p:scale>
          <a:sx n="70" d="100"/>
          <a:sy n="70" d="100"/>
        </p:scale>
        <p:origin x="-1410" y="-13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D160B-1538-490E-A0D4-962B310F8978}" type="datetimeFigureOut">
              <a:rPr lang="en-US" smtClean="0"/>
              <a:pPr/>
              <a:t>9/12/2020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2DD3C-1AC9-4BEB-BF01-A7B0D8396E20}" type="slidenum">
              <a:rPr lang="en-US" smtClean="0"/>
              <a:pPr/>
              <a:t>‹#›</a:t>
            </a:fld>
            <a:endParaRPr lang="en-US"/>
          </a:p>
        </p:txBody>
      </p:sp>
    </p:spTree>
    <p:extLst>
      <p:ext uri="{BB962C8B-B14F-4D97-AF65-F5344CB8AC3E}">
        <p14:creationId xmlns:p14="http://schemas.microsoft.com/office/powerpoint/2010/main" xmlns="" val="275110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D3C-1AC9-4BEB-BF01-A7B0D8396E20}" type="slidenum">
              <a:rPr lang="en-US" smtClean="0"/>
              <a:pPr/>
              <a:t>6</a:t>
            </a:fld>
            <a:endParaRPr lang="en-US"/>
          </a:p>
        </p:txBody>
      </p:sp>
    </p:spTree>
    <p:extLst>
      <p:ext uri="{BB962C8B-B14F-4D97-AF65-F5344CB8AC3E}">
        <p14:creationId xmlns:p14="http://schemas.microsoft.com/office/powerpoint/2010/main" xmlns="" val="213799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FCC022-7AFF-4859-9A1C-05342C1018EE}"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53618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CC022-7AFF-4859-9A1C-05342C1018EE}"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366857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CC022-7AFF-4859-9A1C-05342C1018EE}"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3124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CC022-7AFF-4859-9A1C-05342C1018EE}"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38235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CC022-7AFF-4859-9A1C-05342C1018EE}"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47790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FCC022-7AFF-4859-9A1C-05342C1018EE}"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36724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CC022-7AFF-4859-9A1C-05342C1018EE}" type="datetimeFigureOut">
              <a:rPr lang="en-US" smtClean="0"/>
              <a:pPr/>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171859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CC022-7AFF-4859-9A1C-05342C1018EE}" type="datetimeFigureOut">
              <a:rPr lang="en-US" smtClean="0"/>
              <a:pPr/>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11610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CC022-7AFF-4859-9A1C-05342C1018EE}" type="datetimeFigureOut">
              <a:rPr lang="en-US" smtClean="0"/>
              <a:pPr/>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56487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CC022-7AFF-4859-9A1C-05342C1018EE}"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62118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CC022-7AFF-4859-9A1C-05342C1018EE}"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278566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CC022-7AFF-4859-9A1C-05342C1018EE}" type="datetimeFigureOut">
              <a:rPr lang="en-US" smtClean="0"/>
              <a:pPr/>
              <a:t>9/12/2020</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A854A-FCB7-4BEF-B8F5-647D013F08E6}" type="slidenum">
              <a:rPr lang="en-US" smtClean="0"/>
              <a:pPr/>
              <a:t>‹#›</a:t>
            </a:fld>
            <a:endParaRPr lang="en-US"/>
          </a:p>
        </p:txBody>
      </p:sp>
    </p:spTree>
    <p:extLst>
      <p:ext uri="{BB962C8B-B14F-4D97-AF65-F5344CB8AC3E}">
        <p14:creationId xmlns:p14="http://schemas.microsoft.com/office/powerpoint/2010/main" xmlns="" val="360321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21.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308" y="1918211"/>
            <a:ext cx="8513380" cy="11824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FFFF00"/>
                </a:solidFill>
                <a:latin typeface="Agency FB" pitchFamily="34" charset="0"/>
                <a:cs typeface="Arial" pitchFamily="34" charset="0"/>
              </a:rPr>
              <a:t>To Today’s Online Class</a:t>
            </a:r>
            <a:endParaRPr lang="en-US" sz="8000" b="1" dirty="0">
              <a:solidFill>
                <a:srgbClr val="FFFF00"/>
              </a:solidFill>
              <a:latin typeface="Agency FB" pitchFamily="34" charset="0"/>
              <a:cs typeface="Arial" pitchFamily="34" charset="0"/>
            </a:endParaRPr>
          </a:p>
        </p:txBody>
      </p:sp>
      <p:pic>
        <p:nvPicPr>
          <p:cNvPr id="11" name="Picture 10" descr="4156881_e2da7.gif"/>
          <p:cNvPicPr>
            <a:picLocks noChangeAspect="1"/>
          </p:cNvPicPr>
          <p:nvPr/>
        </p:nvPicPr>
        <p:blipFill>
          <a:blip r:embed="rId3"/>
          <a:stretch>
            <a:fillRect/>
          </a:stretch>
        </p:blipFill>
        <p:spPr>
          <a:xfrm>
            <a:off x="450376" y="3193575"/>
            <a:ext cx="8454506" cy="348700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2" name="Picture 11" descr="cd2b5671302194ab90ff13697b65311e.gif"/>
          <p:cNvPicPr>
            <a:picLocks noChangeAspect="1"/>
          </p:cNvPicPr>
          <p:nvPr/>
        </p:nvPicPr>
        <p:blipFill>
          <a:blip r:embed="rId4"/>
          <a:stretch>
            <a:fillRect/>
          </a:stretch>
        </p:blipFill>
        <p:spPr>
          <a:xfrm>
            <a:off x="736986" y="313904"/>
            <a:ext cx="8120417" cy="1552575"/>
          </a:xfrm>
          <a:prstGeom prst="rect">
            <a:avLst/>
          </a:prstGeom>
        </p:spPr>
      </p:pic>
    </p:spTree>
    <p:extLst>
      <p:ext uri="{BB962C8B-B14F-4D97-AF65-F5344CB8AC3E}">
        <p14:creationId xmlns:p14="http://schemas.microsoft.com/office/powerpoint/2010/main" xmlns="" val="771724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688610" y="341193"/>
            <a:ext cx="3534770" cy="777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rPr>
              <a:t>Section: A</a:t>
            </a:r>
            <a:endParaRPr lang="en-US" sz="4800" b="1" dirty="0">
              <a:solidFill>
                <a:srgbClr val="FFFF00"/>
              </a:solidFill>
            </a:endParaRPr>
          </a:p>
        </p:txBody>
      </p:sp>
      <p:pic>
        <p:nvPicPr>
          <p:cNvPr id="8" name="Picture 2"/>
          <p:cNvPicPr>
            <a:picLocks noChangeAspect="1" noChangeArrowheads="1"/>
          </p:cNvPicPr>
          <p:nvPr/>
        </p:nvPicPr>
        <p:blipFill>
          <a:blip r:embed="rId3"/>
          <a:srcRect/>
          <a:stretch>
            <a:fillRect/>
          </a:stretch>
        </p:blipFill>
        <p:spPr bwMode="auto">
          <a:xfrm>
            <a:off x="457200" y="5008728"/>
            <a:ext cx="8229600" cy="1610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3"/>
          <p:cNvPicPr>
            <a:picLocks noChangeAspect="1"/>
          </p:cNvPicPr>
          <p:nvPr/>
        </p:nvPicPr>
        <p:blipFill>
          <a:blip r:embed="rId4"/>
          <a:srcRect l="8143" r="8306"/>
          <a:stretch>
            <a:fillRect/>
          </a:stretch>
        </p:blipFill>
        <p:spPr>
          <a:xfrm>
            <a:off x="4735774" y="1326311"/>
            <a:ext cx="3944202" cy="3572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5"/>
          <p:cNvPicPr>
            <a:picLocks noChangeAspect="1"/>
          </p:cNvPicPr>
          <p:nvPr/>
        </p:nvPicPr>
        <p:blipFill>
          <a:blip r:embed="rId5"/>
          <a:stretch>
            <a:fillRect/>
          </a:stretch>
        </p:blipFill>
        <p:spPr>
          <a:xfrm>
            <a:off x="504968" y="1255594"/>
            <a:ext cx="4049486" cy="3619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7356" y="204720"/>
            <a:ext cx="6018663" cy="533400"/>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dk1"/>
                </a:solidFill>
                <a:effectLst/>
                <a:uLnTx/>
                <a:uFillTx/>
                <a:latin typeface="+mn-lt"/>
                <a:ea typeface="+mn-ea"/>
                <a:cs typeface="+mn-cs"/>
              </a:rPr>
              <a:t>Section-B 	Read the text</a:t>
            </a:r>
            <a:r>
              <a:rPr kumimoji="0" lang="en-US" sz="4400" b="1" i="0" u="none" strike="noStrike" kern="1200" cap="none" spc="0" normalizeH="0" baseline="0" noProof="0" dirty="0" smtClean="0">
                <a:ln>
                  <a:noFill/>
                </a:ln>
                <a:solidFill>
                  <a:schemeClr val="dk1"/>
                </a:solidFill>
                <a:effectLst/>
                <a:uLnTx/>
                <a:uFillTx/>
                <a:latin typeface="+mn-lt"/>
                <a:ea typeface="+mn-ea"/>
                <a:cs typeface="+mn-cs"/>
              </a:rPr>
              <a:t>.</a:t>
            </a:r>
            <a:endParaRPr kumimoji="0" lang="en-US" sz="4400" b="1" i="0" u="none" strike="noStrike" kern="1200" cap="none" spc="0" normalizeH="0" baseline="0" noProof="0" dirty="0">
              <a:ln>
                <a:noFill/>
              </a:ln>
              <a:solidFill>
                <a:schemeClr val="dk1"/>
              </a:solidFill>
              <a:effectLst/>
              <a:uLnTx/>
              <a:uFillTx/>
              <a:latin typeface="+mn-lt"/>
              <a:ea typeface="+mn-ea"/>
              <a:cs typeface="+mn-cs"/>
            </a:endParaRPr>
          </a:p>
        </p:txBody>
      </p:sp>
      <p:sp>
        <p:nvSpPr>
          <p:cNvPr id="6" name="TextBox 5"/>
          <p:cNvSpPr txBox="1"/>
          <p:nvPr/>
        </p:nvSpPr>
        <p:spPr>
          <a:xfrm>
            <a:off x="141024" y="4447455"/>
            <a:ext cx="883920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smtClean="0"/>
              <a:t>May day or International Worker’s Day is observed on May 1 all over the world today to commemorate the historical struggle and sacrifices of the working people to establish an eight-hour workday. It is a public holiday in almost all the countries of the world</a:t>
            </a:r>
            <a:endParaRPr lang="en-US" sz="2800" dirty="0"/>
          </a:p>
        </p:txBody>
      </p:sp>
      <p:sp>
        <p:nvSpPr>
          <p:cNvPr id="9" name="Rectangle 8"/>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ndexbgf.jpg"/>
          <p:cNvPicPr>
            <a:picLocks noChangeAspect="1"/>
          </p:cNvPicPr>
          <p:nvPr/>
        </p:nvPicPr>
        <p:blipFill>
          <a:blip r:embed="rId2"/>
          <a:stretch>
            <a:fillRect/>
          </a:stretch>
        </p:blipFill>
        <p:spPr>
          <a:xfrm>
            <a:off x="4148918" y="907576"/>
            <a:ext cx="4748283" cy="3448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
          <p:cNvPicPr>
            <a:picLocks noChangeAspect="1"/>
          </p:cNvPicPr>
          <p:nvPr/>
        </p:nvPicPr>
        <p:blipFill>
          <a:blip r:embed="rId3" cstate="print"/>
          <a:stretch>
            <a:fillRect/>
          </a:stretch>
        </p:blipFill>
        <p:spPr>
          <a:xfrm>
            <a:off x="302513" y="859809"/>
            <a:ext cx="3682634" cy="3448929"/>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917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4143240"/>
            <a:ext cx="8839200" cy="2677656"/>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Since the industrial Revolution in the 18</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and 19</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centuries in Europe and the US, the workers in mills and factories had been working a long shift fourteen or even more hours a day On May 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in 1886, inspired by the trade unions, half of the workers at the </a:t>
            </a:r>
            <a:r>
              <a:rPr lang="en-US" sz="2800" dirty="0" err="1" smtClean="0">
                <a:latin typeface="Times New Roman" pitchFamily="18" charset="0"/>
                <a:cs typeface="Times New Roman" pitchFamily="18" charset="0"/>
              </a:rPr>
              <a:t>McComick</a:t>
            </a:r>
            <a:r>
              <a:rPr lang="en-US" sz="2800" dirty="0" smtClean="0">
                <a:latin typeface="Times New Roman" pitchFamily="18" charset="0"/>
                <a:cs typeface="Times New Roman" pitchFamily="18" charset="0"/>
              </a:rPr>
              <a:t> Harvesting Machine Company in Chicago went on strike demanding an eight –hour workday. </a:t>
            </a:r>
            <a:endParaRPr lang="en-US" sz="2800" dirty="0">
              <a:latin typeface="Times New Roman" pitchFamily="18" charset="0"/>
              <a:cs typeface="Times New Roman" pitchFamily="18" charset="0"/>
            </a:endParaRPr>
          </a:p>
        </p:txBody>
      </p:sp>
      <p:pic>
        <p:nvPicPr>
          <p:cNvPr id="10" name="Picture 9" descr="imagesfdsfdf.jpg"/>
          <p:cNvPicPr>
            <a:picLocks noChangeAspect="1"/>
          </p:cNvPicPr>
          <p:nvPr/>
        </p:nvPicPr>
        <p:blipFill>
          <a:blip r:embed="rId2"/>
          <a:stretch>
            <a:fillRect/>
          </a:stretch>
        </p:blipFill>
        <p:spPr>
          <a:xfrm>
            <a:off x="228600" y="485640"/>
            <a:ext cx="8686800" cy="3588256"/>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160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080" y="4006760"/>
            <a:ext cx="84582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smtClean="0">
                <a:latin typeface="Times New Roman" pitchFamily="18" charset="0"/>
                <a:cs typeface="Times New Roman" pitchFamily="18" charset="0"/>
              </a:rPr>
              <a:t>Two days later, a workers’ rally was held near the </a:t>
            </a:r>
            <a:r>
              <a:rPr lang="en-US" sz="2800" dirty="0" err="1" smtClean="0">
                <a:latin typeface="Times New Roman" pitchFamily="18" charset="0"/>
                <a:cs typeface="Times New Roman" pitchFamily="18" charset="0"/>
              </a:rPr>
              <a:t>McComic</a:t>
            </a:r>
            <a:r>
              <a:rPr lang="en-US" sz="2800" dirty="0" smtClean="0">
                <a:latin typeface="Times New Roman" pitchFamily="18" charset="0"/>
                <a:cs typeface="Times New Roman" pitchFamily="18" charset="0"/>
              </a:rPr>
              <a:t> Harvesting Machine Company and about 6000 workers joined it. The rally was addressed by the </a:t>
            </a:r>
            <a:r>
              <a:rPr lang="en-US" sz="2800" dirty="0" err="1" smtClean="0">
                <a:latin typeface="Times New Roman" pitchFamily="18" charset="0"/>
                <a:cs typeface="Times New Roman" pitchFamily="18" charset="0"/>
              </a:rPr>
              <a:t>labour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leaders.They</a:t>
            </a:r>
            <a:r>
              <a:rPr lang="en-US" sz="2800" dirty="0" smtClean="0">
                <a:latin typeface="Times New Roman" pitchFamily="18" charset="0"/>
                <a:cs typeface="Times New Roman" pitchFamily="18" charset="0"/>
              </a:rPr>
              <a:t> urged the workers to stand together, to go on with their bosses. At one point of the rally, some strikebreakers started leaving the meeting place.</a:t>
            </a:r>
            <a:endParaRPr lang="en-US" sz="2800" dirty="0">
              <a:latin typeface="Times New Roman" pitchFamily="18" charset="0"/>
              <a:cs typeface="Times New Roman" pitchFamily="18" charset="0"/>
            </a:endParaRPr>
          </a:p>
        </p:txBody>
      </p:sp>
      <p:sp>
        <p:nvSpPr>
          <p:cNvPr id="11" name="Rectangle 10"/>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1_347933.jpg"/>
          <p:cNvPicPr>
            <a:picLocks noChangeAspect="1"/>
          </p:cNvPicPr>
          <p:nvPr/>
        </p:nvPicPr>
        <p:blipFill>
          <a:blip r:embed="rId2"/>
          <a:stretch>
            <a:fillRect/>
          </a:stretch>
        </p:blipFill>
        <p:spPr>
          <a:xfrm>
            <a:off x="400336" y="461120"/>
            <a:ext cx="8305800" cy="3471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982" y="4435523"/>
            <a:ext cx="845820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smtClean="0"/>
              <a:t>The strikers went down the street to bring them back. Suddenly about 200 policemen attracted them with clubs and revolvers. One sticker was killed instantly, five or six others were seriously wounded and many others were badly injured.   </a:t>
            </a:r>
            <a:endParaRPr lang="en-US" sz="2800" dirty="0"/>
          </a:p>
        </p:txBody>
      </p:sp>
      <p:sp>
        <p:nvSpPr>
          <p:cNvPr id="10" name="Rectangle 9"/>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ndexbh.jpg"/>
          <p:cNvPicPr>
            <a:picLocks noChangeAspect="1"/>
          </p:cNvPicPr>
          <p:nvPr/>
        </p:nvPicPr>
        <p:blipFill>
          <a:blip r:embed="rId2"/>
          <a:stretch>
            <a:fillRect/>
          </a:stretch>
        </p:blipFill>
        <p:spPr>
          <a:xfrm>
            <a:off x="313171" y="690349"/>
            <a:ext cx="8534400" cy="351084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1305" y="4805150"/>
            <a:ext cx="84582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smtClean="0"/>
              <a:t>The events of May 1, 1886 are a reminder that workers will continue to be exploited until they stand up and speak out to gain better working conditions, better pay and better lives. </a:t>
            </a:r>
            <a:endParaRPr lang="en-US" sz="2800" dirty="0"/>
          </a:p>
        </p:txBody>
      </p:sp>
      <p:sp>
        <p:nvSpPr>
          <p:cNvPr id="10" name="Rectangle 9"/>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agesvcx.jpg"/>
          <p:cNvPicPr>
            <a:picLocks noChangeAspect="1"/>
          </p:cNvPicPr>
          <p:nvPr/>
        </p:nvPicPr>
        <p:blipFill>
          <a:blip r:embed="rId2"/>
          <a:stretch>
            <a:fillRect/>
          </a:stretch>
        </p:blipFill>
        <p:spPr>
          <a:xfrm>
            <a:off x="190249" y="614149"/>
            <a:ext cx="8411980" cy="4069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6180" y="849573"/>
            <a:ext cx="3962400" cy="715962"/>
          </a:xfrm>
          <a:prstGeom prst="rect">
            <a:avLst/>
          </a:prstGeom>
          <a:solidFill>
            <a:srgbClr val="FFFF00"/>
          </a:solidFill>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Individual Work </a:t>
            </a: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txBox="1">
            <a:spLocks/>
          </p:cNvSpPr>
          <p:nvPr/>
        </p:nvSpPr>
        <p:spPr>
          <a:xfrm>
            <a:off x="533400" y="2590800"/>
            <a:ext cx="8229600" cy="25146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May Day is observed a) __________ the world. It is a  b)____________ day specially for the workers. Many workers went on c)________to gain an eight hour workday. They d)_________ for a better working condition with better wages. At last the workers e)_________ their rights. </a:t>
            </a: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Picture 3" descr="fdjkdfjdlfjdaskf.jpg"/>
          <p:cNvPicPr>
            <a:picLocks noChangeAspect="1"/>
          </p:cNvPicPr>
          <p:nvPr/>
        </p:nvPicPr>
        <p:blipFill>
          <a:blip r:embed="rId2"/>
          <a:stretch>
            <a:fillRect/>
          </a:stretch>
        </p:blipFill>
        <p:spPr>
          <a:xfrm>
            <a:off x="6686977" y="682388"/>
            <a:ext cx="2143125" cy="169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34301" y="2561230"/>
            <a:ext cx="1847622" cy="523220"/>
          </a:xfrm>
          <a:prstGeom prst="rect">
            <a:avLst/>
          </a:prstGeom>
          <a:noFill/>
        </p:spPr>
        <p:txBody>
          <a:bodyPr wrap="none" rtlCol="0">
            <a:spAutoFit/>
          </a:bodyPr>
          <a:lstStyle/>
          <a:p>
            <a:r>
              <a:rPr lang="en-US" sz="2800" dirty="0" smtClean="0">
                <a:solidFill>
                  <a:srgbClr val="FF0000"/>
                </a:solidFill>
              </a:rPr>
              <a:t>throughout</a:t>
            </a:r>
            <a:endParaRPr lang="en-US" sz="2800" dirty="0">
              <a:solidFill>
                <a:srgbClr val="FF0000"/>
              </a:solidFill>
            </a:endParaRPr>
          </a:p>
        </p:txBody>
      </p:sp>
      <p:sp>
        <p:nvSpPr>
          <p:cNvPr id="7" name="TextBox 6"/>
          <p:cNvSpPr txBox="1"/>
          <p:nvPr/>
        </p:nvSpPr>
        <p:spPr>
          <a:xfrm>
            <a:off x="1198728" y="2819400"/>
            <a:ext cx="2212722" cy="523220"/>
          </a:xfrm>
          <a:prstGeom prst="rect">
            <a:avLst/>
          </a:prstGeom>
          <a:noFill/>
        </p:spPr>
        <p:txBody>
          <a:bodyPr wrap="none" rtlCol="0">
            <a:spAutoFit/>
          </a:bodyPr>
          <a:lstStyle/>
          <a:p>
            <a:pPr algn="r"/>
            <a:r>
              <a:rPr lang="en-US" sz="2800" dirty="0" smtClean="0">
                <a:solidFill>
                  <a:srgbClr val="FF0000"/>
                </a:solidFill>
              </a:rPr>
              <a:t>red letter day</a:t>
            </a:r>
            <a:endParaRPr lang="en-US" sz="2800" dirty="0">
              <a:solidFill>
                <a:srgbClr val="FF0000"/>
              </a:solidFill>
            </a:endParaRPr>
          </a:p>
        </p:txBody>
      </p:sp>
      <p:sp>
        <p:nvSpPr>
          <p:cNvPr id="8" name="TextBox 7"/>
          <p:cNvSpPr txBox="1"/>
          <p:nvPr/>
        </p:nvSpPr>
        <p:spPr>
          <a:xfrm>
            <a:off x="4173940" y="3200400"/>
            <a:ext cx="978601" cy="523220"/>
          </a:xfrm>
          <a:prstGeom prst="rect">
            <a:avLst/>
          </a:prstGeom>
          <a:noFill/>
        </p:spPr>
        <p:txBody>
          <a:bodyPr wrap="none" rtlCol="0">
            <a:spAutoFit/>
          </a:bodyPr>
          <a:lstStyle/>
          <a:p>
            <a:pPr algn="r"/>
            <a:r>
              <a:rPr lang="en-US" sz="2800" dirty="0" smtClean="0">
                <a:solidFill>
                  <a:srgbClr val="FF0000"/>
                </a:solidFill>
              </a:rPr>
              <a:t>strike</a:t>
            </a:r>
            <a:endParaRPr lang="en-US" sz="2800" dirty="0">
              <a:solidFill>
                <a:srgbClr val="FF0000"/>
              </a:solidFill>
            </a:endParaRPr>
          </a:p>
        </p:txBody>
      </p:sp>
      <p:sp>
        <p:nvSpPr>
          <p:cNvPr id="9" name="TextBox 8"/>
          <p:cNvSpPr txBox="1"/>
          <p:nvPr/>
        </p:nvSpPr>
        <p:spPr>
          <a:xfrm>
            <a:off x="3650776" y="3635991"/>
            <a:ext cx="1837362" cy="523220"/>
          </a:xfrm>
          <a:prstGeom prst="rect">
            <a:avLst/>
          </a:prstGeom>
          <a:noFill/>
        </p:spPr>
        <p:txBody>
          <a:bodyPr wrap="none" rtlCol="0">
            <a:spAutoFit/>
          </a:bodyPr>
          <a:lstStyle/>
          <a:p>
            <a:pPr algn="r"/>
            <a:r>
              <a:rPr lang="en-US" sz="2800" dirty="0" smtClean="0">
                <a:solidFill>
                  <a:srgbClr val="FF0000"/>
                </a:solidFill>
              </a:rPr>
              <a:t>demanded </a:t>
            </a:r>
            <a:endParaRPr lang="en-US" sz="2800" dirty="0">
              <a:solidFill>
                <a:srgbClr val="FF0000"/>
              </a:solidFill>
            </a:endParaRPr>
          </a:p>
        </p:txBody>
      </p:sp>
      <p:sp>
        <p:nvSpPr>
          <p:cNvPr id="10" name="TextBox 9"/>
          <p:cNvSpPr txBox="1"/>
          <p:nvPr/>
        </p:nvSpPr>
        <p:spPr>
          <a:xfrm>
            <a:off x="1423916" y="1783111"/>
            <a:ext cx="4958409"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t>Fill in the gaps from the text.</a:t>
            </a:r>
            <a:endParaRPr lang="en-US" sz="3200" dirty="0"/>
          </a:p>
        </p:txBody>
      </p:sp>
      <p:sp>
        <p:nvSpPr>
          <p:cNvPr id="11" name="TextBox 10"/>
          <p:cNvSpPr txBox="1"/>
          <p:nvPr/>
        </p:nvSpPr>
        <p:spPr>
          <a:xfrm>
            <a:off x="1315871" y="4417326"/>
            <a:ext cx="1237583" cy="523220"/>
          </a:xfrm>
          <a:prstGeom prst="rect">
            <a:avLst/>
          </a:prstGeom>
          <a:noFill/>
        </p:spPr>
        <p:txBody>
          <a:bodyPr wrap="none" rtlCol="0">
            <a:spAutoFit/>
          </a:bodyPr>
          <a:lstStyle/>
          <a:p>
            <a:pPr algn="r"/>
            <a:r>
              <a:rPr lang="en-US" sz="2800" dirty="0" smtClean="0">
                <a:solidFill>
                  <a:srgbClr val="FF0000"/>
                </a:solidFill>
              </a:rPr>
              <a:t>gained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838200"/>
            <a:ext cx="2971800" cy="715962"/>
          </a:xfrm>
          <a:prstGeom prst="rect">
            <a:avLst/>
          </a:prstGeom>
          <a:blipFill>
            <a:blip r:embed="rId2"/>
            <a:tile tx="0" ty="0" sx="100000" sy="100000" flip="none" algn="tl"/>
          </a:blipFill>
        </p:spPr>
        <p:style>
          <a:lnRef idx="2">
            <a:schemeClr val="accent2"/>
          </a:lnRef>
          <a:fillRef idx="1">
            <a:schemeClr val="lt1"/>
          </a:fillRef>
          <a:effectRef idx="0">
            <a:schemeClr val="accent2"/>
          </a:effectRef>
          <a:fontRef idx="minor">
            <a:schemeClr val="dk1"/>
          </a:fontRef>
        </p:style>
        <p:txBody>
          <a:bodyPr>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smtClean="0">
                <a:ln>
                  <a:noFill/>
                </a:ln>
                <a:solidFill>
                  <a:schemeClr val="dk1"/>
                </a:solidFill>
                <a:effectLst>
                  <a:outerShdw blurRad="38100" dist="38100" dir="2700000" algn="tl">
                    <a:srgbClr val="000000">
                      <a:alpha val="43137"/>
                    </a:srgbClr>
                  </a:outerShdw>
                </a:effectLst>
                <a:uLnTx/>
                <a:uFillTx/>
                <a:latin typeface="+mn-lt"/>
                <a:ea typeface="+mn-ea"/>
                <a:cs typeface="+mn-cs"/>
              </a:rPr>
              <a:t>Pair Work</a:t>
            </a:r>
            <a:endParaRPr kumimoji="0" lang="en-US" sz="48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3" name="TextBox 2"/>
          <p:cNvSpPr txBox="1"/>
          <p:nvPr/>
        </p:nvSpPr>
        <p:spPr>
          <a:xfrm>
            <a:off x="381000" y="1828800"/>
            <a:ext cx="701948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Write short answer to the following questions</a:t>
            </a:r>
            <a:endParaRPr lang="en-US" sz="2800" b="1" dirty="0">
              <a:solidFill>
                <a:srgbClr val="FF0000"/>
              </a:solidFill>
              <a:effectLst>
                <a:outerShdw blurRad="38100" dist="38100" dir="2700000" algn="tl">
                  <a:srgbClr val="000000">
                    <a:alpha val="43137"/>
                  </a:srgbClr>
                </a:outerShdw>
              </a:effectLst>
            </a:endParaRPr>
          </a:p>
        </p:txBody>
      </p:sp>
      <p:pic>
        <p:nvPicPr>
          <p:cNvPr id="4" name="Picture 3" descr="fdjkdfjdlfjdaskf.jpg"/>
          <p:cNvPicPr>
            <a:picLocks noChangeAspect="1"/>
          </p:cNvPicPr>
          <p:nvPr/>
        </p:nvPicPr>
        <p:blipFill>
          <a:blip r:embed="rId3"/>
          <a:stretch>
            <a:fillRect/>
          </a:stretch>
        </p:blipFill>
        <p:spPr>
          <a:xfrm>
            <a:off x="6172200" y="0"/>
            <a:ext cx="2219325" cy="1755733"/>
          </a:xfrm>
          <a:prstGeom prst="rect">
            <a:avLst/>
          </a:prstGeom>
        </p:spPr>
      </p:pic>
      <p:sp>
        <p:nvSpPr>
          <p:cNvPr id="5" name="Rectangle 4"/>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2514600"/>
            <a:ext cx="2867836"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rPr>
              <a:t>What is May Day?</a:t>
            </a:r>
            <a:endParaRPr lang="en-US" sz="28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381000" y="3200400"/>
            <a:ext cx="6504858"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 May Day is an International Workers’ Day.</a:t>
            </a:r>
          </a:p>
        </p:txBody>
      </p:sp>
      <p:sp>
        <p:nvSpPr>
          <p:cNvPr id="8" name="TextBox 7"/>
          <p:cNvSpPr txBox="1"/>
          <p:nvPr/>
        </p:nvSpPr>
        <p:spPr>
          <a:xfrm>
            <a:off x="381000" y="3962400"/>
            <a:ext cx="4029116"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rPr>
              <a:t>How is May Day observed</a:t>
            </a:r>
            <a:endParaRPr lang="en-US" sz="2800" b="1" dirty="0">
              <a:solidFill>
                <a:srgbClr val="0070C0"/>
              </a:solidFill>
              <a:effectLst>
                <a:outerShdw blurRad="38100" dist="38100" dir="2700000" algn="tl">
                  <a:srgbClr val="000000">
                    <a:alpha val="43137"/>
                  </a:srgbClr>
                </a:outerShdw>
              </a:effectLst>
            </a:endParaRPr>
          </a:p>
        </p:txBody>
      </p:sp>
      <p:sp>
        <p:nvSpPr>
          <p:cNvPr id="9" name="TextBox 8"/>
          <p:cNvSpPr txBox="1"/>
          <p:nvPr/>
        </p:nvSpPr>
        <p:spPr>
          <a:xfrm>
            <a:off x="381000" y="4724400"/>
            <a:ext cx="8187562"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May Day is observed as an international workers’ day.</a:t>
            </a:r>
            <a:endParaRPr lang="en-US" sz="2800" b="1" dirty="0">
              <a:solidFill>
                <a:srgbClr val="002060"/>
              </a:solidFill>
              <a:effectLst>
                <a:outerShdw blurRad="38100" dist="38100" dir="2700000" algn="tl">
                  <a:srgbClr val="000000">
                    <a:alpha val="43137"/>
                  </a:srgbClr>
                </a:outerShdw>
              </a:effectLst>
            </a:endParaRPr>
          </a:p>
        </p:txBody>
      </p:sp>
      <p:sp>
        <p:nvSpPr>
          <p:cNvPr id="10" name="TextBox 9"/>
          <p:cNvSpPr txBox="1"/>
          <p:nvPr/>
        </p:nvSpPr>
        <p:spPr>
          <a:xfrm>
            <a:off x="381000" y="5410200"/>
            <a:ext cx="4769575"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rPr>
              <a:t>When is May Day celebrated ? </a:t>
            </a:r>
            <a:endParaRPr lang="en-US" sz="2800" b="1" dirty="0">
              <a:solidFill>
                <a:srgbClr val="0070C0"/>
              </a:solidFill>
              <a:effectLst>
                <a:outerShdw blurRad="38100" dist="38100" dir="2700000" algn="tl">
                  <a:srgbClr val="000000">
                    <a:alpha val="43137"/>
                  </a:srgbClr>
                </a:outerShdw>
              </a:effectLst>
            </a:endParaRPr>
          </a:p>
        </p:txBody>
      </p:sp>
      <p:sp>
        <p:nvSpPr>
          <p:cNvPr id="11" name="TextBox 10"/>
          <p:cNvSpPr txBox="1"/>
          <p:nvPr/>
        </p:nvSpPr>
        <p:spPr>
          <a:xfrm>
            <a:off x="381000" y="6096000"/>
            <a:ext cx="5294463"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May Day is celebrated on May 1</a:t>
            </a:r>
            <a:r>
              <a:rPr lang="en-US" sz="2800" b="1" baseline="30000" dirty="0" smtClean="0">
                <a:solidFill>
                  <a:srgbClr val="002060"/>
                </a:solidFill>
                <a:effectLst>
                  <a:outerShdw blurRad="38100" dist="38100" dir="2700000" algn="tl">
                    <a:srgbClr val="000000">
                      <a:alpha val="43137"/>
                    </a:srgbClr>
                  </a:outerShdw>
                </a:effectLst>
              </a:rPr>
              <a:t>st</a:t>
            </a:r>
            <a:r>
              <a:rPr lang="en-US" sz="2800" b="1" dirty="0" smtClean="0">
                <a:solidFill>
                  <a:srgbClr val="002060"/>
                </a:solidFill>
                <a:effectLst>
                  <a:outerShdw blurRad="38100" dist="38100" dir="2700000" algn="tl">
                    <a:srgbClr val="000000">
                      <a:alpha val="43137"/>
                    </a:srgbClr>
                  </a:outerShdw>
                </a:effectLst>
              </a:rPr>
              <a:t>. </a:t>
            </a:r>
            <a:endParaRPr lang="en-US"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2286000"/>
            <a:ext cx="8229600" cy="4221163"/>
          </a:xfrm>
          <a:prstGeom prst="rec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What was workers prime demand_____</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Better working condition   b)  better pay  c) yearly increment d) Eight –hour workday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2. What does the phrase mean_____</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a) Fight b)  argue  c) surrender d) admit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3. The word ‘strike’ means_____</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a) refuse   b)  attack  c) assault  d) walkout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4. The word ‘exploit’ means_____</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a) employ  b)  apply  c) abuse d) handle</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9" name="Picture 8" descr="group work.jpg"/>
          <p:cNvPicPr>
            <a:picLocks noChangeAspect="1"/>
          </p:cNvPicPr>
          <p:nvPr/>
        </p:nvPicPr>
        <p:blipFill>
          <a:blip r:embed="rId2" cstate="print"/>
          <a:stretch>
            <a:fillRect/>
          </a:stretch>
        </p:blipFill>
        <p:spPr>
          <a:xfrm>
            <a:off x="6654056" y="150128"/>
            <a:ext cx="2282952" cy="1520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55950" y="1724786"/>
            <a:ext cx="746885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effectLst>
                  <a:outerShdw blurRad="38100" dist="38100" dir="2700000" algn="tl">
                    <a:srgbClr val="000000">
                      <a:alpha val="43137"/>
                    </a:srgbClr>
                  </a:outerShdw>
                </a:effectLst>
              </a:rPr>
              <a:t>Choose the correct answer from the alternatives</a:t>
            </a:r>
            <a:endParaRPr lang="en-US" sz="2800" b="1" dirty="0">
              <a:effectLst>
                <a:outerShdw blurRad="38100" dist="38100" dir="2700000" algn="tl">
                  <a:srgbClr val="000000">
                    <a:alpha val="43137"/>
                  </a:srgbClr>
                </a:outerShdw>
              </a:effectLst>
            </a:endParaRPr>
          </a:p>
        </p:txBody>
      </p:sp>
      <p:sp>
        <p:nvSpPr>
          <p:cNvPr id="11" name="Rectangle 10"/>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191000" y="3886200"/>
            <a:ext cx="304800" cy="472275"/>
            <a:chOff x="7772400" y="4497586"/>
            <a:chExt cx="576111" cy="548475"/>
          </a:xfrm>
        </p:grpSpPr>
        <p:cxnSp>
          <p:nvCxnSpPr>
            <p:cNvPr id="14" name="Straight Connector 13"/>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Straight Connector 14"/>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6" name="Group 15"/>
          <p:cNvGrpSpPr/>
          <p:nvPr/>
        </p:nvGrpSpPr>
        <p:grpSpPr>
          <a:xfrm>
            <a:off x="5791200" y="4800600"/>
            <a:ext cx="304800" cy="472275"/>
            <a:chOff x="7772400" y="4497586"/>
            <a:chExt cx="576111" cy="548475"/>
          </a:xfrm>
        </p:grpSpPr>
        <p:cxnSp>
          <p:nvCxnSpPr>
            <p:cNvPr id="17" name="Straight Connector 16"/>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9" name="Group 18"/>
          <p:cNvGrpSpPr/>
          <p:nvPr/>
        </p:nvGrpSpPr>
        <p:grpSpPr>
          <a:xfrm>
            <a:off x="4419600" y="5791200"/>
            <a:ext cx="304800" cy="472275"/>
            <a:chOff x="7772400" y="4497586"/>
            <a:chExt cx="576111" cy="548475"/>
          </a:xfrm>
        </p:grpSpPr>
        <p:cxnSp>
          <p:nvCxnSpPr>
            <p:cNvPr id="20" name="Straight Connector 19"/>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2" name="Group 21"/>
          <p:cNvGrpSpPr/>
          <p:nvPr/>
        </p:nvGrpSpPr>
        <p:grpSpPr>
          <a:xfrm>
            <a:off x="4191000" y="2895600"/>
            <a:ext cx="304800" cy="472275"/>
            <a:chOff x="7772400" y="4497586"/>
            <a:chExt cx="576111" cy="548475"/>
          </a:xfrm>
        </p:grpSpPr>
        <p:cxnSp>
          <p:nvCxnSpPr>
            <p:cNvPr id="23" name="Straight Connector 22"/>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rot="6930975">
              <a:off x="7987723" y="4685274"/>
              <a:ext cx="548475" cy="173100"/>
            </a:xfrm>
            <a:prstGeom prst="line">
              <a:avLst/>
            </a:prstGeom>
            <a:ln>
              <a:solidFill>
                <a:srgbClr val="002060"/>
              </a:solidFill>
            </a:ln>
          </p:spPr>
          <p:style>
            <a:lnRef idx="2">
              <a:schemeClr val="accent3"/>
            </a:lnRef>
            <a:fillRef idx="0">
              <a:schemeClr val="accent3"/>
            </a:fillRef>
            <a:effectRef idx="1">
              <a:schemeClr val="accent3"/>
            </a:effectRef>
            <a:fontRef idx="minor">
              <a:schemeClr val="tx1"/>
            </a:fontRef>
          </p:style>
        </p:cxnSp>
      </p:grpSp>
      <p:grpSp>
        <p:nvGrpSpPr>
          <p:cNvPr id="26" name="Group 25"/>
          <p:cNvGrpSpPr/>
          <p:nvPr/>
        </p:nvGrpSpPr>
        <p:grpSpPr>
          <a:xfrm>
            <a:off x="177424" y="551117"/>
            <a:ext cx="6441743" cy="950139"/>
            <a:chOff x="861077" y="65315"/>
            <a:chExt cx="6911323" cy="1134835"/>
          </a:xfrm>
        </p:grpSpPr>
        <p:grpSp>
          <p:nvGrpSpPr>
            <p:cNvPr id="27" name="Group 10"/>
            <p:cNvGrpSpPr/>
            <p:nvPr/>
          </p:nvGrpSpPr>
          <p:grpSpPr>
            <a:xfrm>
              <a:off x="861077" y="65315"/>
              <a:ext cx="3489310" cy="1108349"/>
              <a:chOff x="457200" y="-9921"/>
              <a:chExt cx="3489310" cy="1108349"/>
            </a:xfrm>
          </p:grpSpPr>
          <p:pic>
            <p:nvPicPr>
              <p:cNvPr id="33" name="Picture 32"/>
              <p:cNvPicPr>
                <a:picLocks noChangeAspect="1"/>
              </p:cNvPicPr>
              <p:nvPr/>
            </p:nvPicPr>
            <p:blipFill rotWithShape="1">
              <a:blip r:embed="rId3" cstate="print">
                <a:extLst>
                  <a:ext uri="{28A0092B-C50C-407E-A947-70E740481C1C}">
                    <a14:useLocalDpi xmlns="" xmlns:a14="http://schemas.microsoft.com/office/drawing/2010/main" val="0"/>
                  </a:ext>
                </a:extLst>
              </a:blip>
              <a:srcRect l="68539" r="22584" b="68759"/>
              <a:stretch/>
            </p:blipFill>
            <p:spPr>
              <a:xfrm>
                <a:off x="457200" y="0"/>
                <a:ext cx="811658" cy="1031975"/>
              </a:xfrm>
              <a:prstGeom prst="rect">
                <a:avLst/>
              </a:prstGeom>
            </p:spPr>
          </p:pic>
          <p:pic>
            <p:nvPicPr>
              <p:cNvPr id="34"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5613" t="66037" r="85510" b="2722"/>
              <a:stretch/>
            </p:blipFill>
            <p:spPr>
              <a:xfrm>
                <a:off x="1143000" y="57150"/>
                <a:ext cx="811658" cy="1031975"/>
              </a:xfrm>
              <a:prstGeom prst="rect">
                <a:avLst/>
              </a:prstGeom>
            </p:spPr>
          </p:pic>
          <p:pic>
            <p:nvPicPr>
              <p:cNvPr id="35"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63101" t="34379" r="28022" b="34379"/>
              <a:stretch/>
            </p:blipFill>
            <p:spPr>
              <a:xfrm>
                <a:off x="1828800" y="57150"/>
                <a:ext cx="811658" cy="1031975"/>
              </a:xfrm>
              <a:prstGeom prst="rect">
                <a:avLst/>
              </a:prstGeom>
            </p:spPr>
          </p:pic>
          <p:pic>
            <p:nvPicPr>
              <p:cNvPr id="36"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33211" t="63645" r="57912" b="5113"/>
              <a:stretch/>
            </p:blipFill>
            <p:spPr>
              <a:xfrm>
                <a:off x="2514600" y="-9921"/>
                <a:ext cx="811658" cy="1031975"/>
              </a:xfrm>
              <a:prstGeom prst="rect">
                <a:avLst/>
              </a:prstGeom>
            </p:spPr>
          </p:pic>
          <p:pic>
            <p:nvPicPr>
              <p:cNvPr id="37"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71668" t="34379" r="19455" b="34379"/>
              <a:stretch/>
            </p:blipFill>
            <p:spPr>
              <a:xfrm>
                <a:off x="3134852" y="66453"/>
                <a:ext cx="811658" cy="1031975"/>
              </a:xfrm>
              <a:prstGeom prst="rect">
                <a:avLst/>
              </a:prstGeom>
            </p:spPr>
          </p:pic>
        </p:grpSp>
        <p:grpSp>
          <p:nvGrpSpPr>
            <p:cNvPr id="28" name="Group 11"/>
            <p:cNvGrpSpPr/>
            <p:nvPr/>
          </p:nvGrpSpPr>
          <p:grpSpPr>
            <a:xfrm>
              <a:off x="4489807" y="91974"/>
              <a:ext cx="3282593" cy="1108176"/>
              <a:chOff x="4648200" y="57149"/>
              <a:chExt cx="3282593" cy="1108176"/>
            </a:xfrm>
          </p:grpSpPr>
          <p:pic>
            <p:nvPicPr>
              <p:cNvPr id="29" name="Picture 28"/>
              <p:cNvPicPr>
                <a:picLocks noChangeAspect="1"/>
              </p:cNvPicPr>
              <p:nvPr/>
            </p:nvPicPr>
            <p:blipFill rotWithShape="1">
              <a:blip r:embed="rId3" cstate="print">
                <a:extLst>
                  <a:ext uri="{28A0092B-C50C-407E-A947-70E740481C1C}">
                    <a14:useLocalDpi xmlns="" xmlns:a14="http://schemas.microsoft.com/office/drawing/2010/main" val="0"/>
                  </a:ext>
                </a:extLst>
              </a:blip>
              <a:srcRect l="53240" t="64861" r="35027" b="3897"/>
              <a:stretch/>
            </p:blipFill>
            <p:spPr>
              <a:xfrm>
                <a:off x="4648200" y="57149"/>
                <a:ext cx="1072793" cy="1031975"/>
              </a:xfrm>
              <a:prstGeom prst="rect">
                <a:avLst/>
              </a:prstGeom>
            </p:spPr>
          </p:pic>
          <p:pic>
            <p:nvPicPr>
              <p:cNvPr id="30" name="Picture 29"/>
              <p:cNvPicPr>
                <a:picLocks noChangeAspect="1"/>
              </p:cNvPicPr>
              <p:nvPr/>
            </p:nvPicPr>
            <p:blipFill rotWithShape="1">
              <a:blip r:embed="rId3" cstate="print">
                <a:extLst>
                  <a:ext uri="{28A0092B-C50C-407E-A947-70E740481C1C}">
                    <a14:useLocalDpi xmlns="" xmlns:a14="http://schemas.microsoft.com/office/drawing/2010/main" val="0"/>
                  </a:ext>
                </a:extLst>
              </a:blip>
              <a:srcRect l="61668" t="34379" r="26599" b="34379"/>
              <a:stretch/>
            </p:blipFill>
            <p:spPr>
              <a:xfrm>
                <a:off x="5427751" y="133350"/>
                <a:ext cx="1072793" cy="1031975"/>
              </a:xfrm>
              <a:prstGeom prst="rect">
                <a:avLst/>
              </a:prstGeom>
            </p:spPr>
          </p:pic>
          <p:pic>
            <p:nvPicPr>
              <p:cNvPr id="31" name="Picture 30"/>
              <p:cNvPicPr>
                <a:picLocks noChangeAspect="1"/>
              </p:cNvPicPr>
              <p:nvPr/>
            </p:nvPicPr>
            <p:blipFill rotWithShape="1">
              <a:blip r:embed="rId3" cstate="print">
                <a:extLst>
                  <a:ext uri="{28A0092B-C50C-407E-A947-70E740481C1C}">
                    <a14:useLocalDpi xmlns="" xmlns:a14="http://schemas.microsoft.com/office/drawing/2010/main" val="0"/>
                  </a:ext>
                </a:extLst>
              </a:blip>
              <a:srcRect l="4301" t="65880" r="83967" b="2878"/>
              <a:stretch/>
            </p:blipFill>
            <p:spPr>
              <a:xfrm>
                <a:off x="6096000" y="91975"/>
                <a:ext cx="1072793" cy="1031975"/>
              </a:xfrm>
              <a:prstGeom prst="rect">
                <a:avLst/>
              </a:prstGeom>
            </p:spPr>
          </p:pic>
          <p:pic>
            <p:nvPicPr>
              <p:cNvPr id="32" name="Picture 31"/>
              <p:cNvPicPr>
                <a:picLocks noChangeAspect="1"/>
              </p:cNvPicPr>
              <p:nvPr/>
            </p:nvPicPr>
            <p:blipFill rotWithShape="1">
              <a:blip r:embed="rId3" cstate="print">
                <a:extLst>
                  <a:ext uri="{28A0092B-C50C-407E-A947-70E740481C1C}">
                    <a14:useLocalDpi xmlns="" xmlns:a14="http://schemas.microsoft.com/office/drawing/2010/main" val="0"/>
                  </a:ext>
                </a:extLst>
              </a:blip>
              <a:srcRect l="19896" t="34379" r="68372" b="34379"/>
              <a:stretch/>
            </p:blipFill>
            <p:spPr>
              <a:xfrm>
                <a:off x="6858000" y="116012"/>
                <a:ext cx="1072793" cy="1031975"/>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800" decel="100000"/>
                                        <p:tgtEl>
                                          <p:spTgt spid="22"/>
                                        </p:tgtEl>
                                      </p:cBhvr>
                                    </p:animEffect>
                                    <p:anim calcmode="lin" valueType="num">
                                      <p:cBhvr>
                                        <p:cTn id="20" dur="800" decel="100000" fill="hold"/>
                                        <p:tgtEl>
                                          <p:spTgt spid="22"/>
                                        </p:tgtEl>
                                        <p:attrNameLst>
                                          <p:attrName>style.rotation</p:attrName>
                                        </p:attrNameLst>
                                      </p:cBhvr>
                                      <p:tavLst>
                                        <p:tav tm="0">
                                          <p:val>
                                            <p:fltVal val="-90"/>
                                          </p:val>
                                        </p:tav>
                                        <p:tav tm="100000">
                                          <p:val>
                                            <p:fltVal val="0"/>
                                          </p:val>
                                        </p:tav>
                                      </p:tavLst>
                                    </p:anim>
                                    <p:anim calcmode="lin" valueType="num">
                                      <p:cBhvr>
                                        <p:cTn id="21" dur="800" decel="100000" fill="hold"/>
                                        <p:tgtEl>
                                          <p:spTgt spid="22"/>
                                        </p:tgtEl>
                                        <p:attrNameLst>
                                          <p:attrName>ppt_x</p:attrName>
                                        </p:attrNameLst>
                                      </p:cBhvr>
                                      <p:tavLst>
                                        <p:tav tm="0">
                                          <p:val>
                                            <p:strVal val="#ppt_x+0.4"/>
                                          </p:val>
                                        </p:tav>
                                        <p:tav tm="100000">
                                          <p:val>
                                            <p:strVal val="#ppt_x-0.05"/>
                                          </p:val>
                                        </p:tav>
                                      </p:tavLst>
                                    </p:anim>
                                    <p:anim calcmode="lin" valueType="num">
                                      <p:cBhvr>
                                        <p:cTn id="22" dur="800" decel="100000" fill="hold"/>
                                        <p:tgtEl>
                                          <p:spTgt spid="2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2" end="2"/>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p:cTn id="33"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800" decel="100000"/>
                                        <p:tgtEl>
                                          <p:spTgt spid="13"/>
                                        </p:tgtEl>
                                      </p:cBhvr>
                                    </p:animEffect>
                                    <p:anim calcmode="lin" valueType="num">
                                      <p:cBhvr>
                                        <p:cTn id="40" dur="800" decel="100000" fill="hold"/>
                                        <p:tgtEl>
                                          <p:spTgt spid="13"/>
                                        </p:tgtEl>
                                        <p:attrNameLst>
                                          <p:attrName>style.rotation</p:attrName>
                                        </p:attrNameLst>
                                      </p:cBhvr>
                                      <p:tavLst>
                                        <p:tav tm="0">
                                          <p:val>
                                            <p:fltVal val="-90"/>
                                          </p:val>
                                        </p:tav>
                                        <p:tav tm="100000">
                                          <p:val>
                                            <p:fltVal val="0"/>
                                          </p:val>
                                        </p:tav>
                                      </p:tavLst>
                                    </p:anim>
                                    <p:anim calcmode="lin" valueType="num">
                                      <p:cBhvr>
                                        <p:cTn id="41" dur="800" decel="100000" fill="hold"/>
                                        <p:tgtEl>
                                          <p:spTgt spid="13"/>
                                        </p:tgtEl>
                                        <p:attrNameLst>
                                          <p:attrName>ppt_x</p:attrName>
                                        </p:attrNameLst>
                                      </p:cBhvr>
                                      <p:tavLst>
                                        <p:tav tm="0">
                                          <p:val>
                                            <p:strVal val="#ppt_x+0.4"/>
                                          </p:val>
                                        </p:tav>
                                        <p:tav tm="100000">
                                          <p:val>
                                            <p:strVal val="#ppt_x-0.05"/>
                                          </p:val>
                                        </p:tav>
                                      </p:tavLst>
                                    </p:anim>
                                    <p:anim calcmode="lin" valueType="num">
                                      <p:cBhvr>
                                        <p:cTn id="42" dur="800" decel="100000" fill="hold"/>
                                        <p:tgtEl>
                                          <p:spTgt spid="1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box(in)">
                                      <p:cBhvr>
                                        <p:cTn id="49" dur="500"/>
                                        <p:tgtEl>
                                          <p:spTgt spid="8">
                                            <p:txEl>
                                              <p:pRg st="4" end="4"/>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box(in)">
                                      <p:cBhvr>
                                        <p:cTn id="52" dur="5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800" decel="100000"/>
                                        <p:tgtEl>
                                          <p:spTgt spid="16"/>
                                        </p:tgtEl>
                                      </p:cBhvr>
                                    </p:animEffect>
                                    <p:anim calcmode="lin" valueType="num">
                                      <p:cBhvr>
                                        <p:cTn id="58" dur="800" decel="100000" fill="hold"/>
                                        <p:tgtEl>
                                          <p:spTgt spid="16"/>
                                        </p:tgtEl>
                                        <p:attrNameLst>
                                          <p:attrName>style.rotation</p:attrName>
                                        </p:attrNameLst>
                                      </p:cBhvr>
                                      <p:tavLst>
                                        <p:tav tm="0">
                                          <p:val>
                                            <p:fltVal val="-90"/>
                                          </p:val>
                                        </p:tav>
                                        <p:tav tm="100000">
                                          <p:val>
                                            <p:fltVal val="0"/>
                                          </p:val>
                                        </p:tav>
                                      </p:tavLst>
                                    </p:anim>
                                    <p:anim calcmode="lin" valueType="num">
                                      <p:cBhvr>
                                        <p:cTn id="59" dur="800" decel="100000" fill="hold"/>
                                        <p:tgtEl>
                                          <p:spTgt spid="16"/>
                                        </p:tgtEl>
                                        <p:attrNameLst>
                                          <p:attrName>ppt_x</p:attrName>
                                        </p:attrNameLst>
                                      </p:cBhvr>
                                      <p:tavLst>
                                        <p:tav tm="0">
                                          <p:val>
                                            <p:strVal val="#ppt_x+0.4"/>
                                          </p:val>
                                        </p:tav>
                                        <p:tav tm="100000">
                                          <p:val>
                                            <p:strVal val="#ppt_x-0.05"/>
                                          </p:val>
                                        </p:tav>
                                      </p:tavLst>
                                    </p:anim>
                                    <p:anim calcmode="lin" valueType="num">
                                      <p:cBhvr>
                                        <p:cTn id="60" dur="800" decel="100000" fill="hold"/>
                                        <p:tgtEl>
                                          <p:spTgt spid="16"/>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2000"/>
                                        <p:tgtEl>
                                          <p:spTgt spid="8">
                                            <p:txEl>
                                              <p:pRg st="6" end="6"/>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2000"/>
                                        <p:tgtEl>
                                          <p:spTgt spid="8">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800" decel="100000"/>
                                        <p:tgtEl>
                                          <p:spTgt spid="19"/>
                                        </p:tgtEl>
                                      </p:cBhvr>
                                    </p:animEffect>
                                    <p:anim calcmode="lin" valueType="num">
                                      <p:cBhvr>
                                        <p:cTn id="76" dur="800" decel="100000" fill="hold"/>
                                        <p:tgtEl>
                                          <p:spTgt spid="19"/>
                                        </p:tgtEl>
                                        <p:attrNameLst>
                                          <p:attrName>style.rotation</p:attrName>
                                        </p:attrNameLst>
                                      </p:cBhvr>
                                      <p:tavLst>
                                        <p:tav tm="0">
                                          <p:val>
                                            <p:fltVal val="-90"/>
                                          </p:val>
                                        </p:tav>
                                        <p:tav tm="100000">
                                          <p:val>
                                            <p:fltVal val="0"/>
                                          </p:val>
                                        </p:tav>
                                      </p:tavLst>
                                    </p:anim>
                                    <p:anim calcmode="lin" valueType="num">
                                      <p:cBhvr>
                                        <p:cTn id="77" dur="800" decel="100000" fill="hold"/>
                                        <p:tgtEl>
                                          <p:spTgt spid="19"/>
                                        </p:tgtEl>
                                        <p:attrNameLst>
                                          <p:attrName>ppt_x</p:attrName>
                                        </p:attrNameLst>
                                      </p:cBhvr>
                                      <p:tavLst>
                                        <p:tav tm="0">
                                          <p:val>
                                            <p:strVal val="#ppt_x+0.4"/>
                                          </p:val>
                                        </p:tav>
                                        <p:tav tm="100000">
                                          <p:val>
                                            <p:strVal val="#ppt_x-0.05"/>
                                          </p:val>
                                        </p:tav>
                                      </p:tavLst>
                                    </p:anim>
                                    <p:anim calcmode="lin" valueType="num">
                                      <p:cBhvr>
                                        <p:cTn id="78" dur="800" decel="100000" fill="hold"/>
                                        <p:tgtEl>
                                          <p:spTgt spid="19"/>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 calcmode="lin" valueType="num">
                                      <p:cBhvr>
                                        <p:cTn id="87" dur="500" fill="hold"/>
                                        <p:tgtEl>
                                          <p:spTgt spid="26"/>
                                        </p:tgtEl>
                                        <p:attrNameLst>
                                          <p:attrName>style.rotation</p:attrName>
                                        </p:attrNameLst>
                                      </p:cBhvr>
                                      <p:tavLst>
                                        <p:tav tm="0">
                                          <p:val>
                                            <p:fltVal val="360"/>
                                          </p:val>
                                        </p:tav>
                                        <p:tav tm="100000">
                                          <p:val>
                                            <p:fltVal val="0"/>
                                          </p:val>
                                        </p:tav>
                                      </p:tavLst>
                                    </p:anim>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2640" y="354845"/>
            <a:ext cx="7055892" cy="96899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800" b="1" dirty="0" smtClean="0">
                <a:ln>
                  <a:solidFill>
                    <a:srgbClr val="7030A0"/>
                  </a:solidFill>
                </a:ln>
                <a:solidFill>
                  <a:srgbClr val="FFFF00"/>
                </a:solidFill>
                <a:latin typeface="Arial Black" pitchFamily="34" charset="0"/>
                <a:cs typeface="Times New Roman" panose="02020603050405020304" pitchFamily="18" charset="0"/>
              </a:rPr>
              <a:t>Evaluation</a:t>
            </a:r>
          </a:p>
        </p:txBody>
      </p:sp>
      <p:sp>
        <p:nvSpPr>
          <p:cNvPr id="5" name="Rectangle 4"/>
          <p:cNvSpPr/>
          <p:nvPr/>
        </p:nvSpPr>
        <p:spPr>
          <a:xfrm>
            <a:off x="177424" y="1596788"/>
            <a:ext cx="8761860" cy="5076967"/>
          </a:xfrm>
          <a:prstGeom prst="rect">
            <a:avLst/>
          </a:prstGeo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r>
              <a:rPr lang="en-US" sz="4400" u="sng" dirty="0" smtClean="0"/>
              <a:t>Answer the question:</a:t>
            </a:r>
          </a:p>
          <a:p>
            <a:r>
              <a:rPr lang="en-US" sz="4400" dirty="0" smtClean="0"/>
              <a:t>1. Why do we observe May day?</a:t>
            </a:r>
            <a:br>
              <a:rPr lang="en-US" sz="4400" dirty="0" smtClean="0"/>
            </a:br>
            <a:r>
              <a:rPr lang="en-US" sz="4000" dirty="0" smtClean="0"/>
              <a:t>2. Where was the place the strike held?</a:t>
            </a:r>
            <a:r>
              <a:rPr lang="en-US" sz="4400" dirty="0" smtClean="0"/>
              <a:t/>
            </a:r>
            <a:br>
              <a:rPr lang="en-US" sz="4400" dirty="0" smtClean="0"/>
            </a:br>
            <a:r>
              <a:rPr lang="en-US" sz="4400" dirty="0" smtClean="0"/>
              <a:t>3. How many worker/workers was/were killed instantly on spot? </a:t>
            </a:r>
            <a:endParaRPr lang="en-US" sz="4400" dirty="0"/>
          </a:p>
        </p:txBody>
      </p:sp>
    </p:spTree>
    <p:extLst>
      <p:ext uri="{BB962C8B-B14F-4D97-AF65-F5344CB8AC3E}">
        <p14:creationId xmlns:p14="http://schemas.microsoft.com/office/powerpoint/2010/main" xmlns="" val="42237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3537" y="409438"/>
            <a:ext cx="8741390" cy="6150312"/>
            <a:chOff x="204716" y="409436"/>
            <a:chExt cx="11655187" cy="6150312"/>
          </a:xfrm>
        </p:grpSpPr>
        <p:sp>
          <p:nvSpPr>
            <p:cNvPr id="20" name="Down Ribbon 19"/>
            <p:cNvSpPr/>
            <p:nvPr/>
          </p:nvSpPr>
          <p:spPr>
            <a:xfrm>
              <a:off x="204716" y="409436"/>
              <a:ext cx="11655187" cy="1310185"/>
            </a:xfrm>
            <a:prstGeom prst="ribb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a:solidFill>
                      <a:srgbClr val="002060"/>
                    </a:solidFill>
                  </a:ln>
                  <a:solidFill>
                    <a:schemeClr val="tx1"/>
                  </a:solidFill>
                  <a:latin typeface="Arial Black" pitchFamily="34" charset="0"/>
                </a:rPr>
                <a:t>Introduction</a:t>
              </a:r>
              <a:endParaRPr lang="en-US" sz="4800" b="1" dirty="0">
                <a:ln>
                  <a:solidFill>
                    <a:srgbClr val="002060"/>
                  </a:solidFill>
                </a:ln>
                <a:solidFill>
                  <a:schemeClr val="tx1"/>
                </a:solidFill>
                <a:latin typeface="Arial Black" pitchFamily="34" charset="0"/>
              </a:endParaRPr>
            </a:p>
          </p:txBody>
        </p:sp>
        <p:sp>
          <p:nvSpPr>
            <p:cNvPr id="22" name="Rectangle 21"/>
            <p:cNvSpPr/>
            <p:nvPr/>
          </p:nvSpPr>
          <p:spPr>
            <a:xfrm>
              <a:off x="6787487" y="4189868"/>
              <a:ext cx="4926840" cy="2369880"/>
            </a:xfrm>
            <a:prstGeom prst="rect">
              <a:avLst/>
            </a:prstGeom>
            <a:blipFill>
              <a:blip r:embed="rId3"/>
              <a:tile tx="0" ty="0" sx="100000" sy="100000" flip="none" algn="tl"/>
            </a:blipFill>
          </p:spPr>
          <p:txBody>
            <a:bodyPr wrap="square">
              <a:spAutoFit/>
            </a:bodyPr>
            <a:lstStyle/>
            <a:p>
              <a:pPr algn="ctr"/>
              <a:r>
                <a:rPr lang="en-US" sz="2400" dirty="0" smtClean="0">
                  <a:solidFill>
                    <a:srgbClr val="FFFF00"/>
                  </a:solidFill>
                  <a:latin typeface="Arial Black" pitchFamily="34" charset="0"/>
                </a:rPr>
                <a:t>Lesson Introduction</a:t>
              </a:r>
              <a:endParaRPr lang="en-US" sz="1600" dirty="0">
                <a:solidFill>
                  <a:srgbClr val="FFFF00"/>
                </a:solidFill>
                <a:latin typeface="Arial Black" pitchFamily="34" charset="0"/>
              </a:endParaRPr>
            </a:p>
            <a:p>
              <a:pPr algn="ctr"/>
              <a:r>
                <a:rPr lang="en-US" sz="2800" dirty="0" smtClean="0">
                  <a:solidFill>
                    <a:srgbClr val="FFFF00"/>
                  </a:solidFill>
                  <a:latin typeface="Arial Black" pitchFamily="34" charset="0"/>
                </a:rPr>
                <a:t>English 1st </a:t>
              </a:r>
              <a:r>
                <a:rPr lang="en-US" sz="2800" dirty="0">
                  <a:solidFill>
                    <a:srgbClr val="FFFF00"/>
                  </a:solidFill>
                  <a:latin typeface="Arial Black" pitchFamily="34" charset="0"/>
                </a:rPr>
                <a:t>Paper</a:t>
              </a:r>
            </a:p>
            <a:p>
              <a:pPr algn="ctr"/>
              <a:r>
                <a:rPr lang="en-US" sz="3200" dirty="0" smtClean="0">
                  <a:solidFill>
                    <a:srgbClr val="FFFF00"/>
                  </a:solidFill>
                  <a:latin typeface="Arial Black" pitchFamily="34" charset="0"/>
                </a:rPr>
                <a:t>Class: 9-10</a:t>
              </a:r>
            </a:p>
            <a:p>
              <a:pPr algn="ctr"/>
              <a:r>
                <a:rPr lang="en-US" sz="3200" dirty="0" smtClean="0">
                  <a:solidFill>
                    <a:srgbClr val="FFFF00"/>
                  </a:solidFill>
                  <a:latin typeface="Arial Black" pitchFamily="34" charset="0"/>
                </a:rPr>
                <a:t>Unit- 3 </a:t>
              </a:r>
            </a:p>
            <a:p>
              <a:pPr algn="ctr"/>
              <a:r>
                <a:rPr lang="en-US" sz="3200" dirty="0" smtClean="0">
                  <a:solidFill>
                    <a:srgbClr val="FFFF00"/>
                  </a:solidFill>
                  <a:latin typeface="Arial Black" pitchFamily="34" charset="0"/>
                </a:rPr>
                <a:t>Lesson- 2</a:t>
              </a:r>
            </a:p>
          </p:txBody>
        </p:sp>
        <p:sp>
          <p:nvSpPr>
            <p:cNvPr id="23" name="TextBox 22"/>
            <p:cNvSpPr txBox="1"/>
            <p:nvPr/>
          </p:nvSpPr>
          <p:spPr>
            <a:xfrm>
              <a:off x="218361" y="1733263"/>
              <a:ext cx="6387154" cy="4770537"/>
            </a:xfrm>
            <a:prstGeom prst="rect">
              <a:avLst/>
            </a:prstGeom>
            <a:blipFill>
              <a:blip r:embed="rId4"/>
              <a:tile tx="0" ty="0" sx="100000" sy="100000" flip="none" algn="tl"/>
            </a:blip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buNone/>
              </a:pPr>
              <a:r>
                <a:rPr lang="en-US" sz="3200" b="1" u="sng" dirty="0" smtClean="0">
                  <a:cs typeface="Arial" pitchFamily="34" charset="0"/>
                </a:rPr>
                <a:t>Teacher’s Introduction</a:t>
              </a:r>
            </a:p>
            <a:p>
              <a:pPr algn="ctr">
                <a:buNone/>
              </a:pPr>
              <a:endParaRPr lang="en-US" sz="2400" b="1" dirty="0" smtClean="0">
                <a:cs typeface="Arial" pitchFamily="34" charset="0"/>
              </a:endParaRPr>
            </a:p>
            <a:p>
              <a:pPr algn="ctr">
                <a:buNone/>
              </a:pPr>
              <a:endParaRPr lang="en-US" sz="2400" b="1" dirty="0">
                <a:cs typeface="Arial" pitchFamily="34" charset="0"/>
              </a:endParaRPr>
            </a:p>
            <a:p>
              <a:pPr algn="ctr">
                <a:buNone/>
              </a:pPr>
              <a:endParaRPr lang="en-US" sz="2400" b="1" dirty="0" smtClean="0">
                <a:cs typeface="Arial" pitchFamily="34" charset="0"/>
              </a:endParaRPr>
            </a:p>
            <a:p>
              <a:pPr algn="ctr">
                <a:buNone/>
              </a:pPr>
              <a:endParaRPr lang="en-US" sz="2400" b="1" dirty="0">
                <a:cs typeface="Arial" pitchFamily="34" charset="0"/>
              </a:endParaRPr>
            </a:p>
            <a:p>
              <a:pPr algn="ctr">
                <a:buNone/>
              </a:pPr>
              <a:r>
                <a:rPr lang="en-US" sz="3200" b="1" dirty="0" smtClean="0">
                  <a:cs typeface="Arial" pitchFamily="34" charset="0"/>
                </a:rPr>
                <a:t>Md. </a:t>
              </a:r>
              <a:r>
                <a:rPr lang="en-US" sz="3200" b="1" dirty="0" err="1" smtClean="0">
                  <a:cs typeface="Arial" pitchFamily="34" charset="0"/>
                </a:rPr>
                <a:t>Hamid</a:t>
              </a:r>
              <a:r>
                <a:rPr lang="en-US" sz="3200" b="1" dirty="0" smtClean="0">
                  <a:cs typeface="Arial" pitchFamily="34" charset="0"/>
                </a:rPr>
                <a:t> </a:t>
              </a:r>
              <a:r>
                <a:rPr lang="en-US" sz="3200" b="1" dirty="0" err="1" smtClean="0">
                  <a:cs typeface="Arial" pitchFamily="34" charset="0"/>
                </a:rPr>
                <a:t>Ullah</a:t>
              </a:r>
              <a:endParaRPr lang="en-US" sz="3200" b="1" dirty="0" smtClean="0">
                <a:cs typeface="Arial" pitchFamily="34" charset="0"/>
              </a:endParaRPr>
            </a:p>
            <a:p>
              <a:pPr algn="ctr">
                <a:buNone/>
              </a:pPr>
              <a:r>
                <a:rPr lang="en-US" sz="2800" b="1" dirty="0" smtClean="0">
                  <a:cs typeface="Arial" pitchFamily="34" charset="0"/>
                </a:rPr>
                <a:t>34</a:t>
              </a:r>
              <a:r>
                <a:rPr lang="en-US" sz="2800" b="1" baseline="30000" dirty="0" smtClean="0">
                  <a:cs typeface="Arial" pitchFamily="34" charset="0"/>
                </a:rPr>
                <a:t>th</a:t>
              </a:r>
              <a:r>
                <a:rPr lang="en-US" sz="2800" b="1" dirty="0" smtClean="0">
                  <a:cs typeface="Arial" pitchFamily="34" charset="0"/>
                </a:rPr>
                <a:t> BCS (Non Cadre)</a:t>
              </a:r>
            </a:p>
            <a:p>
              <a:pPr algn="ctr">
                <a:buNone/>
              </a:pPr>
              <a:r>
                <a:rPr lang="en-US" sz="2800" b="1" dirty="0" smtClean="0">
                  <a:cs typeface="Arial" pitchFamily="34" charset="0"/>
                </a:rPr>
                <a:t>Assistant </a:t>
              </a:r>
              <a:r>
                <a:rPr lang="en-US" sz="2800" b="1" dirty="0">
                  <a:cs typeface="Arial" pitchFamily="34" charset="0"/>
                </a:rPr>
                <a:t>Teach</a:t>
              </a:r>
              <a:r>
                <a:rPr lang="en-US" sz="3200" b="1" dirty="0">
                  <a:cs typeface="Arial" pitchFamily="34" charset="0"/>
                </a:rPr>
                <a:t>e</a:t>
              </a:r>
              <a:r>
                <a:rPr lang="en-US" sz="2800" b="1" dirty="0">
                  <a:cs typeface="Arial" pitchFamily="34" charset="0"/>
                </a:rPr>
                <a:t>r (English)</a:t>
              </a:r>
            </a:p>
            <a:p>
              <a:pPr algn="ctr"/>
              <a:r>
                <a:rPr lang="en-US" sz="2800" b="1" dirty="0" err="1" smtClean="0"/>
                <a:t>Daulatkhan</a:t>
              </a:r>
              <a:r>
                <a:rPr lang="en-US" sz="2800" b="1" dirty="0" smtClean="0"/>
                <a:t> Govt. High School</a:t>
              </a:r>
            </a:p>
            <a:p>
              <a:pPr algn="ctr"/>
              <a:r>
                <a:rPr lang="en-US" sz="2800" b="1" dirty="0" err="1" smtClean="0"/>
                <a:t>Bhola</a:t>
              </a:r>
              <a:endParaRPr lang="en-US" sz="2800" b="1" dirty="0" smtClean="0"/>
            </a:p>
            <a:p>
              <a:pPr algn="ctr"/>
              <a:r>
                <a:rPr lang="en-US" sz="2800" b="1" dirty="0" smtClean="0"/>
                <a:t>parvezdk2@gmail.com</a:t>
              </a:r>
              <a:endParaRPr lang="en-US" sz="2800" b="1" dirty="0"/>
            </a:p>
          </p:txBody>
        </p:sp>
      </p:grpSp>
      <p:pic>
        <p:nvPicPr>
          <p:cNvPr id="24" name="Picture 23" descr="36 BCS New 65 KB.jpg"/>
          <p:cNvPicPr>
            <a:picLocks noChangeAspect="1"/>
          </p:cNvPicPr>
          <p:nvPr/>
        </p:nvPicPr>
        <p:blipFill>
          <a:blip r:embed="rId5"/>
          <a:stretch>
            <a:fillRect/>
          </a:stretch>
        </p:blipFill>
        <p:spPr>
          <a:xfrm>
            <a:off x="1338656" y="2289064"/>
            <a:ext cx="2585543" cy="14913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p:cNvPicPr>
          <p:nvPr/>
        </p:nvPicPr>
        <p:blipFill>
          <a:blip r:embed="rId6"/>
          <a:stretch>
            <a:fillRect/>
          </a:stretch>
        </p:blipFill>
        <p:spPr>
          <a:xfrm>
            <a:off x="5199797" y="1794218"/>
            <a:ext cx="3452884" cy="2286463"/>
          </a:xfrm>
          <a:prstGeom prst="rect">
            <a:avLst/>
          </a:prstGeom>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5536" y="827395"/>
            <a:ext cx="3507473" cy="5737177"/>
            <a:chOff x="0" y="827395"/>
            <a:chExt cx="3507473" cy="5737177"/>
          </a:xfrm>
        </p:grpSpPr>
        <p:pic>
          <p:nvPicPr>
            <p:cNvPr id="11" name="Picture 10" descr="House 1.jpg"/>
            <p:cNvPicPr>
              <a:picLocks noChangeAspect="1"/>
            </p:cNvPicPr>
            <p:nvPr/>
          </p:nvPicPr>
          <p:blipFill>
            <a:blip r:embed="rId3"/>
            <a:stretch>
              <a:fillRect/>
            </a:stretch>
          </p:blipFill>
          <p:spPr>
            <a:xfrm>
              <a:off x="0" y="827395"/>
              <a:ext cx="3507473" cy="167014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 xmlns:a14="http://schemas.microsoft.com/office/drawing/2010/main" val="0"/>
                </a:ext>
              </a:extLst>
            </a:blip>
            <a:srcRect l="2886" t="10823" r="5378" b="5517"/>
            <a:stretch/>
          </p:blipFill>
          <p:spPr>
            <a:xfrm>
              <a:off x="0" y="2770495"/>
              <a:ext cx="3248167" cy="3794077"/>
            </a:xfrm>
            <a:prstGeom prst="rect">
              <a:avLst/>
            </a:prstGeom>
          </p:spPr>
        </p:pic>
      </p:grpSp>
      <p:sp>
        <p:nvSpPr>
          <p:cNvPr id="8" name="TextBox 7"/>
          <p:cNvSpPr txBox="1"/>
          <p:nvPr/>
        </p:nvSpPr>
        <p:spPr>
          <a:xfrm>
            <a:off x="3493827" y="3035848"/>
            <a:ext cx="5363569" cy="3416320"/>
          </a:xfrm>
          <a:prstGeom prst="rect">
            <a:avLst/>
          </a:prstGeom>
          <a:blipFill>
            <a:blip r:embed="rId5"/>
            <a:tile tx="0" ty="0" sx="100000" sy="100000" flip="none" algn="tl"/>
          </a:blipFill>
          <a:ln>
            <a:noFill/>
          </a:ln>
        </p:spPr>
        <p:txBody>
          <a:bodyPr wrap="square" rtlCol="0">
            <a:spAutoFit/>
          </a:bodyPr>
          <a:lstStyle/>
          <a:p>
            <a:pPr algn="ctr"/>
            <a:r>
              <a:rPr lang="en-US" sz="7200" b="1" dirty="0" smtClean="0">
                <a:solidFill>
                  <a:srgbClr val="0070C0"/>
                </a:solidFill>
                <a:effectLst>
                  <a:outerShdw blurRad="38100" dist="38100" dir="2700000" algn="tl">
                    <a:srgbClr val="000000">
                      <a:alpha val="43137"/>
                    </a:srgbClr>
                  </a:outerShdw>
                </a:effectLst>
              </a:rPr>
              <a:t>Write a short paragraph on</a:t>
            </a:r>
          </a:p>
          <a:p>
            <a:pPr algn="ctr"/>
            <a:r>
              <a:rPr lang="en-US" sz="7200" b="1" dirty="0" smtClean="0">
                <a:solidFill>
                  <a:srgbClr val="FF0000"/>
                </a:solidFill>
                <a:effectLst>
                  <a:outerShdw blurRad="38100" dist="38100" dir="2700000" algn="tl">
                    <a:srgbClr val="000000">
                      <a:alpha val="43137"/>
                    </a:srgbClr>
                  </a:outerShdw>
                </a:effectLst>
              </a:rPr>
              <a:t>“May Day” </a:t>
            </a:r>
          </a:p>
        </p:txBody>
      </p:sp>
      <p:sp>
        <p:nvSpPr>
          <p:cNvPr id="16" name="Rectangle 15"/>
          <p:cNvSpPr/>
          <p:nvPr/>
        </p:nvSpPr>
        <p:spPr>
          <a:xfrm>
            <a:off x="3739487" y="1064525"/>
            <a:ext cx="5199797" cy="11737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b="1" dirty="0" smtClean="0">
                <a:solidFill>
                  <a:srgbClr val="FFFF00"/>
                </a:solidFill>
              </a:rPr>
              <a:t>Home Work</a:t>
            </a:r>
            <a:endParaRPr lang="en-US" sz="7200" b="1" dirty="0">
              <a:solidFill>
                <a:srgbClr val="FFFF00"/>
              </a:solidFill>
            </a:endParaRPr>
          </a:p>
        </p:txBody>
      </p:sp>
    </p:spTree>
    <p:extLst>
      <p:ext uri="{BB962C8B-B14F-4D97-AF65-F5344CB8AC3E}">
        <p14:creationId xmlns:p14="http://schemas.microsoft.com/office/powerpoint/2010/main" xmlns="" val="18645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
            <a:ext cx="9144000" cy="6858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0635" y="928043"/>
            <a:ext cx="8024883" cy="1214650"/>
          </a:xfrm>
          <a:prstGeom prst="roundRect">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smtClean="0">
                <a:solidFill>
                  <a:schemeClr val="tx1"/>
                </a:solidFill>
              </a:rPr>
              <a:t>Stay Safe-Keep yourself on Study</a:t>
            </a:r>
            <a:endParaRPr lang="en-US" sz="4400" b="1" dirty="0">
              <a:solidFill>
                <a:schemeClr val="tx1"/>
              </a:solidFill>
            </a:endParaRPr>
          </a:p>
        </p:txBody>
      </p:sp>
      <p:pic>
        <p:nvPicPr>
          <p:cNvPr id="6" name="Picture 5" descr="background-powerpoint-thank-you-gif-6.gif"/>
          <p:cNvPicPr>
            <a:picLocks noChangeAspect="1"/>
          </p:cNvPicPr>
          <p:nvPr/>
        </p:nvPicPr>
        <p:blipFill>
          <a:blip r:embed="rId3"/>
          <a:stretch>
            <a:fillRect/>
          </a:stretch>
        </p:blipFill>
        <p:spPr>
          <a:xfrm>
            <a:off x="914400" y="2251878"/>
            <a:ext cx="7847463" cy="150125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grpSp>
        <p:nvGrpSpPr>
          <p:cNvPr id="7" name="Group 6"/>
          <p:cNvGrpSpPr/>
          <p:nvPr/>
        </p:nvGrpSpPr>
        <p:grpSpPr>
          <a:xfrm>
            <a:off x="777922" y="4026090"/>
            <a:ext cx="8134066" cy="2654485"/>
            <a:chOff x="0" y="-17370"/>
            <a:chExt cx="12192002" cy="6875370"/>
          </a:xfrm>
        </p:grpSpPr>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95999" y="3424465"/>
              <a:ext cx="6096001" cy="3423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3429000"/>
              <a:ext cx="6096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17370"/>
              <a:ext cx="6096001"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096001" y="-4535"/>
              <a:ext cx="6096001" cy="3416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xmlns="" val="3555245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9435" y="338815"/>
            <a:ext cx="84752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rgbClr val="002060"/>
                </a:solidFill>
                <a:latin typeface="Arial Black" pitchFamily="34" charset="0"/>
              </a:rPr>
              <a:t>What can you see in the pictures?</a:t>
            </a:r>
            <a:endParaRPr lang="en-US" sz="3200" dirty="0">
              <a:solidFill>
                <a:srgbClr val="002060"/>
              </a:solidFill>
              <a:latin typeface="Arial Black" pitchFamily="34" charset="0"/>
            </a:endParaRPr>
          </a:p>
        </p:txBody>
      </p:sp>
      <p:grpSp>
        <p:nvGrpSpPr>
          <p:cNvPr id="10" name="Group 9"/>
          <p:cNvGrpSpPr/>
          <p:nvPr/>
        </p:nvGrpSpPr>
        <p:grpSpPr>
          <a:xfrm>
            <a:off x="504967" y="1081826"/>
            <a:ext cx="8352430" cy="5073313"/>
            <a:chOff x="1344546" y="1081827"/>
            <a:chExt cx="9871141" cy="5454704"/>
          </a:xfrm>
        </p:grpSpPr>
        <p:pic>
          <p:nvPicPr>
            <p:cNvPr id="12" name="Picture 3"/>
            <p:cNvPicPr>
              <a:picLocks noChangeAspect="1"/>
            </p:cNvPicPr>
            <p:nvPr/>
          </p:nvPicPr>
          <p:blipFill>
            <a:blip r:embed="rId2"/>
            <a:stretch>
              <a:fillRect/>
            </a:stretch>
          </p:blipFill>
          <p:spPr>
            <a:xfrm>
              <a:off x="1344546" y="1081827"/>
              <a:ext cx="4541905" cy="2761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5"/>
            <p:cNvPicPr>
              <a:picLocks noChangeAspect="1"/>
            </p:cNvPicPr>
            <p:nvPr/>
          </p:nvPicPr>
          <p:blipFill>
            <a:blip r:embed="rId3"/>
            <a:stretch>
              <a:fillRect/>
            </a:stretch>
          </p:blipFill>
          <p:spPr>
            <a:xfrm>
              <a:off x="6134238" y="1081827"/>
              <a:ext cx="5081449" cy="2761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7"/>
            <p:cNvPicPr>
              <a:picLocks noChangeAspect="1"/>
            </p:cNvPicPr>
            <p:nvPr/>
          </p:nvPicPr>
          <p:blipFill>
            <a:blip r:embed="rId4"/>
            <a:stretch>
              <a:fillRect/>
            </a:stretch>
          </p:blipFill>
          <p:spPr>
            <a:xfrm>
              <a:off x="1344546" y="4039978"/>
              <a:ext cx="4544660" cy="2496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9"/>
            <p:cNvPicPr>
              <a:picLocks noChangeAspect="1"/>
            </p:cNvPicPr>
            <p:nvPr/>
          </p:nvPicPr>
          <p:blipFill>
            <a:blip r:embed="rId5"/>
            <a:stretch>
              <a:fillRect/>
            </a:stretch>
          </p:blipFill>
          <p:spPr>
            <a:xfrm>
              <a:off x="6230616" y="4039978"/>
              <a:ext cx="4985071" cy="2496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Rectangle 15"/>
          <p:cNvSpPr/>
          <p:nvPr/>
        </p:nvSpPr>
        <p:spPr>
          <a:xfrm>
            <a:off x="464024" y="6223381"/>
            <a:ext cx="8352430" cy="51861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The workers are working. They are laborers.</a:t>
            </a:r>
            <a:endParaRPr lang="en-US" sz="3200" b="1" dirty="0"/>
          </a:p>
        </p:txBody>
      </p:sp>
    </p:spTree>
    <p:extLst>
      <p:ext uri="{BB962C8B-B14F-4D97-AF65-F5344CB8AC3E}">
        <p14:creationId xmlns:p14="http://schemas.microsoft.com/office/powerpoint/2010/main" xmlns="" val="404404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5118" y="187276"/>
            <a:ext cx="8597688" cy="2624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3773" y="2941617"/>
            <a:ext cx="8584442" cy="546018"/>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lIns="112334" tIns="56167" rIns="112334" bIns="56167"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Two laborers are sawing wood</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8363" y="3739487"/>
            <a:ext cx="8543499" cy="2333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259307" y="6193652"/>
            <a:ext cx="8420669" cy="556338"/>
          </a:xfrm>
          <a:prstGeom prst="rect">
            <a:avLst/>
          </a:prstGeom>
        </p:spPr>
        <p:style>
          <a:lnRef idx="0">
            <a:schemeClr val="accent4"/>
          </a:lnRef>
          <a:fillRef idx="3">
            <a:schemeClr val="accent4"/>
          </a:fillRef>
          <a:effectRef idx="3">
            <a:schemeClr val="accent4"/>
          </a:effectRef>
          <a:fontRef idx="minor">
            <a:schemeClr val="lt1"/>
          </a:fontRef>
        </p:style>
        <p:txBody>
          <a:bodyPr lIns="112334" tIns="56167" rIns="112334" bIns="56167"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Day </a:t>
            </a:r>
            <a:r>
              <a:rPr lang="en-US" sz="3600" b="1" dirty="0" err="1" smtClean="0">
                <a:solidFill>
                  <a:schemeClr val="tx1"/>
                </a:solidFill>
                <a:latin typeface="Times New Roman" panose="02020603050405020304" pitchFamily="18" charset="0"/>
                <a:cs typeface="Times New Roman" panose="02020603050405020304" pitchFamily="18" charset="0"/>
              </a:rPr>
              <a:t>Labourers</a:t>
            </a:r>
            <a:r>
              <a:rPr lang="en-US" sz="3600" b="1" dirty="0" smtClean="0">
                <a:solidFill>
                  <a:schemeClr val="tx1"/>
                </a:solidFill>
                <a:latin typeface="Times New Roman" panose="02020603050405020304" pitchFamily="18" charset="0"/>
                <a:cs typeface="Times New Roman" panose="02020603050405020304" pitchFamily="18" charset="0"/>
              </a:rPr>
              <a:t> are working hard</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5066" y="408812"/>
            <a:ext cx="8201262" cy="2484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80877" y="2975212"/>
            <a:ext cx="8353690" cy="436728"/>
          </a:xfrm>
          <a:prstGeom prst="rect">
            <a:avLst/>
          </a:prstGeom>
        </p:spPr>
        <p:style>
          <a:lnRef idx="2">
            <a:schemeClr val="accent1"/>
          </a:lnRef>
          <a:fillRef idx="1">
            <a:schemeClr val="lt1"/>
          </a:fillRef>
          <a:effectRef idx="0">
            <a:schemeClr val="accent1"/>
          </a:effectRef>
          <a:fontRef idx="minor">
            <a:schemeClr val="dk1"/>
          </a:fontRef>
        </p:style>
        <p:txBody>
          <a:bodyPr lIns="112334" tIns="56167" rIns="112334" bIns="56167"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Two workers are working  in a brick field.</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2137" y="3575714"/>
            <a:ext cx="8352429" cy="263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32012" y="6325231"/>
            <a:ext cx="8584442" cy="464529"/>
          </a:xfrm>
          <a:prstGeom prst="rect">
            <a:avLst/>
          </a:prstGeom>
        </p:spPr>
        <p:style>
          <a:lnRef idx="0">
            <a:schemeClr val="accent4"/>
          </a:lnRef>
          <a:fillRef idx="3">
            <a:schemeClr val="accent4"/>
          </a:fillRef>
          <a:effectRef idx="3">
            <a:schemeClr val="accent4"/>
          </a:effectRef>
          <a:fontRef idx="minor">
            <a:schemeClr val="lt1"/>
          </a:fontRef>
        </p:style>
        <p:txBody>
          <a:bodyPr lIns="112334" tIns="56167" rIns="112334" bIns="56167"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Garment workers are working in a garment.</a:t>
            </a:r>
            <a:endParaRPr lang="en-US" sz="1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2013" y="1078174"/>
            <a:ext cx="8720918" cy="707886"/>
          </a:xfrm>
          <a:prstGeom prst="rect">
            <a:avLst/>
          </a:prstGeom>
          <a:solidFill>
            <a:srgbClr val="FFFF00"/>
          </a:solidFill>
        </p:spPr>
        <p:txBody>
          <a:bodyPr wrap="square">
            <a:spAutoFit/>
          </a:bodyPr>
          <a:lstStyle/>
          <a:p>
            <a:r>
              <a:rPr lang="en-US" sz="4000" b="1" dirty="0" smtClean="0">
                <a:ln w="0"/>
                <a:latin typeface="Times New Roman" pitchFamily="18" charset="0"/>
                <a:cs typeface="Times New Roman" pitchFamily="18" charset="0"/>
              </a:rPr>
              <a:t>International Workers’ Day-</a:t>
            </a:r>
            <a:r>
              <a:rPr lang="en-US" sz="4000" b="1" dirty="0" smtClean="0">
                <a:latin typeface="Times New Roman" pitchFamily="18" charset="0"/>
                <a:cs typeface="Times New Roman" pitchFamily="18" charset="0"/>
              </a:rPr>
              <a:t>MAY DAY</a:t>
            </a:r>
            <a:endParaRPr lang="en-US" sz="4000" b="1" dirty="0">
              <a:latin typeface="Times New Roman" pitchFamily="18" charset="0"/>
              <a:cs typeface="Times New Roman" pitchFamily="18" charset="0"/>
            </a:endParaRPr>
          </a:p>
        </p:txBody>
      </p:sp>
      <p:grpSp>
        <p:nvGrpSpPr>
          <p:cNvPr id="9" name="Group 8"/>
          <p:cNvGrpSpPr/>
          <p:nvPr/>
        </p:nvGrpSpPr>
        <p:grpSpPr>
          <a:xfrm>
            <a:off x="163774" y="1951627"/>
            <a:ext cx="8775510" cy="4728949"/>
            <a:chOff x="0" y="-17370"/>
            <a:chExt cx="12192002" cy="6875370"/>
          </a:xfrm>
        </p:grpSpPr>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95999" y="3424465"/>
              <a:ext cx="6096001" cy="3423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3429000"/>
              <a:ext cx="6096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17370"/>
              <a:ext cx="6096001"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096001" y="-4535"/>
              <a:ext cx="6096001" cy="3416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Rectangle 15"/>
          <p:cNvSpPr/>
          <p:nvPr/>
        </p:nvSpPr>
        <p:spPr>
          <a:xfrm>
            <a:off x="423081" y="341194"/>
            <a:ext cx="8325134" cy="6687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smtClean="0"/>
              <a:t>Our Today’s Topic is..</a:t>
            </a:r>
            <a:endParaRPr lang="en-US" sz="6000" b="1" dirty="0"/>
          </a:p>
        </p:txBody>
      </p:sp>
    </p:spTree>
    <p:extLst>
      <p:ext uri="{BB962C8B-B14F-4D97-AF65-F5344CB8AC3E}">
        <p14:creationId xmlns:p14="http://schemas.microsoft.com/office/powerpoint/2010/main" xmlns="" val="243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ppt_x"/>
                                          </p:val>
                                        </p:tav>
                                        <p:tav tm="100000">
                                          <p:val>
                                            <p:strVal val="#ppt_x"/>
                                          </p:val>
                                        </p:tav>
                                      </p:tavLst>
                                    </p:anim>
                                    <p:anim calcmode="lin" valueType="num">
                                      <p:cBhvr additive="base">
                                        <p:cTn id="8" dur="3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94154" y="805941"/>
            <a:ext cx="6108896" cy="707886"/>
          </a:xfrm>
          <a:prstGeom prst="rect">
            <a:avLst/>
          </a:prstGeom>
          <a:blipFill>
            <a:blip r:embed="rId3"/>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solidFill>
                  <a:schemeClr val="bg1"/>
                </a:solidFill>
                <a:effectLst>
                  <a:innerShdw blurRad="69850" dist="43180" dir="5400000">
                    <a:srgbClr val="000000">
                      <a:alpha val="65000"/>
                    </a:srgbClr>
                  </a:innerShdw>
                </a:effectLst>
                <a:latin typeface="Arial Black" pitchFamily="34" charset="0"/>
              </a:rPr>
              <a:t>Learning Outcomes</a:t>
            </a:r>
            <a:endParaRPr kumimoji="0" lang="en-US" sz="4000" b="1" i="0" u="none" strike="noStrike" kern="0" cap="none" spc="0" normalizeH="0" baseline="0" noProof="0" dirty="0">
              <a:ln w="1905"/>
              <a:solidFill>
                <a:schemeClr val="bg1"/>
              </a:solidFill>
              <a:effectLst>
                <a:innerShdw blurRad="69850" dist="43180" dir="5400000">
                  <a:srgbClr val="000000">
                    <a:alpha val="65000"/>
                  </a:srgbClr>
                </a:innerShdw>
              </a:effectLst>
              <a:uLnTx/>
              <a:uFillTx/>
              <a:latin typeface="Arial Black" pitchFamily="34" charset="0"/>
            </a:endParaRPr>
          </a:p>
        </p:txBody>
      </p:sp>
      <p:sp>
        <p:nvSpPr>
          <p:cNvPr id="10" name="TextBox 9"/>
          <p:cNvSpPr txBox="1"/>
          <p:nvPr/>
        </p:nvSpPr>
        <p:spPr>
          <a:xfrm>
            <a:off x="363188" y="1804639"/>
            <a:ext cx="8562452" cy="4893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smtClean="0"/>
              <a:t> </a:t>
            </a:r>
            <a:r>
              <a:rPr lang="en-US" sz="5400" b="1" u="sng" kern="0" dirty="0" smtClean="0">
                <a:solidFill>
                  <a:srgbClr val="0070C0"/>
                </a:solidFill>
                <a:latin typeface="Times New Roman" panose="02020603050405020304" pitchFamily="18" charset="0"/>
                <a:cs typeface="Times New Roman" panose="02020603050405020304" pitchFamily="18" charset="0"/>
              </a:rPr>
              <a:t>After this lesson the students will be able to-</a:t>
            </a:r>
            <a:endParaRPr lang="en-US" sz="4400" b="1" u="sng" kern="0" dirty="0" smtClean="0">
              <a:solidFill>
                <a:srgbClr val="0070C0"/>
              </a:solidFill>
              <a:latin typeface="Times New Roman" panose="02020603050405020304" pitchFamily="18" charset="0"/>
              <a:cs typeface="Times New Roman" panose="02020603050405020304" pitchFamily="18" charset="0"/>
            </a:endParaRPr>
          </a:p>
          <a:p>
            <a:pPr lvl="0">
              <a:defRPr/>
            </a:pPr>
            <a:r>
              <a:rPr lang="en-US" sz="4800" b="1" kern="0" dirty="0" smtClean="0">
                <a:latin typeface="Times New Roman" panose="02020603050405020304" pitchFamily="18" charset="0"/>
                <a:cs typeface="Times New Roman" panose="02020603050405020304" pitchFamily="18" charset="0"/>
              </a:rPr>
              <a:t>1. Learn new vocabulary</a:t>
            </a:r>
          </a:p>
          <a:p>
            <a:pPr lvl="0">
              <a:defRPr/>
            </a:pPr>
            <a:r>
              <a:rPr lang="en-US" sz="4800" b="1" kern="0" dirty="0" smtClean="0">
                <a:latin typeface="Times New Roman" panose="02020603050405020304" pitchFamily="18" charset="0"/>
                <a:cs typeface="Times New Roman" panose="02020603050405020304" pitchFamily="18" charset="0"/>
              </a:rPr>
              <a:t>2. read and understand the text.</a:t>
            </a:r>
          </a:p>
          <a:p>
            <a:pPr lvl="0">
              <a:defRPr/>
            </a:pPr>
            <a:r>
              <a:rPr lang="en-US" sz="4800" b="1" kern="0" dirty="0" smtClean="0">
                <a:latin typeface="Times New Roman" panose="02020603050405020304" pitchFamily="18" charset="0"/>
                <a:cs typeface="Times New Roman" panose="02020603050405020304" pitchFamily="18" charset="0"/>
              </a:rPr>
              <a:t>3. ask and answer questions.</a:t>
            </a:r>
          </a:p>
          <a:p>
            <a:pPr lvl="0">
              <a:defRPr/>
            </a:pPr>
            <a:r>
              <a:rPr lang="en-US" sz="4800" b="1" kern="0" dirty="0" smtClean="0">
                <a:latin typeface="Times New Roman" panose="02020603050405020304" pitchFamily="18" charset="0"/>
                <a:cs typeface="Times New Roman" panose="02020603050405020304" pitchFamily="18" charset="0"/>
              </a:rPr>
              <a:t>4. talk about May Day. </a:t>
            </a:r>
            <a:endParaRPr lang="en-US" sz="4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39023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3261" y="1937927"/>
            <a:ext cx="762760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Instantly 			</a:t>
            </a:r>
            <a:r>
              <a:rPr lang="en-US" sz="4000" b="1" dirty="0" smtClean="0">
                <a:solidFill>
                  <a:srgbClr val="00B050"/>
                </a:solidFill>
                <a:effectLst>
                  <a:outerShdw blurRad="38100" dist="38100" dir="2700000" algn="tl">
                    <a:srgbClr val="000000">
                      <a:alpha val="43137"/>
                    </a:srgbClr>
                  </a:outerShdw>
                </a:effectLst>
              </a:rPr>
              <a:t>-immediately</a:t>
            </a:r>
            <a:endParaRPr lang="en-US" sz="4000" b="1" dirty="0">
              <a:solidFill>
                <a:srgbClr val="00B050"/>
              </a:solidFill>
              <a:effectLst>
                <a:outerShdw blurRad="38100" dist="38100" dir="2700000" algn="tl">
                  <a:srgbClr val="000000">
                    <a:alpha val="43137"/>
                  </a:srgbClr>
                </a:outerShdw>
              </a:effectLst>
            </a:endParaRPr>
          </a:p>
        </p:txBody>
      </p:sp>
      <p:sp>
        <p:nvSpPr>
          <p:cNvPr id="5" name="TextBox 4"/>
          <p:cNvSpPr txBox="1"/>
          <p:nvPr/>
        </p:nvSpPr>
        <p:spPr>
          <a:xfrm>
            <a:off x="879744" y="2955823"/>
            <a:ext cx="7823552"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rPr>
              <a:t>Wound</a:t>
            </a:r>
            <a:r>
              <a:rPr lang="en-US" sz="3200" b="1" dirty="0" smtClean="0">
                <a:solidFill>
                  <a:srgbClr val="00B050"/>
                </a:solidFill>
                <a:effectLst>
                  <a:outerShdw blurRad="38100" dist="38100" dir="2700000" algn="tl">
                    <a:srgbClr val="000000">
                      <a:alpha val="43137"/>
                    </a:srgbClr>
                  </a:outerShdw>
                </a:effectLst>
              </a:rPr>
              <a:t>- To be injured in any part of the body</a:t>
            </a:r>
            <a:endParaRPr lang="en-US" sz="3200" b="1" dirty="0">
              <a:solidFill>
                <a:srgbClr val="00B050"/>
              </a:solidFill>
              <a:effectLst>
                <a:outerShdw blurRad="38100" dist="38100" dir="2700000" algn="tl">
                  <a:srgbClr val="000000">
                    <a:alpha val="43137"/>
                  </a:srgbClr>
                </a:outerShdw>
              </a:effectLst>
            </a:endParaRPr>
          </a:p>
        </p:txBody>
      </p:sp>
      <p:sp>
        <p:nvSpPr>
          <p:cNvPr id="8" name="TextBox 7"/>
          <p:cNvSpPr txBox="1"/>
          <p:nvPr/>
        </p:nvSpPr>
        <p:spPr>
          <a:xfrm>
            <a:off x="818864" y="4893805"/>
            <a:ext cx="792935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b="1" dirty="0" smtClean="0">
                <a:solidFill>
                  <a:srgbClr val="FF0000"/>
                </a:solidFill>
              </a:rPr>
              <a:t>Exploit  	</a:t>
            </a:r>
            <a:r>
              <a:rPr lang="en-US" sz="4000" b="1" dirty="0" smtClean="0">
                <a:solidFill>
                  <a:srgbClr val="00B050"/>
                </a:solidFill>
                <a:effectLst>
                  <a:outerShdw blurRad="38100" dist="38100" dir="2700000" algn="tl">
                    <a:srgbClr val="000000">
                      <a:alpha val="43137"/>
                    </a:srgbClr>
                  </a:outerShdw>
                </a:effectLst>
              </a:rPr>
              <a:t>-To treat somebody unfairly</a:t>
            </a:r>
            <a:endParaRPr lang="en-US" sz="4000" b="1" dirty="0">
              <a:solidFill>
                <a:srgbClr val="00B050"/>
              </a:solidFill>
              <a:effectLst>
                <a:outerShdw blurRad="38100" dist="38100" dir="2700000" algn="tl">
                  <a:srgbClr val="000000">
                    <a:alpha val="43137"/>
                  </a:srgbClr>
                </a:outerShdw>
              </a:effectLst>
            </a:endParaRPr>
          </a:p>
        </p:txBody>
      </p:sp>
      <p:sp>
        <p:nvSpPr>
          <p:cNvPr id="9" name="TextBox 8"/>
          <p:cNvSpPr txBox="1"/>
          <p:nvPr/>
        </p:nvSpPr>
        <p:spPr>
          <a:xfrm>
            <a:off x="696037" y="3883869"/>
            <a:ext cx="807947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Injure </a:t>
            </a:r>
            <a:r>
              <a:rPr lang="en-US" sz="4000" b="1" dirty="0" smtClean="0">
                <a:solidFill>
                  <a:srgbClr val="00B050"/>
                </a:solidFill>
                <a:effectLst>
                  <a:outerShdw blurRad="38100" dist="38100" dir="2700000" algn="tl">
                    <a:srgbClr val="000000">
                      <a:alpha val="43137"/>
                    </a:srgbClr>
                  </a:outerShdw>
                </a:effectLst>
              </a:rPr>
              <a:t>-To harm somebody physically</a:t>
            </a:r>
            <a:endParaRPr lang="en-US" sz="4000" b="1" dirty="0">
              <a:solidFill>
                <a:srgbClr val="00B050"/>
              </a:solidFill>
              <a:effectLst>
                <a:outerShdw blurRad="38100" dist="38100" dir="2700000" algn="tl">
                  <a:srgbClr val="000000">
                    <a:alpha val="43137"/>
                  </a:srgbClr>
                </a:outerShdw>
              </a:effectLst>
            </a:endParaRPr>
          </a:p>
        </p:txBody>
      </p:sp>
      <p:sp>
        <p:nvSpPr>
          <p:cNvPr id="11" name="TextBox 10"/>
          <p:cNvSpPr txBox="1"/>
          <p:nvPr/>
        </p:nvSpPr>
        <p:spPr>
          <a:xfrm>
            <a:off x="677312" y="6020601"/>
            <a:ext cx="830291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Demand 	-</a:t>
            </a:r>
            <a:r>
              <a:rPr lang="en-US" sz="3600" b="1" dirty="0" smtClean="0">
                <a:solidFill>
                  <a:srgbClr val="00B050"/>
                </a:solidFill>
                <a:effectLst>
                  <a:outerShdw blurRad="38100" dist="38100" dir="2700000" algn="tl">
                    <a:srgbClr val="000000">
                      <a:alpha val="43137"/>
                    </a:srgbClr>
                  </a:outerShdw>
                </a:effectLst>
              </a:rPr>
              <a:t>To ask for something very firmly</a:t>
            </a:r>
            <a:endParaRPr lang="en-US" sz="3600" b="1" dirty="0">
              <a:solidFill>
                <a:srgbClr val="00B050"/>
              </a:solidFill>
              <a:effectLst>
                <a:outerShdw blurRad="38100" dist="38100" dir="2700000" algn="tl">
                  <a:srgbClr val="000000">
                    <a:alpha val="43137"/>
                  </a:srgbClr>
                </a:outerShdw>
              </a:effectLst>
            </a:endParaRPr>
          </a:p>
        </p:txBody>
      </p:sp>
      <p:sp>
        <p:nvSpPr>
          <p:cNvPr id="12" name="Rectangle 11"/>
          <p:cNvSpPr/>
          <p:nvPr/>
        </p:nvSpPr>
        <p:spPr>
          <a:xfrm>
            <a:off x="2606730" y="515379"/>
            <a:ext cx="4012433" cy="54087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latin typeface="Arial Black" pitchFamily="34" charset="0"/>
              </a:rPr>
              <a:t>Vocabulary</a:t>
            </a:r>
            <a:endParaRPr lang="en-US" sz="4800" dirty="0">
              <a:solidFill>
                <a:srgbClr val="FFFF00"/>
              </a:solidFill>
              <a:latin typeface="Arial Black" pitchFamily="34" charset="0"/>
            </a:endParaRPr>
          </a:p>
        </p:txBody>
      </p:sp>
      <p:sp>
        <p:nvSpPr>
          <p:cNvPr id="14" name="Rectangular Callout 13"/>
          <p:cNvSpPr/>
          <p:nvPr/>
        </p:nvSpPr>
        <p:spPr>
          <a:xfrm>
            <a:off x="5390866" y="1241946"/>
            <a:ext cx="3057098" cy="36163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atin typeface="Arial Black" pitchFamily="34" charset="0"/>
                <a:cs typeface="Times New Roman" panose="02020603050405020304" pitchFamily="18" charset="0"/>
              </a:rPr>
              <a:t>Meaning</a:t>
            </a:r>
          </a:p>
        </p:txBody>
      </p:sp>
      <p:sp>
        <p:nvSpPr>
          <p:cNvPr id="15" name="Rectangular Callout 14"/>
          <p:cNvSpPr/>
          <p:nvPr/>
        </p:nvSpPr>
        <p:spPr>
          <a:xfrm>
            <a:off x="1012209" y="1244222"/>
            <a:ext cx="3057098" cy="329826"/>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atin typeface="Arial Black" pitchFamily="34" charset="0"/>
                <a:cs typeface="Times New Roman" panose="02020603050405020304" pitchFamily="18" charset="0"/>
              </a:rPr>
              <a:t>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55010" y="1703696"/>
            <a:ext cx="8229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solidFill>
                  <a:srgbClr val="FF0000"/>
                </a:solidFill>
              </a:rPr>
              <a:t>Commemorate -	</a:t>
            </a:r>
            <a:r>
              <a:rPr lang="en-US" sz="2800" b="1" dirty="0" smtClean="0">
                <a:solidFill>
                  <a:srgbClr val="00B050"/>
                </a:solidFill>
              </a:rPr>
              <a:t>Recall and show respect  somebody 			or something</a:t>
            </a:r>
            <a:endParaRPr lang="en-US" sz="2800" b="1" dirty="0">
              <a:solidFill>
                <a:srgbClr val="00B050"/>
              </a:solidFill>
            </a:endParaRPr>
          </a:p>
        </p:txBody>
      </p:sp>
      <p:sp>
        <p:nvSpPr>
          <p:cNvPr id="20" name="TextBox 19"/>
          <p:cNvSpPr txBox="1"/>
          <p:nvPr/>
        </p:nvSpPr>
        <p:spPr>
          <a:xfrm>
            <a:off x="1127077" y="2953603"/>
            <a:ext cx="702070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Historical  </a:t>
            </a:r>
            <a:r>
              <a:rPr lang="en-US" sz="3600" b="1" dirty="0" smtClean="0">
                <a:solidFill>
                  <a:srgbClr val="00B050"/>
                </a:solidFill>
                <a:effectLst>
                  <a:outerShdw blurRad="38100" dist="38100" dir="2700000" algn="tl">
                    <a:srgbClr val="000000">
                      <a:alpha val="43137"/>
                    </a:srgbClr>
                  </a:outerShdw>
                </a:effectLst>
              </a:rPr>
              <a:t>-Connected with the past</a:t>
            </a:r>
            <a:endParaRPr lang="en-US" sz="3600" b="1" dirty="0">
              <a:solidFill>
                <a:srgbClr val="00B050"/>
              </a:solidFill>
              <a:effectLst>
                <a:outerShdw blurRad="38100" dist="38100" dir="2700000" algn="tl">
                  <a:srgbClr val="000000">
                    <a:alpha val="43137"/>
                  </a:srgbClr>
                </a:outerShdw>
              </a:effectLst>
            </a:endParaRPr>
          </a:p>
        </p:txBody>
      </p:sp>
      <p:sp>
        <p:nvSpPr>
          <p:cNvPr id="21" name="TextBox 20"/>
          <p:cNvSpPr txBox="1"/>
          <p:nvPr/>
        </p:nvSpPr>
        <p:spPr>
          <a:xfrm>
            <a:off x="547048" y="5083791"/>
            <a:ext cx="83058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solidFill>
                  <a:srgbClr val="FF0000"/>
                </a:solidFill>
              </a:rPr>
              <a:t>Address </a:t>
            </a:r>
            <a:r>
              <a:rPr lang="en-US" sz="2800" b="1" dirty="0" smtClean="0">
                <a:solidFill>
                  <a:srgbClr val="00B050"/>
                </a:solidFill>
                <a:effectLst>
                  <a:outerShdw blurRad="38100" dist="38100" dir="2700000" algn="tl">
                    <a:srgbClr val="000000">
                      <a:alpha val="43137"/>
                    </a:srgbClr>
                  </a:outerShdw>
                </a:effectLst>
              </a:rPr>
              <a:t>-To make a formal speech to a group of people</a:t>
            </a:r>
            <a:endParaRPr lang="en-US" sz="2800" b="1" dirty="0">
              <a:solidFill>
                <a:srgbClr val="00B050"/>
              </a:solidFill>
              <a:effectLst>
                <a:outerShdw blurRad="38100" dist="38100" dir="2700000" algn="tl">
                  <a:srgbClr val="000000">
                    <a:alpha val="43137"/>
                  </a:srgbClr>
                </a:outerShdw>
              </a:effectLst>
            </a:endParaRPr>
          </a:p>
        </p:txBody>
      </p:sp>
      <p:sp>
        <p:nvSpPr>
          <p:cNvPr id="22" name="TextBox 21"/>
          <p:cNvSpPr txBox="1"/>
          <p:nvPr/>
        </p:nvSpPr>
        <p:spPr>
          <a:xfrm>
            <a:off x="457200" y="3966949"/>
            <a:ext cx="8686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rPr>
              <a:t>Establish  </a:t>
            </a:r>
            <a:r>
              <a:rPr lang="en-US" sz="2800" b="1" dirty="0" smtClean="0">
                <a:solidFill>
                  <a:srgbClr val="00B050"/>
                </a:solidFill>
                <a:effectLst>
                  <a:outerShdw blurRad="38100" dist="38100" dir="2700000" algn="tl">
                    <a:srgbClr val="000000">
                      <a:alpha val="43137"/>
                    </a:srgbClr>
                  </a:outerShdw>
                </a:effectLst>
              </a:rPr>
              <a:t>-To start or create a system, an organization etc</a:t>
            </a:r>
            <a:endParaRPr lang="en-US" sz="2800" b="1" dirty="0">
              <a:solidFill>
                <a:srgbClr val="00B050"/>
              </a:solidFill>
              <a:effectLst>
                <a:outerShdw blurRad="38100" dist="38100" dir="2700000" algn="tl">
                  <a:srgbClr val="000000">
                    <a:alpha val="43137"/>
                  </a:srgbClr>
                </a:outerShdw>
              </a:effectLst>
            </a:endParaRPr>
          </a:p>
        </p:txBody>
      </p:sp>
      <p:sp>
        <p:nvSpPr>
          <p:cNvPr id="23" name="TextBox 22"/>
          <p:cNvSpPr txBox="1"/>
          <p:nvPr/>
        </p:nvSpPr>
        <p:spPr>
          <a:xfrm>
            <a:off x="996286" y="5861714"/>
            <a:ext cx="717985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Suddenly	</a:t>
            </a:r>
            <a:r>
              <a:rPr lang="en-US" sz="3600" b="1" dirty="0" smtClean="0">
                <a:solidFill>
                  <a:srgbClr val="00B050"/>
                </a:solidFill>
                <a:effectLst>
                  <a:outerShdw blurRad="38100" dist="38100" dir="2700000" algn="tl">
                    <a:srgbClr val="000000">
                      <a:alpha val="43137"/>
                    </a:srgbClr>
                  </a:outerShdw>
                </a:effectLst>
              </a:rPr>
              <a:t>-Quickly or unexpectedly </a:t>
            </a:r>
            <a:endParaRPr lang="en-US" sz="3600" b="1" dirty="0">
              <a:solidFill>
                <a:srgbClr val="00B050"/>
              </a:solidFill>
              <a:effectLst>
                <a:outerShdw blurRad="38100" dist="38100" dir="2700000" algn="tl">
                  <a:srgbClr val="000000">
                    <a:alpha val="43137"/>
                  </a:srgbClr>
                </a:outerShdw>
              </a:effectLst>
            </a:endParaRPr>
          </a:p>
        </p:txBody>
      </p:sp>
      <p:sp>
        <p:nvSpPr>
          <p:cNvPr id="24" name="Rectangle 23"/>
          <p:cNvSpPr/>
          <p:nvPr/>
        </p:nvSpPr>
        <p:spPr>
          <a:xfrm>
            <a:off x="2593082" y="351606"/>
            <a:ext cx="4012433" cy="54087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latin typeface="Arial Black" pitchFamily="34" charset="0"/>
              </a:rPr>
              <a:t>Vocabulary</a:t>
            </a:r>
            <a:endParaRPr lang="en-US" sz="4800" dirty="0">
              <a:solidFill>
                <a:srgbClr val="FFFF00"/>
              </a:solidFill>
              <a:latin typeface="Arial Black" pitchFamily="34" charset="0"/>
            </a:endParaRPr>
          </a:p>
        </p:txBody>
      </p:sp>
      <p:sp>
        <p:nvSpPr>
          <p:cNvPr id="25" name="Rectangular Callout 24"/>
          <p:cNvSpPr/>
          <p:nvPr/>
        </p:nvSpPr>
        <p:spPr>
          <a:xfrm>
            <a:off x="5377218" y="1078173"/>
            <a:ext cx="3057098" cy="36163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atin typeface="Arial Black" pitchFamily="34" charset="0"/>
                <a:cs typeface="Times New Roman" panose="02020603050405020304" pitchFamily="18" charset="0"/>
              </a:rPr>
              <a:t>Meaning</a:t>
            </a:r>
          </a:p>
        </p:txBody>
      </p:sp>
      <p:sp>
        <p:nvSpPr>
          <p:cNvPr id="26" name="Rectangular Callout 25"/>
          <p:cNvSpPr/>
          <p:nvPr/>
        </p:nvSpPr>
        <p:spPr>
          <a:xfrm>
            <a:off x="998561" y="1080449"/>
            <a:ext cx="3057098" cy="329826"/>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atin typeface="Arial Black" pitchFamily="34" charset="0"/>
                <a:cs typeface="Times New Roman" panose="02020603050405020304" pitchFamily="18" charset="0"/>
              </a:rPr>
              <a:t>Word</a:t>
            </a:r>
          </a:p>
        </p:txBody>
      </p:sp>
    </p:spTree>
    <p:extLst>
      <p:ext uri="{BB962C8B-B14F-4D97-AF65-F5344CB8AC3E}">
        <p14:creationId xmlns:p14="http://schemas.microsoft.com/office/powerpoint/2010/main" xmlns="" val="750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1429</TotalTime>
  <Words>700</Words>
  <Application>Microsoft Office PowerPoint</Application>
  <PresentationFormat>On-screen Show (4:3)</PresentationFormat>
  <Paragraphs>88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NIZAM</dc:creator>
  <cp:lastModifiedBy>DELL</cp:lastModifiedBy>
  <cp:revision>173</cp:revision>
  <dcterms:created xsi:type="dcterms:W3CDTF">2015-10-25T14:52:43Z</dcterms:created>
  <dcterms:modified xsi:type="dcterms:W3CDTF">2020-09-11T19:23:05Z</dcterms:modified>
</cp:coreProperties>
</file>