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58"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51" d="100"/>
          <a:sy n="51" d="100"/>
        </p:scale>
        <p:origin x="6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7858C2-641F-4D01-A2FA-1E26637599F0}"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54856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7858C2-641F-4D01-A2FA-1E26637599F0}"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86078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7858C2-641F-4D01-A2FA-1E26637599F0}"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379099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310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38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704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565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865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4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294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601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7858C2-641F-4D01-A2FA-1E26637599F0}"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1065592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1550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0856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789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858C2-641F-4D01-A2FA-1E26637599F0}"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86423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7858C2-641F-4D01-A2FA-1E26637599F0}"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111194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7858C2-641F-4D01-A2FA-1E26637599F0}" type="datetimeFigureOut">
              <a:rPr lang="en-GB" smtClean="0"/>
              <a:t>12/09/2020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423640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7858C2-641F-4D01-A2FA-1E26637599F0}" type="datetimeFigureOut">
              <a:rPr lang="en-GB" smtClean="0"/>
              <a:t>12/09/2020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2153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858C2-641F-4D01-A2FA-1E26637599F0}" type="datetimeFigureOut">
              <a:rPr lang="en-GB" smtClean="0"/>
              <a:t>12/09/2020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111200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858C2-641F-4D01-A2FA-1E26637599F0}"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192938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858C2-641F-4D01-A2FA-1E26637599F0}"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E1495-C8C3-4BC2-8D55-CEDBF6029840}" type="slidenum">
              <a:rPr lang="en-GB" smtClean="0"/>
              <a:t>‹#›</a:t>
            </a:fld>
            <a:endParaRPr lang="en-GB"/>
          </a:p>
        </p:txBody>
      </p:sp>
    </p:spTree>
    <p:extLst>
      <p:ext uri="{BB962C8B-B14F-4D97-AF65-F5344CB8AC3E}">
        <p14:creationId xmlns:p14="http://schemas.microsoft.com/office/powerpoint/2010/main" val="79311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858C2-641F-4D01-A2FA-1E26637599F0}" type="datetimeFigureOut">
              <a:rPr lang="en-GB" smtClean="0"/>
              <a:t>12/09/2020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E1495-C8C3-4BC2-8D55-CEDBF6029840}" type="slidenum">
              <a:rPr lang="en-GB" smtClean="0"/>
              <a:t>‹#›</a:t>
            </a:fld>
            <a:endParaRPr lang="en-GB"/>
          </a:p>
        </p:txBody>
      </p:sp>
    </p:spTree>
    <p:extLst>
      <p:ext uri="{BB962C8B-B14F-4D97-AF65-F5344CB8AC3E}">
        <p14:creationId xmlns:p14="http://schemas.microsoft.com/office/powerpoint/2010/main" val="124221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D6F0E-A8BE-4F77-BD9C-4DDC6FF24224}" type="datetimeFigureOut">
              <a:rPr lang="en-GB" smtClean="0">
                <a:solidFill>
                  <a:prstClr val="black">
                    <a:tint val="75000"/>
                  </a:prstClr>
                </a:solidFill>
              </a:rPr>
              <a:pPr/>
              <a:t>12/09/2020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648D2-E9AA-445D-A5AE-AE6593CB1BE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6735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524000" y="228600"/>
            <a:ext cx="9144000" cy="6629400"/>
          </a:xfrm>
          <a:prstGeom prst="rect">
            <a:avLst/>
          </a:prstGeom>
          <a:noFill/>
          <a:ln w="9525">
            <a:noFill/>
            <a:miter lim="800000"/>
            <a:headEnd/>
            <a:tailEnd/>
          </a:ln>
          <a:effectLst/>
        </p:spPr>
      </p:pic>
    </p:spTree>
    <p:extLst>
      <p:ext uri="{BB962C8B-B14F-4D97-AF65-F5344CB8AC3E}">
        <p14:creationId xmlns:p14="http://schemas.microsoft.com/office/powerpoint/2010/main" val="147290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72" y="2046514"/>
            <a:ext cx="10515600" cy="2911249"/>
          </a:xfrm>
          <a:noFill/>
        </p:spPr>
        <p:txBody>
          <a:bodyPr>
            <a:noAutofit/>
          </a:bodyPr>
          <a:lstStyle/>
          <a:p>
            <a:pPr marL="0" indent="0" algn="ctr">
              <a:buNone/>
            </a:pPr>
            <a:r>
              <a:rPr lang="en-GB" sz="4400" dirty="0" err="1" smtClean="0">
                <a:latin typeface="NikoshBAN" panose="02000000000000000000" pitchFamily="2" charset="0"/>
                <a:cs typeface="NikoshBAN" panose="02000000000000000000" pitchFamily="2" charset="0"/>
              </a:rPr>
              <a:t>নিত্যানন্দ</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সরদার</a:t>
            </a:r>
            <a:endParaRPr lang="en-GB" sz="4400" dirty="0" smtClean="0">
              <a:latin typeface="NikoshBAN" panose="02000000000000000000" pitchFamily="2" charset="0"/>
              <a:cs typeface="NikoshBAN" panose="02000000000000000000" pitchFamily="2" charset="0"/>
            </a:endParaRPr>
          </a:p>
          <a:p>
            <a:pPr marL="0" indent="0" algn="ctr">
              <a:buNone/>
            </a:pPr>
            <a:r>
              <a:rPr lang="en-GB" sz="4400" dirty="0" err="1" smtClean="0">
                <a:latin typeface="NikoshBAN" panose="02000000000000000000" pitchFamily="2" charset="0"/>
                <a:cs typeface="NikoshBAN" panose="02000000000000000000" pitchFamily="2" charset="0"/>
              </a:rPr>
              <a:t>প্রভাষক</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বাংলা</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বিভাগ</a:t>
            </a:r>
            <a:r>
              <a:rPr lang="en-GB" sz="4400" dirty="0" smtClean="0">
                <a:latin typeface="NikoshBAN" panose="02000000000000000000" pitchFamily="2" charset="0"/>
                <a:cs typeface="NikoshBAN" panose="02000000000000000000" pitchFamily="2" charset="0"/>
              </a:rPr>
              <a:t>)</a:t>
            </a:r>
          </a:p>
          <a:p>
            <a:pPr marL="0" indent="0" algn="ctr">
              <a:buNone/>
            </a:pPr>
            <a:r>
              <a:rPr lang="en-GB" sz="4400" dirty="0" err="1" smtClean="0">
                <a:latin typeface="NikoshBAN" panose="02000000000000000000" pitchFamily="2" charset="0"/>
                <a:cs typeface="NikoshBAN" panose="02000000000000000000" pitchFamily="2" charset="0"/>
              </a:rPr>
              <a:t>বাজুয়া</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সুরেন্দ্রনাথ</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মহাবিদ্যালয়</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দাকোপ</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খুলনা</a:t>
            </a:r>
            <a:r>
              <a:rPr lang="en-GB" sz="4400" dirty="0" smtClean="0">
                <a:latin typeface="NikoshBAN" panose="02000000000000000000" pitchFamily="2" charset="0"/>
                <a:cs typeface="NikoshBAN" panose="02000000000000000000" pitchFamily="2" charset="0"/>
              </a:rPr>
              <a:t>।</a:t>
            </a:r>
          </a:p>
          <a:p>
            <a:pPr marL="0" indent="0" algn="ctr">
              <a:buNone/>
            </a:pPr>
            <a:r>
              <a:rPr lang="en-GB" sz="4400" dirty="0" err="1" smtClean="0">
                <a:latin typeface="NikoshBAN" panose="02000000000000000000" pitchFamily="2" charset="0"/>
                <a:cs typeface="NikoshBAN" panose="02000000000000000000" pitchFamily="2" charset="0"/>
              </a:rPr>
              <a:t>মোবাইল</a:t>
            </a:r>
            <a:r>
              <a:rPr lang="en-GB" sz="4400" dirty="0" smtClean="0">
                <a:latin typeface="NikoshBAN" panose="02000000000000000000" pitchFamily="2" charset="0"/>
                <a:cs typeface="NikoshBAN" panose="02000000000000000000" pitchFamily="2" charset="0"/>
              </a:rPr>
              <a:t> </a:t>
            </a:r>
            <a:r>
              <a:rPr lang="en-GB" sz="4400" dirty="0" err="1" smtClean="0">
                <a:latin typeface="NikoshBAN" panose="02000000000000000000" pitchFamily="2" charset="0"/>
                <a:cs typeface="NikoshBAN" panose="02000000000000000000" pitchFamily="2" charset="0"/>
              </a:rPr>
              <a:t>নং</a:t>
            </a:r>
            <a:r>
              <a:rPr lang="en-GB" sz="4400" dirty="0" smtClean="0">
                <a:latin typeface="NikoshBAN" panose="02000000000000000000" pitchFamily="2" charset="0"/>
                <a:cs typeface="NikoshBAN" panose="02000000000000000000" pitchFamily="2" charset="0"/>
              </a:rPr>
              <a:t> : ০১৯৩১-২৭২৮৯৮</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451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FM College\Desktop\zahid\stylish-diamond-necklace-500x500.png"/>
          <p:cNvPicPr>
            <a:picLocks noGrp="1" noChangeAspect="1" noChangeArrowheads="1"/>
          </p:cNvPicPr>
          <p:nvPr>
            <p:ph idx="1"/>
          </p:nvPr>
        </p:nvPicPr>
        <p:blipFill>
          <a:blip r:embed="rId2" cstate="print"/>
          <a:srcRect/>
          <a:stretch>
            <a:fillRect/>
          </a:stretch>
        </p:blipFill>
        <p:spPr bwMode="auto">
          <a:xfrm>
            <a:off x="1524000" y="53182"/>
            <a:ext cx="9144000" cy="6705600"/>
          </a:xfrm>
          <a:prstGeom prst="rect">
            <a:avLst/>
          </a:prstGeom>
          <a:noFill/>
        </p:spPr>
      </p:pic>
    </p:spTree>
    <p:extLst>
      <p:ext uri="{BB962C8B-B14F-4D97-AF65-F5344CB8AC3E}">
        <p14:creationId xmlns:p14="http://schemas.microsoft.com/office/powerpoint/2010/main" val="3183009944"/>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0"/>
            <a:ext cx="7848600" cy="5867400"/>
          </a:xfrm>
        </p:spPr>
        <p:txBody>
          <a:bodyPr>
            <a:normAutofit fontScale="90000"/>
          </a:bodyPr>
          <a:lstStyle/>
          <a:p>
            <a:pPr algn="ctr"/>
            <a:r>
              <a:rPr lang="en-US" sz="16600" dirty="0" err="1">
                <a:solidFill>
                  <a:srgbClr val="C00000"/>
                </a:solidFill>
                <a:latin typeface="NikoshBAN" pitchFamily="2" charset="0"/>
                <a:cs typeface="NikoshBAN" pitchFamily="2" charset="0"/>
              </a:rPr>
              <a:t>নেকলেস</a:t>
            </a:r>
            <a:r>
              <a:rPr lang="en-US" sz="4900" dirty="0">
                <a:solidFill>
                  <a:srgbClr val="C00000"/>
                </a:solidFill>
                <a:latin typeface="NikoshBAN" pitchFamily="2" charset="0"/>
                <a:cs typeface="NikoshBAN" pitchFamily="2" charset="0"/>
              </a:rPr>
              <a:t/>
            </a:r>
            <a:br>
              <a:rPr lang="en-US" sz="4900" dirty="0">
                <a:solidFill>
                  <a:srgbClr val="C00000"/>
                </a:solidFill>
                <a:latin typeface="NikoshBAN" pitchFamily="2" charset="0"/>
                <a:cs typeface="NikoshBAN" pitchFamily="2" charset="0"/>
              </a:rPr>
            </a:br>
            <a:r>
              <a:rPr lang="en-US" sz="8800" dirty="0" err="1">
                <a:solidFill>
                  <a:srgbClr val="C00000"/>
                </a:solidFill>
                <a:latin typeface="NikoshBAN" pitchFamily="2" charset="0"/>
                <a:cs typeface="NikoshBAN" pitchFamily="2" charset="0"/>
              </a:rPr>
              <a:t>গী</a:t>
            </a:r>
            <a:r>
              <a:rPr lang="en-US" sz="8800" dirty="0">
                <a:solidFill>
                  <a:srgbClr val="C00000"/>
                </a:solidFill>
                <a:latin typeface="NikoshBAN" pitchFamily="2" charset="0"/>
                <a:cs typeface="NikoshBAN" pitchFamily="2" charset="0"/>
              </a:rPr>
              <a:t> </a:t>
            </a:r>
            <a:r>
              <a:rPr lang="en-US" sz="8800" dirty="0" err="1">
                <a:solidFill>
                  <a:srgbClr val="C00000"/>
                </a:solidFill>
                <a:latin typeface="NikoshBAN" pitchFamily="2" charset="0"/>
                <a:cs typeface="NikoshBAN" pitchFamily="2" charset="0"/>
              </a:rPr>
              <a:t>দ্য</a:t>
            </a:r>
            <a:r>
              <a:rPr lang="en-US" sz="8800" dirty="0">
                <a:solidFill>
                  <a:srgbClr val="C00000"/>
                </a:solidFill>
                <a:latin typeface="NikoshBAN" pitchFamily="2" charset="0"/>
                <a:cs typeface="NikoshBAN" pitchFamily="2" charset="0"/>
              </a:rPr>
              <a:t> </a:t>
            </a:r>
            <a:r>
              <a:rPr lang="en-US" sz="8800" dirty="0" err="1">
                <a:solidFill>
                  <a:srgbClr val="C00000"/>
                </a:solidFill>
                <a:latin typeface="NikoshBAN" pitchFamily="2" charset="0"/>
                <a:cs typeface="NikoshBAN" pitchFamily="2" charset="0"/>
              </a:rPr>
              <a:t>মোপাসাঁ</a:t>
            </a:r>
            <a:r>
              <a:rPr lang="en-US" dirty="0" smtClean="0">
                <a:solidFill>
                  <a:srgbClr val="C00000"/>
                </a:solidFill>
                <a:latin typeface="NikoshBAN" pitchFamily="2" charset="0"/>
                <a:cs typeface="NikoshBAN" pitchFamily="2" charset="0"/>
              </a:rPr>
              <a:t/>
            </a:r>
            <a:br>
              <a:rPr lang="en-US" dirty="0" smtClean="0">
                <a:solidFill>
                  <a:srgbClr val="C00000"/>
                </a:solidFill>
                <a:latin typeface="NikoshBAN" pitchFamily="2" charset="0"/>
                <a:cs typeface="NikoshBAN" pitchFamily="2" charset="0"/>
              </a:rPr>
            </a:br>
            <a:r>
              <a:rPr lang="en-US" dirty="0" smtClean="0">
                <a:solidFill>
                  <a:srgbClr val="C00000"/>
                </a:solidFill>
                <a:latin typeface="NikoshBAN" pitchFamily="2" charset="0"/>
                <a:cs typeface="NikoshBAN" pitchFamily="2" charset="0"/>
              </a:rPr>
              <a:t/>
            </a:r>
            <a:br>
              <a:rPr lang="en-US" dirty="0" smtClean="0">
                <a:solidFill>
                  <a:srgbClr val="C00000"/>
                </a:solidFill>
                <a:latin typeface="NikoshBAN" pitchFamily="2" charset="0"/>
                <a:cs typeface="NikoshBAN" pitchFamily="2" charset="0"/>
              </a:rPr>
            </a:br>
            <a:r>
              <a:rPr lang="en-US" dirty="0" err="1" smtClean="0">
                <a:solidFill>
                  <a:srgbClr val="C00000"/>
                </a:solidFill>
                <a:latin typeface="NikoshBAN" pitchFamily="2" charset="0"/>
                <a:cs typeface="NikoshBAN" pitchFamily="2" charset="0"/>
              </a:rPr>
              <a:t>অনুবাদকঃপুর্নেন্দু</a:t>
            </a:r>
            <a:r>
              <a:rPr lang="en-US" dirty="0" smtClean="0">
                <a:solidFill>
                  <a:srgbClr val="C00000"/>
                </a:solidFill>
                <a:latin typeface="NikoshBAN" pitchFamily="2" charset="0"/>
                <a:cs typeface="NikoshBAN" pitchFamily="2" charset="0"/>
              </a:rPr>
              <a:t> </a:t>
            </a:r>
            <a:r>
              <a:rPr lang="en-US" dirty="0" err="1" smtClean="0">
                <a:solidFill>
                  <a:srgbClr val="C00000"/>
                </a:solidFill>
                <a:latin typeface="NikoshBAN" pitchFamily="2" charset="0"/>
                <a:cs typeface="NikoshBAN" pitchFamily="2" charset="0"/>
              </a:rPr>
              <a:t>দস্তিদার</a:t>
            </a:r>
            <a:r>
              <a:rPr lang="en-US" dirty="0" smtClean="0">
                <a:solidFill>
                  <a:srgbClr val="C00000"/>
                </a:solidFill>
                <a:latin typeface="NikoshBAN" pitchFamily="2" charset="0"/>
                <a:cs typeface="NikoshBAN" pitchFamily="2" charset="0"/>
              </a:rPr>
              <a:t/>
            </a:r>
            <a:br>
              <a:rPr lang="en-US" dirty="0" smtClean="0">
                <a:solidFill>
                  <a:srgbClr val="C00000"/>
                </a:solidFill>
                <a:latin typeface="NikoshBAN" pitchFamily="2" charset="0"/>
                <a:cs typeface="NikoshBAN" pitchFamily="2" charset="0"/>
              </a:rPr>
            </a:br>
            <a:endParaRPr lang="en-US"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951285086"/>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normAutofit fontScale="90000"/>
          </a:bodyPr>
          <a:lstStyle/>
          <a:p>
            <a:r>
              <a:rPr lang="en-US" dirty="0" err="1" smtClean="0">
                <a:solidFill>
                  <a:srgbClr val="CC6600"/>
                </a:solidFill>
                <a:latin typeface="NikoshBAN" pitchFamily="2" charset="0"/>
                <a:cs typeface="NikoshBAN" pitchFamily="2" charset="0"/>
              </a:rPr>
              <a:t>শিখনফল</a:t>
            </a:r>
            <a:r>
              <a:rPr lang="en-US" dirty="0" smtClean="0">
                <a:solidFill>
                  <a:srgbClr val="CC6600"/>
                </a:solidFill>
                <a:latin typeface="NikoshBAN" pitchFamily="2" charset="0"/>
                <a:cs typeface="NikoshBAN" pitchFamily="2" charset="0"/>
              </a:rPr>
              <a:t/>
            </a:r>
            <a:br>
              <a:rPr lang="en-US" dirty="0" smtClean="0">
                <a:solidFill>
                  <a:srgbClr val="CC6600"/>
                </a:solidFill>
                <a:latin typeface="NikoshBAN" pitchFamily="2" charset="0"/>
                <a:cs typeface="NikoshBAN" pitchFamily="2" charset="0"/>
              </a:rPr>
            </a:br>
            <a:endParaRPr lang="en-US" dirty="0">
              <a:solidFill>
                <a:srgbClr val="CC6600"/>
              </a:solidFill>
              <a:latin typeface="NikoshBAN" pitchFamily="2" charset="0"/>
              <a:cs typeface="NikoshBAN" pitchFamily="2" charset="0"/>
            </a:endParaRPr>
          </a:p>
        </p:txBody>
      </p:sp>
      <p:sp>
        <p:nvSpPr>
          <p:cNvPr id="3" name="Content Placeholder 2"/>
          <p:cNvSpPr>
            <a:spLocks noGrp="1"/>
          </p:cNvSpPr>
          <p:nvPr>
            <p:ph idx="1"/>
          </p:nvPr>
        </p:nvSpPr>
        <p:spPr>
          <a:xfrm>
            <a:off x="2057400" y="1935480"/>
            <a:ext cx="8153400" cy="4770120"/>
          </a:xfrm>
        </p:spPr>
        <p:txBody>
          <a:bodyPr>
            <a:normAutofit/>
          </a:bodyPr>
          <a:lstStyle/>
          <a:p>
            <a:r>
              <a:rPr lang="en-US" sz="4800" dirty="0" err="1">
                <a:solidFill>
                  <a:srgbClr val="660033"/>
                </a:solidFill>
                <a:latin typeface="NikoshBAN" pitchFamily="2" charset="0"/>
                <a:cs typeface="NikoshBAN" pitchFamily="2" charset="0"/>
              </a:rPr>
              <a:t>বিত্তবাসনা</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কি</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তা</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বলতে</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পারবে</a:t>
            </a:r>
            <a:r>
              <a:rPr lang="en-US" sz="4800" dirty="0">
                <a:solidFill>
                  <a:srgbClr val="660033"/>
                </a:solidFill>
                <a:latin typeface="NikoshBAN" pitchFamily="2" charset="0"/>
                <a:cs typeface="NikoshBAN" pitchFamily="2" charset="0"/>
              </a:rPr>
              <a:t>।</a:t>
            </a:r>
          </a:p>
          <a:p>
            <a:r>
              <a:rPr lang="en-US" sz="4800" dirty="0" err="1">
                <a:solidFill>
                  <a:srgbClr val="660033"/>
                </a:solidFill>
                <a:latin typeface="NikoshBAN" pitchFamily="2" charset="0"/>
                <a:cs typeface="NikoshBAN" pitchFamily="2" charset="0"/>
              </a:rPr>
              <a:t>লোভ-লালসার</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কুফল</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সম্পর্কে</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বর্ননা</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করতে</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পারবে</a:t>
            </a:r>
            <a:r>
              <a:rPr lang="en-US" sz="4800" dirty="0">
                <a:solidFill>
                  <a:srgbClr val="660033"/>
                </a:solidFill>
                <a:latin typeface="NikoshBAN" pitchFamily="2" charset="0"/>
                <a:cs typeface="NikoshBAN" pitchFamily="2" charset="0"/>
              </a:rPr>
              <a:t>।</a:t>
            </a:r>
          </a:p>
          <a:p>
            <a:r>
              <a:rPr lang="en-US" sz="4800" dirty="0">
                <a:solidFill>
                  <a:srgbClr val="660033"/>
                </a:solidFill>
                <a:latin typeface="NikoshBAN" pitchFamily="2" charset="0"/>
                <a:cs typeface="NikoshBAN" pitchFamily="2" charset="0"/>
              </a:rPr>
              <a:t>“</a:t>
            </a:r>
            <a:r>
              <a:rPr lang="en-US" sz="4800" dirty="0" err="1">
                <a:solidFill>
                  <a:srgbClr val="660033"/>
                </a:solidFill>
                <a:latin typeface="NikoshBAN" pitchFamily="2" charset="0"/>
                <a:cs typeface="NikoshBAN" pitchFamily="2" charset="0"/>
              </a:rPr>
              <a:t>পরিশ্রম</a:t>
            </a:r>
            <a:r>
              <a:rPr lang="en-US" sz="4800" dirty="0">
                <a:solidFill>
                  <a:srgbClr val="660033"/>
                </a:solidFill>
                <a:latin typeface="NikoshBAN" pitchFamily="2" charset="0"/>
                <a:cs typeface="NikoshBAN" pitchFamily="2" charset="0"/>
              </a:rPr>
              <a:t> </a:t>
            </a:r>
            <a:r>
              <a:rPr lang="en-US" sz="5400" dirty="0" err="1">
                <a:solidFill>
                  <a:srgbClr val="660033"/>
                </a:solidFill>
                <a:latin typeface="NikoshBAN" pitchFamily="2" charset="0"/>
                <a:cs typeface="NikoshBAN" pitchFamily="2" charset="0"/>
              </a:rPr>
              <a:t>সৌভাগ্যের</a:t>
            </a:r>
            <a:r>
              <a:rPr lang="en-US" sz="54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প্রসুতি</a:t>
            </a:r>
            <a:r>
              <a:rPr lang="en-US" sz="4800" dirty="0">
                <a:solidFill>
                  <a:srgbClr val="660033"/>
                </a:solidFill>
                <a:latin typeface="NikoshBAN" pitchFamily="2" charset="0"/>
                <a:cs typeface="NikoshBAN" pitchFamily="2" charset="0"/>
              </a:rPr>
              <a:t>”-</a:t>
            </a:r>
            <a:r>
              <a:rPr lang="en-US" sz="4800" dirty="0" err="1">
                <a:solidFill>
                  <a:srgbClr val="660033"/>
                </a:solidFill>
                <a:latin typeface="NikoshBAN" pitchFamily="2" charset="0"/>
                <a:cs typeface="NikoshBAN" pitchFamily="2" charset="0"/>
              </a:rPr>
              <a:t>ব্যাখ্যা</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করতে</a:t>
            </a:r>
            <a:r>
              <a:rPr lang="en-US" sz="4800" dirty="0">
                <a:solidFill>
                  <a:srgbClr val="660033"/>
                </a:solidFill>
                <a:latin typeface="NikoshBAN" pitchFamily="2" charset="0"/>
                <a:cs typeface="NikoshBAN" pitchFamily="2" charset="0"/>
              </a:rPr>
              <a:t> </a:t>
            </a:r>
            <a:r>
              <a:rPr lang="en-US" sz="4800" dirty="0" err="1">
                <a:solidFill>
                  <a:srgbClr val="660033"/>
                </a:solidFill>
                <a:latin typeface="NikoshBAN" pitchFamily="2" charset="0"/>
                <a:cs typeface="NikoshBAN" pitchFamily="2" charset="0"/>
              </a:rPr>
              <a:t>পারবে</a:t>
            </a:r>
            <a:r>
              <a:rPr lang="en-US" sz="4800" dirty="0">
                <a:solidFill>
                  <a:srgbClr val="660033"/>
                </a:solidFill>
                <a:latin typeface="NikoshBAN" pitchFamily="2" charset="0"/>
                <a:cs typeface="NikoshBAN" pitchFamily="2" charset="0"/>
              </a:rPr>
              <a:t>।</a:t>
            </a:r>
          </a:p>
          <a:p>
            <a:endParaRPr lang="en-US" dirty="0" smtClean="0"/>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1835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5668962"/>
          </a:xfrm>
        </p:spPr>
        <p:txBody>
          <a:bodyPr>
            <a:noAutofit/>
          </a:bodyPr>
          <a:lstStyle/>
          <a:p>
            <a:r>
              <a:rPr lang="en-US" sz="6000" dirty="0" err="1">
                <a:solidFill>
                  <a:srgbClr val="08C8BF"/>
                </a:solidFill>
                <a:latin typeface="NikoshBAN" pitchFamily="2" charset="0"/>
                <a:cs typeface="NikoshBAN" pitchFamily="2" charset="0"/>
              </a:rPr>
              <a:t>দলীয়</a:t>
            </a:r>
            <a:r>
              <a:rPr lang="en-US" sz="6000" dirty="0">
                <a:solidFill>
                  <a:srgbClr val="08C8BF"/>
                </a:solidFill>
                <a:latin typeface="NikoshBAN" pitchFamily="2" charset="0"/>
                <a:cs typeface="NikoshBAN" pitchFamily="2" charset="0"/>
              </a:rPr>
              <a:t> </a:t>
            </a:r>
            <a:r>
              <a:rPr lang="en-US" sz="6000" dirty="0" err="1">
                <a:solidFill>
                  <a:srgbClr val="08C8BF"/>
                </a:solidFill>
                <a:latin typeface="NikoshBAN" pitchFamily="2" charset="0"/>
                <a:cs typeface="NikoshBAN" pitchFamily="2" charset="0"/>
              </a:rPr>
              <a:t>কাজঃ</a:t>
            </a:r>
            <a:r>
              <a:rPr lang="en-US" sz="6000" dirty="0">
                <a:solidFill>
                  <a:srgbClr val="7030A0"/>
                </a:solidFill>
                <a:latin typeface="NikoshBAN" pitchFamily="2" charset="0"/>
                <a:cs typeface="NikoshBAN" pitchFamily="2" charset="0"/>
              </a:rPr>
              <a:t/>
            </a:r>
            <a:br>
              <a:rPr lang="en-US" sz="6000" dirty="0">
                <a:solidFill>
                  <a:srgbClr val="7030A0"/>
                </a:solidFill>
                <a:latin typeface="NikoshBAN" pitchFamily="2" charset="0"/>
                <a:cs typeface="NikoshBAN" pitchFamily="2" charset="0"/>
              </a:rPr>
            </a:br>
            <a:r>
              <a:rPr lang="en-US" sz="6000" dirty="0" err="1">
                <a:solidFill>
                  <a:srgbClr val="7030A0"/>
                </a:solidFill>
                <a:latin typeface="NikoshBAN" pitchFamily="2" charset="0"/>
                <a:cs typeface="NikoshBAN" pitchFamily="2" charset="0"/>
              </a:rPr>
              <a:t>প্রশ্নঃ‘বামন</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হয়ে</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চাঁদ</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ধরার</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দুঃসাহস</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করা</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উচিত</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নয়।’-ব্যাখ্যা</a:t>
            </a:r>
            <a:r>
              <a:rPr lang="en-US" sz="6000" dirty="0">
                <a:solidFill>
                  <a:srgbClr val="7030A0"/>
                </a:solidFill>
                <a:latin typeface="NikoshBAN" pitchFamily="2" charset="0"/>
                <a:cs typeface="NikoshBAN" pitchFamily="2" charset="0"/>
              </a:rPr>
              <a:t> </a:t>
            </a:r>
            <a:r>
              <a:rPr lang="en-US" sz="6000" dirty="0" err="1">
                <a:solidFill>
                  <a:srgbClr val="7030A0"/>
                </a:solidFill>
                <a:latin typeface="NikoshBAN" pitchFamily="2" charset="0"/>
                <a:cs typeface="NikoshBAN" pitchFamily="2" charset="0"/>
              </a:rPr>
              <a:t>কর</a:t>
            </a:r>
            <a:r>
              <a:rPr lang="en-US" sz="6000" dirty="0">
                <a:solidFill>
                  <a:srgbClr val="7030A0"/>
                </a:solidFill>
                <a:latin typeface="NikoshBAN" pitchFamily="2" charset="0"/>
                <a:cs typeface="NikoshBAN" pitchFamily="2" charset="0"/>
              </a:rPr>
              <a:t>।</a:t>
            </a:r>
          </a:p>
        </p:txBody>
      </p:sp>
    </p:spTree>
    <p:extLst>
      <p:ext uri="{BB962C8B-B14F-4D97-AF65-F5344CB8AC3E}">
        <p14:creationId xmlns:p14="http://schemas.microsoft.com/office/powerpoint/2010/main" val="193856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1219200"/>
          </a:xfrm>
          <a:solidFill>
            <a:srgbClr val="08C8BF"/>
          </a:solidFill>
        </p:spPr>
        <p:txBody>
          <a:bodyPr>
            <a:normAutofit/>
          </a:bodyPr>
          <a:lstStyle/>
          <a:p>
            <a:pPr algn="ctr"/>
            <a:r>
              <a:rPr lang="en-US" sz="7200" dirty="0" err="1">
                <a:latin typeface="NikoshBAN" pitchFamily="2" charset="0"/>
                <a:cs typeface="NikoshBAN" pitchFamily="2" charset="0"/>
              </a:rPr>
              <a:t>মূল্যায়নঃ</a:t>
            </a:r>
            <a:endParaRPr lang="en-US" sz="7200" dirty="0">
              <a:latin typeface="NikoshBAN" pitchFamily="2" charset="0"/>
              <a:cs typeface="NikoshBAN" pitchFamily="2" charset="0"/>
            </a:endParaRPr>
          </a:p>
        </p:txBody>
      </p:sp>
      <p:sp>
        <p:nvSpPr>
          <p:cNvPr id="4" name="Rectangle 3"/>
          <p:cNvSpPr/>
          <p:nvPr/>
        </p:nvSpPr>
        <p:spPr>
          <a:xfrm>
            <a:off x="1752600" y="2286000"/>
            <a:ext cx="8610600" cy="3046988"/>
          </a:xfrm>
          <a:prstGeom prst="rect">
            <a:avLst/>
          </a:prstGeom>
          <a:solidFill>
            <a:schemeClr val="accent5">
              <a:lumMod val="20000"/>
              <a:lumOff val="80000"/>
            </a:schemeClr>
          </a:solidFill>
        </p:spPr>
        <p:txBody>
          <a:bodyPr wrap="square">
            <a:spAutoFit/>
          </a:bodyPr>
          <a:lstStyle/>
          <a:p>
            <a:pPr>
              <a:buFont typeface="Wingdings" pitchFamily="2" charset="2"/>
              <a:buChar char="§"/>
            </a:pPr>
            <a:r>
              <a:rPr lang="en-US" sz="4800" dirty="0" err="1">
                <a:latin typeface="NikoshBAN" pitchFamily="2" charset="0"/>
                <a:cs typeface="NikoshBAN" pitchFamily="2" charset="0"/>
              </a:rPr>
              <a:t>এক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সন্ধ্যায়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মঁসিয়ে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হাতে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ঘরে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আসলেন</a:t>
            </a:r>
            <a:r>
              <a:rPr lang="en-US" sz="4800" dirty="0">
                <a:latin typeface="NikoshBAN" pitchFamily="2" charset="0"/>
                <a:cs typeface="NikoshBAN" pitchFamily="2" charset="0"/>
              </a:rPr>
              <a:t>?</a:t>
            </a:r>
          </a:p>
          <a:p>
            <a:pPr>
              <a:buFont typeface="Wingdings" pitchFamily="2" charset="2"/>
              <a:buChar char="§"/>
            </a:pPr>
            <a:r>
              <a:rPr lang="en-US" sz="4800" dirty="0" err="1">
                <a:latin typeface="NikoshBAN" pitchFamily="2" charset="0"/>
                <a:cs typeface="NikoshBAN" pitchFamily="2" charset="0"/>
              </a:rPr>
              <a:t>মাদাম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লোইসেল</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মাছ</a:t>
            </a:r>
            <a:r>
              <a:rPr lang="en-US" sz="4800" dirty="0">
                <a:latin typeface="NikoshBAN" pitchFamily="2" charset="0"/>
                <a:cs typeface="NikoshBAN" pitchFamily="2" charset="0"/>
              </a:rPr>
              <a:t> </a:t>
            </a:r>
            <a:r>
              <a:rPr lang="en-US" sz="4800" dirty="0" err="1">
                <a:latin typeface="NikoshBAN" pitchFamily="2" charset="0"/>
                <a:cs typeface="NikoshBAN" pitchFamily="2" charset="0"/>
              </a:rPr>
              <a:t>খেতে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চেয়েছিল</a:t>
            </a:r>
            <a:r>
              <a:rPr lang="en-US" sz="4800" dirty="0">
                <a:latin typeface="NikoshBAN" pitchFamily="2" charset="0"/>
                <a:cs typeface="NikoshBAN" pitchFamily="2" charset="0"/>
              </a:rPr>
              <a:t>?</a:t>
            </a:r>
          </a:p>
          <a:p>
            <a:pPr>
              <a:buFont typeface="Wingdings" pitchFamily="2" charset="2"/>
              <a:buChar char="§"/>
            </a:pPr>
            <a:r>
              <a:rPr lang="en-US" sz="4800" dirty="0" err="1">
                <a:latin typeface="NikoshBAN" pitchFamily="2" charset="0"/>
                <a:cs typeface="NikoshBAN" pitchFamily="2" charset="0"/>
              </a:rPr>
              <a:t>নকল</a:t>
            </a:r>
            <a:r>
              <a:rPr lang="en-US" sz="4800" dirty="0">
                <a:latin typeface="NikoshBAN" pitchFamily="2" charset="0"/>
                <a:cs typeface="NikoshBAN" pitchFamily="2" charset="0"/>
              </a:rPr>
              <a:t> </a:t>
            </a:r>
            <a:r>
              <a:rPr lang="en-US" sz="4800" dirty="0" err="1">
                <a:latin typeface="NikoshBAN" pitchFamily="2" charset="0"/>
                <a:cs typeface="NikoshBAN" pitchFamily="2" charset="0"/>
              </a:rPr>
              <a:t>নেকলেসটির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মূল্য</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ছিল</a:t>
            </a:r>
            <a:r>
              <a:rPr lang="en-US" sz="4800" dirty="0">
                <a:latin typeface="NikoshBAN" pitchFamily="2" charset="0"/>
                <a:cs typeface="NikoshBAN" pitchFamily="2" charset="0"/>
              </a:rPr>
              <a:t>?</a:t>
            </a:r>
          </a:p>
          <a:p>
            <a:pPr>
              <a:buFont typeface="Wingdings" pitchFamily="2" charset="2"/>
              <a:buChar char="§"/>
            </a:pPr>
            <a:r>
              <a:rPr lang="en-US" sz="4800" dirty="0" err="1">
                <a:latin typeface="NikoshBAN" pitchFamily="2" charset="0"/>
                <a:cs typeface="NikoshBAN" pitchFamily="2" charset="0"/>
              </a:rPr>
              <a:t>লোইসেলের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বান্ধবীর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নাম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endParaRPr lang="en-US" sz="3200" dirty="0"/>
          </a:p>
        </p:txBody>
      </p:sp>
    </p:spTree>
    <p:extLst>
      <p:ext uri="{BB962C8B-B14F-4D97-AF65-F5344CB8AC3E}">
        <p14:creationId xmlns:p14="http://schemas.microsoft.com/office/powerpoint/2010/main" val="24229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8610600" cy="6278562"/>
          </a:xfrm>
        </p:spPr>
        <p:txBody>
          <a:bodyPr>
            <a:normAutofit/>
          </a:bodyPr>
          <a:lstStyle/>
          <a:p>
            <a:r>
              <a:rPr lang="en-US" dirty="0" smtClean="0">
                <a:solidFill>
                  <a:srgbClr val="FF0066"/>
                </a:solidFill>
                <a:latin typeface="NikoshBAN" pitchFamily="2" charset="0"/>
                <a:cs typeface="NikoshBAN" pitchFamily="2" charset="0"/>
              </a:rPr>
              <a:t> </a:t>
            </a:r>
            <a:br>
              <a:rPr lang="en-US" dirty="0" smtClean="0">
                <a:solidFill>
                  <a:srgbClr val="FF0066"/>
                </a:solidFill>
                <a:latin typeface="NikoshBAN" pitchFamily="2" charset="0"/>
                <a:cs typeface="NikoshBAN" pitchFamily="2" charset="0"/>
              </a:rPr>
            </a:br>
            <a:r>
              <a:rPr lang="en-US" dirty="0" err="1" smtClean="0">
                <a:solidFill>
                  <a:srgbClr val="FF0066"/>
                </a:solidFill>
                <a:latin typeface="NikoshBAN" pitchFamily="2" charset="0"/>
                <a:cs typeface="NikoshBAN" pitchFamily="2" charset="0"/>
              </a:rPr>
              <a:t>অর্পিত</a:t>
            </a:r>
            <a:r>
              <a:rPr lang="en-US" dirty="0" smtClean="0">
                <a:solidFill>
                  <a:srgbClr val="FF0066"/>
                </a:solidFill>
                <a:latin typeface="NikoshBAN" pitchFamily="2" charset="0"/>
                <a:cs typeface="NikoshBAN" pitchFamily="2" charset="0"/>
              </a:rPr>
              <a:t> </a:t>
            </a:r>
            <a:r>
              <a:rPr lang="en-US" dirty="0" err="1" smtClean="0">
                <a:solidFill>
                  <a:srgbClr val="FF0066"/>
                </a:solidFill>
                <a:latin typeface="NikoshBAN" pitchFamily="2" charset="0"/>
                <a:cs typeface="NikoshBAN" pitchFamily="2" charset="0"/>
              </a:rPr>
              <a:t>কাজঃ</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solidFill>
                  <a:schemeClr val="accent4">
                    <a:lumMod val="50000"/>
                  </a:schemeClr>
                </a:solidFill>
                <a:latin typeface="NikoshBAN" pitchFamily="2" charset="0"/>
                <a:cs typeface="NikoshBAN" pitchFamily="2" charset="0"/>
              </a:rPr>
              <a:t>রানুর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বাবা</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সামান্য</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বেতনের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চাকুরিজীবি।সাজগোজ</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করা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তার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সখ।ধনী</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বন্ধুদের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জীবনাচরনের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সঙ্গে</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তার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মেলে</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না।নিজের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কঠোর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পরিশ্রমের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দ্বারা</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পরিক্ষায়</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খু্ব</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ভালো</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ফলাফল</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করে।বর্তমানে</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তিনি</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বড়</a:t>
            </a:r>
            <a:r>
              <a:rPr lang="en-US" dirty="0" smtClean="0">
                <a:solidFill>
                  <a:schemeClr val="accent4">
                    <a:lumMod val="50000"/>
                  </a:schemeClr>
                </a:solidFill>
                <a:latin typeface="NikoshBAN" pitchFamily="2" charset="0"/>
                <a:cs typeface="NikoshBAN" pitchFamily="2" charset="0"/>
              </a:rPr>
              <a:t> </a:t>
            </a:r>
            <a:r>
              <a:rPr lang="en-US" dirty="0" err="1" smtClean="0">
                <a:solidFill>
                  <a:schemeClr val="accent4">
                    <a:lumMod val="50000"/>
                  </a:schemeClr>
                </a:solidFill>
                <a:latin typeface="NikoshBAN" pitchFamily="2" charset="0"/>
                <a:cs typeface="NikoshBAN" pitchFamily="2" charset="0"/>
              </a:rPr>
              <a:t>কর্মকর্তা</a:t>
            </a:r>
            <a:r>
              <a:rPr lang="en-US" dirty="0" smtClean="0">
                <a:solidFill>
                  <a:schemeClr val="accent4">
                    <a:lumMod val="50000"/>
                  </a:schemeClr>
                </a:solidFill>
                <a:latin typeface="NikoshBAN" pitchFamily="2" charset="0"/>
                <a:cs typeface="NikoshBAN" pitchFamily="2" charset="0"/>
              </a:rPr>
              <a:t>।</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solidFill>
                  <a:srgbClr val="006600"/>
                </a:solidFill>
                <a:latin typeface="NikoshBAN" pitchFamily="2" charset="0"/>
                <a:cs typeface="NikoshBAN" pitchFamily="2" charset="0"/>
              </a:rPr>
              <a:t>প্রশ্নঃউদ্দীপকের</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সঙ্গে</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লোইসেলের</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সাদৃশ্যপূর্ন</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দিকটি</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বর্ননা</a:t>
            </a:r>
            <a:r>
              <a:rPr lang="en-US" dirty="0" smtClean="0">
                <a:solidFill>
                  <a:srgbClr val="006600"/>
                </a:solidFill>
                <a:latin typeface="NikoshBAN" pitchFamily="2" charset="0"/>
                <a:cs typeface="NikoshBAN" pitchFamily="2" charset="0"/>
              </a:rPr>
              <a:t> </a:t>
            </a:r>
            <a:r>
              <a:rPr lang="en-US" dirty="0" err="1" smtClean="0">
                <a:solidFill>
                  <a:srgbClr val="006600"/>
                </a:solidFill>
                <a:latin typeface="NikoshBAN" pitchFamily="2" charset="0"/>
                <a:cs typeface="NikoshBAN" pitchFamily="2" charset="0"/>
              </a:rPr>
              <a:t>কর</a:t>
            </a:r>
            <a:r>
              <a:rPr lang="en-US" dirty="0" smtClean="0">
                <a:solidFill>
                  <a:srgbClr val="006600"/>
                </a:solidFill>
                <a:latin typeface="NikoshBAN" pitchFamily="2" charset="0"/>
                <a:cs typeface="NikoshBAN" pitchFamily="2" charset="0"/>
              </a:rPr>
              <a:t>।</a:t>
            </a:r>
            <a:endParaRPr lang="en-US" dirty="0">
              <a:solidFill>
                <a:srgbClr val="006600"/>
              </a:solidFill>
              <a:latin typeface="NikoshBAN" pitchFamily="2" charset="0"/>
              <a:cs typeface="NikoshBAN" pitchFamily="2" charset="0"/>
            </a:endParaRPr>
          </a:p>
        </p:txBody>
      </p:sp>
    </p:spTree>
    <p:extLst>
      <p:ext uri="{BB962C8B-B14F-4D97-AF65-F5344CB8AC3E}">
        <p14:creationId xmlns:p14="http://schemas.microsoft.com/office/powerpoint/2010/main" val="31042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685800"/>
            <a:ext cx="7543800" cy="1981200"/>
          </a:xfrm>
          <a:prstGeom prst="rect">
            <a:avLst/>
          </a:prstGeom>
        </p:spPr>
        <p:txBody>
          <a:bodyPr vert="horz" lIns="91440" tIns="45720" rIns="91440" bIns="45720" rtlCol="0" anchor="ctr">
            <a:noAutofit/>
          </a:bodyPr>
          <a:lstStyle/>
          <a:p>
            <a:pPr algn="ctr">
              <a:spcBef>
                <a:spcPct val="0"/>
              </a:spcBef>
              <a:defRPr/>
            </a:pPr>
            <a:r>
              <a:rPr lang="en-US" sz="11500" dirty="0" err="1">
                <a:solidFill>
                  <a:srgbClr val="FF0000"/>
                </a:solidFill>
                <a:latin typeface="NikoshBAN" pitchFamily="2" charset="0"/>
                <a:ea typeface="+mj-ea"/>
                <a:cs typeface="NikoshBAN" pitchFamily="2" charset="0"/>
              </a:rPr>
              <a:t>ধন্যবাদ</a:t>
            </a:r>
            <a:endParaRPr lang="en-US" sz="11500" dirty="0">
              <a:solidFill>
                <a:srgbClr val="FF0000"/>
              </a:solidFill>
              <a:latin typeface="NikoshBAN" pitchFamily="2" charset="0"/>
              <a:ea typeface="+mj-ea"/>
              <a:cs typeface="NikoshBAN" pitchFamily="2" charset="0"/>
            </a:endParaRPr>
          </a:p>
        </p:txBody>
      </p:sp>
      <p:pic>
        <p:nvPicPr>
          <p:cNvPr id="18434" name="Picture 2" descr="C:\Users\Public\Pictures\Sample Pictures\Hydrangeas.jpg"/>
          <p:cNvPicPr>
            <a:picLocks noChangeAspect="1" noChangeArrowheads="1"/>
          </p:cNvPicPr>
          <p:nvPr/>
        </p:nvPicPr>
        <p:blipFill>
          <a:blip r:embed="rId2" cstate="print"/>
          <a:srcRect/>
          <a:stretch>
            <a:fillRect/>
          </a:stretch>
        </p:blipFill>
        <p:spPr bwMode="auto">
          <a:xfrm>
            <a:off x="1524000" y="2819400"/>
            <a:ext cx="9144000" cy="4267200"/>
          </a:xfrm>
          <a:prstGeom prst="rect">
            <a:avLst/>
          </a:prstGeom>
          <a:noFill/>
        </p:spPr>
      </p:pic>
    </p:spTree>
    <p:extLst>
      <p:ext uri="{BB962C8B-B14F-4D97-AF65-F5344CB8AC3E}">
        <p14:creationId xmlns:p14="http://schemas.microsoft.com/office/powerpoint/2010/main" val="30345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wipe(down)">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NikoshBAN</vt:lpstr>
      <vt:lpstr>Wingdings</vt:lpstr>
      <vt:lpstr>Office Theme</vt:lpstr>
      <vt:lpstr>1_Office Theme</vt:lpstr>
      <vt:lpstr>PowerPoint Presentation</vt:lpstr>
      <vt:lpstr>PowerPoint Presentation</vt:lpstr>
      <vt:lpstr>PowerPoint Presentation</vt:lpstr>
      <vt:lpstr>নেকলেস গী দ্য মোপাসাঁ  অনুবাদকঃপুর্নেন্দু দস্তিদার </vt:lpstr>
      <vt:lpstr>শিখনফল </vt:lpstr>
      <vt:lpstr>দলীয় কাজঃ প্রশ্নঃ‘বামন হয়ে চাঁদ ধরার দুঃসাহস করা উচিত নয়।’-ব্যাখ্যা কর।</vt:lpstr>
      <vt:lpstr>মূল্যায়নঃ</vt:lpstr>
      <vt:lpstr>  অর্পিত কাজঃ রানুর বাবা সামান্য বেতনের  চাকুরিজীবি।সাজগোজ করা তার সখ।ধনী বন্ধুদের জীবনাচরনের সঙ্গে তার মেলে না।নিজের কঠোর পরিশ্রমের দ্বারা পরিক্ষায় খু্ব ভালো ফলাফল করে।বর্তমানে তিনি বড় কর্মকর্তা।  প্রশ্নঃউদ্দীপকের সঙ্গে লোইসেলের সাদৃশ্যপূর্ন দিকটি বর্ননা কর।</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PRITOM</dc:creator>
  <cp:lastModifiedBy>PRITOM</cp:lastModifiedBy>
  <cp:revision>4</cp:revision>
  <dcterms:created xsi:type="dcterms:W3CDTF">2020-09-11T05:57:35Z</dcterms:created>
  <dcterms:modified xsi:type="dcterms:W3CDTF">2020-09-12T04:02:03Z</dcterms:modified>
</cp:coreProperties>
</file>