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2"/>
  </p:notesMasterIdLst>
  <p:sldIdLst>
    <p:sldId id="272" r:id="rId2"/>
    <p:sldId id="275" r:id="rId3"/>
    <p:sldId id="256" r:id="rId4"/>
    <p:sldId id="27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4" r:id="rId14"/>
    <p:sldId id="266" r:id="rId15"/>
    <p:sldId id="267" r:id="rId16"/>
    <p:sldId id="268" r:id="rId17"/>
    <p:sldId id="269" r:id="rId18"/>
    <p:sldId id="270" r:id="rId19"/>
    <p:sldId id="271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F53FD5-60E2-4C30-9E8B-2CBE572BE44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EF869-3529-44DE-9AF3-9423A28F0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00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EF869-3529-44DE-9AF3-9423A28F0C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06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EF869-3529-44DE-9AF3-9423A28F0C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82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9530"/>
            <a:ext cx="9144000" cy="592593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47800" y="76200"/>
            <a:ext cx="517595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WELCOME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6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52400" y="228600"/>
            <a:ext cx="8839200" cy="1828800"/>
          </a:xfrm>
          <a:prstGeom prst="downArrowCallou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Single work</a:t>
            </a:r>
            <a:endParaRPr lang="en-US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 Single Corner Rectangle 2"/>
          <p:cNvSpPr/>
          <p:nvPr/>
        </p:nvSpPr>
        <p:spPr>
          <a:xfrm>
            <a:off x="0" y="25791"/>
            <a:ext cx="9144000" cy="6934200"/>
          </a:xfrm>
          <a:prstGeom prst="round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038112"/>
              </p:ext>
            </p:extLst>
          </p:nvPr>
        </p:nvGraphicFramePr>
        <p:xfrm>
          <a:off x="1066800" y="2031609"/>
          <a:ext cx="70104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429000"/>
              </a:tblGrid>
              <a:tr h="10363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Time</a:t>
                      </a:r>
                      <a:endParaRPr lang="en-US" sz="3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What happen</a:t>
                      </a:r>
                      <a:endParaRPr lang="en-US" sz="3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1947</a:t>
                      </a:r>
                      <a:endParaRPr lang="en-US" sz="3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1948</a:t>
                      </a:r>
                      <a:endParaRPr lang="en-US" sz="3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1952</a:t>
                      </a:r>
                      <a:endParaRPr lang="en-US" sz="3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38400" y="9906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C0000"/>
                </a:solidFill>
              </a:rPr>
              <a:t>Complete the chart</a:t>
            </a:r>
            <a:endParaRPr lang="en-US" sz="40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0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8915400" cy="5257800"/>
          </a:xfrm>
          <a:prstGeom prst="rect">
            <a:avLst/>
          </a:prstGeom>
        </p:spPr>
      </p:pic>
      <p:sp>
        <p:nvSpPr>
          <p:cNvPr id="3" name="Double Wave 2"/>
          <p:cNvSpPr/>
          <p:nvPr/>
        </p:nvSpPr>
        <p:spPr>
          <a:xfrm>
            <a:off x="152400" y="5257800"/>
            <a:ext cx="9144000" cy="1447800"/>
          </a:xfrm>
          <a:prstGeom prst="doubleWave">
            <a:avLst>
              <a:gd name="adj1" fmla="val 6250"/>
              <a:gd name="adj2" fmla="val 15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21 March 1948 Mohammad Ali 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Zinnah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declared Urdu would be the only official language of Pakistan.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21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71" y="152400"/>
            <a:ext cx="8382000" cy="33247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352801"/>
            <a:ext cx="8610600" cy="290891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" y="6261712"/>
            <a:ext cx="88392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The declaration raised a storm of East Pakistan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66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60" y="3581401"/>
            <a:ext cx="8680740" cy="23496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8382000" cy="31908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5934670"/>
            <a:ext cx="75438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The student of Dhaka university defied the law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30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06" y="228600"/>
            <a:ext cx="8534400" cy="37337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2401"/>
            <a:ext cx="8610600" cy="2209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6163270"/>
            <a:ext cx="836121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The police opened fire  on the students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21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152400"/>
            <a:ext cx="8686800" cy="5105400"/>
          </a:xfrm>
          <a:prstGeom prst="rect">
            <a:avLst/>
          </a:prstGeom>
        </p:spPr>
      </p:pic>
      <p:sp>
        <p:nvSpPr>
          <p:cNvPr id="3" name="Left-Right Arrow 2"/>
          <p:cNvSpPr/>
          <p:nvPr/>
        </p:nvSpPr>
        <p:spPr>
          <a:xfrm>
            <a:off x="0" y="5486400"/>
            <a:ext cx="8915401" cy="1371600"/>
          </a:xfrm>
          <a:prstGeom prst="left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Killing  Salam,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Rafiq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Barkat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Jabbar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28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52400" y="0"/>
            <a:ext cx="8458200" cy="1143000"/>
          </a:xfrm>
          <a:prstGeom prst="downArrow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Pair work</a:t>
            </a:r>
            <a:endParaRPr lang="en-US" sz="5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otched Right Arrow 2"/>
          <p:cNvSpPr/>
          <p:nvPr/>
        </p:nvSpPr>
        <p:spPr>
          <a:xfrm>
            <a:off x="152400" y="990600"/>
            <a:ext cx="8991600" cy="762000"/>
          </a:xfrm>
          <a:prstGeom prst="notched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Match the words with their meanings.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063395"/>
              </p:ext>
            </p:extLst>
          </p:nvPr>
        </p:nvGraphicFramePr>
        <p:xfrm>
          <a:off x="304800" y="1752600"/>
          <a:ext cx="8686800" cy="4389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Words</a:t>
                      </a:r>
                      <a:endParaRPr lang="en-US" sz="2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Meanings</a:t>
                      </a:r>
                      <a:endParaRPr lang="en-US" sz="2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tributes</a:t>
                      </a:r>
                      <a:endParaRPr lang="en-US" sz="2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 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have a particular effect</a:t>
                      </a:r>
                      <a:endParaRPr lang="en-US" sz="2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climax</a:t>
                      </a:r>
                      <a:endParaRPr lang="en-US" sz="2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 refuse to obey</a:t>
                      </a:r>
                      <a:endParaRPr lang="en-US" sz="2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outlaw</a:t>
                      </a:r>
                      <a:endParaRPr lang="en-US" sz="2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 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give in</a:t>
                      </a:r>
                      <a:endParaRPr lang="en-US" sz="2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defy</a:t>
                      </a:r>
                      <a:endParaRPr lang="en-US" sz="2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ability to keep increasing or developing</a:t>
                      </a:r>
                      <a:endParaRPr lang="en-US" sz="2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provoke</a:t>
                      </a:r>
                      <a:endParaRPr lang="en-US" sz="2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 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act to show respect or admiration</a:t>
                      </a:r>
                      <a:endParaRPr lang="en-US" sz="2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relent</a:t>
                      </a:r>
                      <a:endParaRPr lang="en-US" sz="2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most exciting point in time</a:t>
                      </a:r>
                      <a:endParaRPr lang="en-US" sz="2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momentum</a:t>
                      </a:r>
                      <a:endParaRPr lang="en-US" sz="2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 ban</a:t>
                      </a:r>
                      <a:endParaRPr lang="en-US" sz="2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40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5054" y="152400"/>
            <a:ext cx="38462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Group work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otched Right Arrow 2"/>
          <p:cNvSpPr/>
          <p:nvPr/>
        </p:nvSpPr>
        <p:spPr>
          <a:xfrm>
            <a:off x="152400" y="990600"/>
            <a:ext cx="8991600" cy="1066800"/>
          </a:xfrm>
          <a:prstGeom prst="notch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Answers these questions</a:t>
            </a:r>
            <a:endParaRPr 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Display 3"/>
          <p:cNvSpPr/>
          <p:nvPr/>
        </p:nvSpPr>
        <p:spPr>
          <a:xfrm>
            <a:off x="0" y="2057400"/>
            <a:ext cx="8991600" cy="4800600"/>
          </a:xfrm>
          <a:prstGeom prst="flowChartDispla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Why do we observe 21Februaryas the International Mother Language day?</a:t>
            </a:r>
          </a:p>
          <a:p>
            <a:pPr marL="342900" indent="-342900">
              <a:buAutoNum type="arabicPeriod"/>
            </a:pP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What happened when Urdu was declared as the only official language of Pakistan?</a:t>
            </a:r>
          </a:p>
          <a:p>
            <a:pPr marL="342900" indent="-342900">
              <a:buAutoNum type="arabicPeriod"/>
            </a:pP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 The seed of independence was sown on 21 February 1952” .Do you agree with the comment? Why?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13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6913" y="381000"/>
            <a:ext cx="34163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Evaluation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1600200"/>
            <a:ext cx="8686800" cy="5257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lphaLcParenBoth"/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21 February is a -----------day  in our national history. </a:t>
            </a:r>
          </a:p>
          <a:p>
            <a:pPr marL="342900" indent="-342900">
              <a:buAutoNum type="alphaLcParenBoth"/>
            </a:pP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On this day, we pay ----- to the martyrs.</a:t>
            </a:r>
          </a:p>
          <a:p>
            <a:pPr marL="342900" indent="-342900">
              <a:buAutoNum type="alphaLcParenBoth"/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seed of the Language Movement was sown on ---------March----------.</a:t>
            </a:r>
          </a:p>
          <a:p>
            <a:pPr marL="342900" indent="-342900">
              <a:buAutoNum type="alphaLcParenBoth"/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This kindled the sparks of independence----------- of Bangladesh.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86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0494" y="1143000"/>
            <a:ext cx="27895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Home task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228600" y="2286000"/>
            <a:ext cx="8534400" cy="4114800"/>
          </a:xfrm>
          <a:prstGeom prst="horizontalScroll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Write a short paragraph about  “International Mother Language Day” which you observed in your  school.  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39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Introducing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Krishno</a:t>
            </a:r>
            <a:r>
              <a:rPr lang="en-US" dirty="0" smtClean="0"/>
              <a:t> Chandra Barman </a:t>
            </a:r>
          </a:p>
          <a:p>
            <a:r>
              <a:rPr lang="en-US" dirty="0" smtClean="0"/>
              <a:t>Assistant teacher (English )</a:t>
            </a:r>
          </a:p>
          <a:p>
            <a:r>
              <a:rPr lang="en-US" dirty="0" err="1" smtClean="0"/>
              <a:t>Kachari</a:t>
            </a:r>
            <a:r>
              <a:rPr lang="en-US" dirty="0" smtClean="0"/>
              <a:t> Bazar High School</a:t>
            </a:r>
          </a:p>
          <a:p>
            <a:r>
              <a:rPr lang="en-US" dirty="0" smtClean="0"/>
              <a:t>Barogram ,</a:t>
            </a:r>
            <a:r>
              <a:rPr lang="en-US" dirty="0" err="1" smtClean="0"/>
              <a:t>Thakurgaon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25/7/2020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25/7/2020</a:t>
            </a:r>
            <a:endParaRPr lang="en-US" dirty="0" smtClean="0"/>
          </a:p>
          <a:p>
            <a:r>
              <a:rPr lang="en-US" dirty="0" smtClean="0"/>
              <a:t>Class : Nine</a:t>
            </a:r>
          </a:p>
          <a:p>
            <a:r>
              <a:rPr lang="en-US" dirty="0" smtClean="0"/>
              <a:t>Sub :English 1</a:t>
            </a:r>
            <a:r>
              <a:rPr lang="en-US" baseline="30000" dirty="0" smtClean="0"/>
              <a:t>st</a:t>
            </a:r>
            <a:r>
              <a:rPr lang="en-US" dirty="0" smtClean="0"/>
              <a:t> paper</a:t>
            </a:r>
          </a:p>
          <a:p>
            <a:r>
              <a:rPr lang="en-US" dirty="0" smtClean="0"/>
              <a:t>Unit :Three </a:t>
            </a:r>
          </a:p>
          <a:p>
            <a:r>
              <a:rPr lang="en-US" dirty="0" smtClean="0"/>
              <a:t>Lesson : Three </a:t>
            </a:r>
          </a:p>
          <a:p>
            <a:r>
              <a:rPr lang="en-US" dirty="0" smtClean="0"/>
              <a:t>Time : 50 minutes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743200"/>
            <a:ext cx="3048000" cy="3581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68959"/>
            <a:ext cx="1295400" cy="164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61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No more today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447800"/>
            <a:ext cx="4233862" cy="303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855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5" y="1066800"/>
            <a:ext cx="8610599" cy="55086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  <p:sp>
        <p:nvSpPr>
          <p:cNvPr id="3" name="Down Arrow Callout 2"/>
          <p:cNvSpPr/>
          <p:nvPr/>
        </p:nvSpPr>
        <p:spPr>
          <a:xfrm>
            <a:off x="166255" y="-69273"/>
            <a:ext cx="8915400" cy="1524000"/>
          </a:xfrm>
          <a:prstGeom prst="down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rgbClr val="7030A0"/>
                </a:solidFill>
              </a:rPr>
              <a:t>Look at the picture  and talk about it .</a:t>
            </a:r>
            <a:endParaRPr lang="en-US" sz="4000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5" y="877824"/>
            <a:ext cx="8762999" cy="598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0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31618" y="1905000"/>
            <a:ext cx="9012382" cy="4953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After we have studied this lesson , we will be able to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write about the event.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complete the chart. 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match the words with their meaning.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answer the questions.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131618" y="0"/>
            <a:ext cx="8991600" cy="1905000"/>
          </a:xfrm>
          <a:prstGeom prst="downArrowCallou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Learning outcomes</a:t>
            </a:r>
            <a:endParaRPr lang="en-US" sz="5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 flipH="1" flipV="1">
            <a:off x="-609600" y="2514600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9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/>
          <p:cNvSpPr/>
          <p:nvPr/>
        </p:nvSpPr>
        <p:spPr>
          <a:xfrm>
            <a:off x="-148883" y="-76200"/>
            <a:ext cx="9144000" cy="6705600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smtClean="0">
                <a:solidFill>
                  <a:srgbClr val="002060"/>
                </a:solidFill>
              </a:rPr>
              <a:t>1.What’s the picture about?</a:t>
            </a:r>
          </a:p>
          <a:p>
            <a:r>
              <a:rPr lang="en-US" sz="4400" dirty="0" smtClean="0">
                <a:solidFill>
                  <a:srgbClr val="002060"/>
                </a:solidFill>
              </a:rPr>
              <a:t>2.Where do you think it is?</a:t>
            </a:r>
          </a:p>
          <a:p>
            <a:r>
              <a:rPr lang="en-US" sz="4400" dirty="0" smtClean="0">
                <a:solidFill>
                  <a:srgbClr val="002060"/>
                </a:solidFill>
              </a:rPr>
              <a:t>3. Why was it built?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5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28600" y="7307"/>
            <a:ext cx="8763000" cy="6248400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solidFill>
                  <a:srgbClr val="FFFF00"/>
                </a:solidFill>
              </a:rPr>
              <a:t>Our today’s lesson “International mother language day-1”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48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-152400" y="76200"/>
            <a:ext cx="9296400" cy="1905000"/>
          </a:xfrm>
          <a:prstGeom prst="downArrowCallou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Learning outcomes</a:t>
            </a:r>
            <a:endParaRPr lang="en-US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31618" y="1905000"/>
            <a:ext cx="9012382" cy="4953000"/>
          </a:xfrm>
          <a:prstGeom prst="ellips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After we have studied this lesson , we will be able to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write about the event.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complete the chart.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match the words with their meaning.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answer the questions.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48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457200" y="228600"/>
            <a:ext cx="8229600" cy="1600200"/>
          </a:xfrm>
          <a:prstGeom prst="down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Vocabulary test</a:t>
            </a:r>
            <a:endParaRPr lang="en-US" sz="5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070650"/>
              </p:ext>
            </p:extLst>
          </p:nvPr>
        </p:nvGraphicFramePr>
        <p:xfrm>
          <a:off x="381000" y="1905002"/>
          <a:ext cx="87630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/>
                <a:gridCol w="4381500"/>
              </a:tblGrid>
              <a:tr h="436154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Memorable</a:t>
                      </a:r>
                      <a:endParaRPr lang="en-US" sz="3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Worth remembering</a:t>
                      </a:r>
                      <a:endParaRPr lang="en-US" sz="3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154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Tribute</a:t>
                      </a:r>
                      <a:endParaRPr lang="en-US" sz="3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expression </a:t>
                      </a:r>
                      <a:r>
                        <a:rPr lang="en-US" sz="3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of gratitude or praise.</a:t>
                      </a:r>
                      <a:endParaRPr lang="en-US" sz="3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154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Martyr</a:t>
                      </a:r>
                      <a:r>
                        <a:rPr lang="en-US" sz="32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3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who </a:t>
                      </a:r>
                      <a:r>
                        <a:rPr lang="en-US" sz="3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makes sacrifices.</a:t>
                      </a:r>
                      <a:endParaRPr lang="en-US" sz="3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154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Enkindle </a:t>
                      </a:r>
                      <a:endParaRPr lang="en-US" sz="3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burn </a:t>
                      </a:r>
                      <a:r>
                        <a:rPr lang="en-US" sz="3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with</a:t>
                      </a:r>
                      <a:endParaRPr lang="en-US" sz="3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154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Movement</a:t>
                      </a:r>
                      <a:endParaRPr lang="en-US" sz="3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way </a:t>
                      </a:r>
                      <a:r>
                        <a:rPr lang="en-US" sz="3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of moving.</a:t>
                      </a:r>
                      <a:endParaRPr lang="en-US" sz="3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154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Climax </a:t>
                      </a:r>
                      <a:endParaRPr lang="en-US" sz="3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key </a:t>
                      </a:r>
                      <a:r>
                        <a:rPr lang="en-US" sz="3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moment</a:t>
                      </a:r>
                      <a:endParaRPr lang="en-US" sz="3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154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Admiration</a:t>
                      </a:r>
                      <a:endParaRPr lang="en-US" sz="3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respect, esteem.</a:t>
                      </a:r>
                      <a:endParaRPr lang="en-US" sz="3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04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72836" y="949036"/>
            <a:ext cx="7543800" cy="48768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13609" y="2819400"/>
            <a:ext cx="4204997" cy="17543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ading test  </a:t>
            </a:r>
          </a:p>
          <a:p>
            <a:pPr algn="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10 minutes 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54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329</TotalTime>
  <Words>414</Words>
  <Application>Microsoft Office PowerPoint</Application>
  <PresentationFormat>On-screen Show (4:3)</PresentationFormat>
  <Paragraphs>94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Austin</vt:lpstr>
      <vt:lpstr>PowerPoint Presentation</vt:lpstr>
      <vt:lpstr>Introducing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 more today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skr</dc:creator>
  <cp:lastModifiedBy>IT SPACE</cp:lastModifiedBy>
  <cp:revision>41</cp:revision>
  <dcterms:created xsi:type="dcterms:W3CDTF">2006-08-16T00:00:00Z</dcterms:created>
  <dcterms:modified xsi:type="dcterms:W3CDTF">2020-09-11T18:20:06Z</dcterms:modified>
</cp:coreProperties>
</file>