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9" r:id="rId2"/>
    <p:sldId id="397" r:id="rId3"/>
    <p:sldId id="315" r:id="rId4"/>
    <p:sldId id="322" r:id="rId5"/>
    <p:sldId id="468" r:id="rId6"/>
    <p:sldId id="474" r:id="rId7"/>
    <p:sldId id="467" r:id="rId8"/>
    <p:sldId id="481" r:id="rId9"/>
    <p:sldId id="479" r:id="rId10"/>
    <p:sldId id="476" r:id="rId11"/>
    <p:sldId id="477" r:id="rId12"/>
    <p:sldId id="478" r:id="rId13"/>
    <p:sldId id="470" r:id="rId14"/>
    <p:sldId id="480" r:id="rId15"/>
    <p:sldId id="482" r:id="rId16"/>
    <p:sldId id="473" r:id="rId17"/>
    <p:sldId id="463" r:id="rId18"/>
    <p:sldId id="394" r:id="rId19"/>
    <p:sldId id="316" r:id="rId20"/>
    <p:sldId id="4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HtCQw0ySSB9jLXsD5axhjQ==" hashData="XmzniMgqTb0T4ueHfKuPHr0ZYaPErxzNG2+QaveHRm6bM7HL9I/D8wdizmbPrOECQ9/kQENemt4Np7S78o2S8A=="/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396" y="6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0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5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96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61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6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8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9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7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4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9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84DECF8F-710B-4EE6-8815-E53B8002A2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915"/>
            </a:avLst>
          </a:prstGeom>
          <a:gradFill>
            <a:gsLst>
              <a:gs pos="0">
                <a:srgbClr val="00B0F0"/>
              </a:gs>
              <a:gs pos="67000">
                <a:srgbClr val="92D05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BA8A94-A6BA-4507-89CE-4A278E512A23}"/>
              </a:ext>
            </a:extLst>
          </p:cNvPr>
          <p:cNvSpPr/>
          <p:nvPr userDrawn="1"/>
        </p:nvSpPr>
        <p:spPr>
          <a:xfrm>
            <a:off x="1154718" y="6557887"/>
            <a:ext cx="1068157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Md. </a:t>
            </a:r>
            <a:r>
              <a:rPr lang="en-US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Mostafijur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Rahman (</a:t>
            </a:r>
            <a:r>
              <a:rPr lang="en-US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Sumon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), 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Senior Teacher (Mathematics) , Ahmed </a:t>
            </a:r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Bawany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Academy School &amp; College, Dhaka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cell: 01916-159922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ADCB87-9ADB-4797-A643-F6B151A9D87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51" y="6635984"/>
            <a:ext cx="225972" cy="21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7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3.png"/><Relationship Id="rId7" Type="http://schemas.openxmlformats.org/officeDocument/2006/relationships/image" Target="../media/image46.png"/><Relationship Id="rId12" Type="http://schemas.openxmlformats.org/officeDocument/2006/relationships/image" Target="../media/image8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79.png"/><Relationship Id="rId5" Type="http://schemas.openxmlformats.org/officeDocument/2006/relationships/image" Target="../media/image43.png"/><Relationship Id="rId10" Type="http://schemas.openxmlformats.org/officeDocument/2006/relationships/image" Target="../media/image78.png"/><Relationship Id="rId4" Type="http://schemas.openxmlformats.org/officeDocument/2006/relationships/image" Target="../media/image74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3" Type="http://schemas.openxmlformats.org/officeDocument/2006/relationships/image" Target="../media/image107.png"/><Relationship Id="rId7" Type="http://schemas.openxmlformats.org/officeDocument/2006/relationships/image" Target="../media/image77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0.png"/><Relationship Id="rId11" Type="http://schemas.openxmlformats.org/officeDocument/2006/relationships/image" Target="../media/image110.png"/><Relationship Id="rId5" Type="http://schemas.openxmlformats.org/officeDocument/2006/relationships/image" Target="../media/image181.png"/><Relationship Id="rId10" Type="http://schemas.openxmlformats.org/officeDocument/2006/relationships/image" Target="../media/image109.png"/><Relationship Id="rId4" Type="http://schemas.openxmlformats.org/officeDocument/2006/relationships/image" Target="../media/image108.png"/><Relationship Id="rId9" Type="http://schemas.openxmlformats.org/officeDocument/2006/relationships/image" Target="../media/image7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30.png"/><Relationship Id="rId5" Type="http://schemas.openxmlformats.org/officeDocument/2006/relationships/image" Target="../media/image37.png"/><Relationship Id="rId15" Type="http://schemas.openxmlformats.org/officeDocument/2006/relationships/image" Target="../media/image44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050D6D28-54B8-4058-AB98-99574B56C14F}"/>
              </a:ext>
            </a:extLst>
          </p:cNvPr>
          <p:cNvSpPr txBox="1"/>
          <p:nvPr/>
        </p:nvSpPr>
        <p:spPr>
          <a:xfrm>
            <a:off x="3166308" y="5337983"/>
            <a:ext cx="58593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গণিত ক্লাশে সবাইকে স্বাগতম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205A00-005D-49AE-9D94-0764FDFF5C18}"/>
              </a:ext>
            </a:extLst>
          </p:cNvPr>
          <p:cNvSpPr/>
          <p:nvPr/>
        </p:nvSpPr>
        <p:spPr>
          <a:xfrm>
            <a:off x="1932393" y="298787"/>
            <a:ext cx="792301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60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বিসমিল্লাহির রাহমানির রাহিম</a:t>
            </a:r>
            <a:endParaRPr lang="en-US" sz="6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Picture 4" descr="Pythagoras | Aristarchus of samos, Mathematician, Solar eclipses">
            <a:extLst>
              <a:ext uri="{FF2B5EF4-FFF2-40B4-BE49-F238E27FC236}">
                <a16:creationId xmlns:a16="http://schemas.microsoft.com/office/drawing/2014/main" id="{1ADD7438-B5C0-4BE3-9C24-16A46B363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332306" y="3744712"/>
            <a:ext cx="1736728" cy="223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0C22267B-7829-4B44-BAB7-8303CD58D8F0}"/>
              </a:ext>
            </a:extLst>
          </p:cNvPr>
          <p:cNvSpPr/>
          <p:nvPr/>
        </p:nvSpPr>
        <p:spPr>
          <a:xfrm>
            <a:off x="2078647" y="1227630"/>
            <a:ext cx="8237284" cy="2443523"/>
          </a:xfrm>
          <a:prstGeom prst="curvedDownArrow">
            <a:avLst>
              <a:gd name="adj1" fmla="val 15094"/>
              <a:gd name="adj2" fmla="val 50000"/>
              <a:gd name="adj3" fmla="val 25000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Pythagoras | Aristarchus of samos, Mathematician, Solar eclipses">
            <a:extLst>
              <a:ext uri="{FF2B5EF4-FFF2-40B4-BE49-F238E27FC236}">
                <a16:creationId xmlns:a16="http://schemas.microsoft.com/office/drawing/2014/main" id="{EA1E1D79-B478-466A-B1AB-D5EED4D39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44" y="3639937"/>
            <a:ext cx="1736728" cy="223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EE4030-5148-4D95-8579-05083E156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445" y="1999573"/>
            <a:ext cx="3936787" cy="244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26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3FBC38C-4801-40EB-811D-0D50377A22CA}"/>
              </a:ext>
            </a:extLst>
          </p:cNvPr>
          <p:cNvCxnSpPr/>
          <p:nvPr/>
        </p:nvCxnSpPr>
        <p:spPr>
          <a:xfrm flipV="1">
            <a:off x="1552485" y="771021"/>
            <a:ext cx="926" cy="197690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196143E-0255-4735-9F7D-CBDF9B8C455F}"/>
              </a:ext>
            </a:extLst>
          </p:cNvPr>
          <p:cNvCxnSpPr/>
          <p:nvPr/>
        </p:nvCxnSpPr>
        <p:spPr>
          <a:xfrm flipV="1">
            <a:off x="1552485" y="2683800"/>
            <a:ext cx="2628260" cy="6412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DFF518-E961-483F-A894-FDCFE879A015}"/>
              </a:ext>
            </a:extLst>
          </p:cNvPr>
          <p:cNvCxnSpPr/>
          <p:nvPr/>
        </p:nvCxnSpPr>
        <p:spPr>
          <a:xfrm flipH="1" flipV="1">
            <a:off x="1552485" y="771021"/>
            <a:ext cx="2628260" cy="19127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18C84B5-3630-4143-99B7-97B470FF3C36}"/>
              </a:ext>
            </a:extLst>
          </p:cNvPr>
          <p:cNvSpPr txBox="1"/>
          <p:nvPr/>
        </p:nvSpPr>
        <p:spPr>
          <a:xfrm>
            <a:off x="1122191" y="229392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8ABE9B-B75C-4159-B886-5506D301854B}"/>
              </a:ext>
            </a:extLst>
          </p:cNvPr>
          <p:cNvSpPr txBox="1"/>
          <p:nvPr/>
        </p:nvSpPr>
        <p:spPr>
          <a:xfrm>
            <a:off x="1095124" y="2644258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D36516-D994-46EB-B46F-ADFE02239611}"/>
              </a:ext>
            </a:extLst>
          </p:cNvPr>
          <p:cNvSpPr txBox="1"/>
          <p:nvPr/>
        </p:nvSpPr>
        <p:spPr>
          <a:xfrm>
            <a:off x="4061827" y="2644258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261B1A-91C4-4A28-88CA-E031F3A1801C}"/>
              </a:ext>
            </a:extLst>
          </p:cNvPr>
          <p:cNvCxnSpPr/>
          <p:nvPr/>
        </p:nvCxnSpPr>
        <p:spPr>
          <a:xfrm flipV="1">
            <a:off x="6462148" y="617934"/>
            <a:ext cx="926" cy="197690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9A0846-E859-46F1-A23D-95C425C82522}"/>
              </a:ext>
            </a:extLst>
          </p:cNvPr>
          <p:cNvCxnSpPr/>
          <p:nvPr/>
        </p:nvCxnSpPr>
        <p:spPr>
          <a:xfrm flipV="1">
            <a:off x="6462148" y="2530713"/>
            <a:ext cx="2628260" cy="6412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AEC4B0-8D69-4BC0-8F57-65516CCDF6DA}"/>
              </a:ext>
            </a:extLst>
          </p:cNvPr>
          <p:cNvCxnSpPr/>
          <p:nvPr/>
        </p:nvCxnSpPr>
        <p:spPr>
          <a:xfrm flipH="1" flipV="1">
            <a:off x="6462148" y="617934"/>
            <a:ext cx="2628260" cy="19127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4B4F7C0-8C50-45E7-88DB-8104BF556145}"/>
              </a:ext>
            </a:extLst>
          </p:cNvPr>
          <p:cNvSpPr txBox="1"/>
          <p:nvPr/>
        </p:nvSpPr>
        <p:spPr>
          <a:xfrm>
            <a:off x="6031854" y="76305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BE2B11-6BF6-4EDD-AFC1-B212357B9092}"/>
              </a:ext>
            </a:extLst>
          </p:cNvPr>
          <p:cNvSpPr txBox="1"/>
          <p:nvPr/>
        </p:nvSpPr>
        <p:spPr>
          <a:xfrm>
            <a:off x="6004787" y="2491171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4D7091-8CF0-416F-9935-5D2CD2917CA5}"/>
              </a:ext>
            </a:extLst>
          </p:cNvPr>
          <p:cNvSpPr txBox="1"/>
          <p:nvPr/>
        </p:nvSpPr>
        <p:spPr>
          <a:xfrm>
            <a:off x="8971490" y="2491171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F25F08-35FE-4EFD-BEDA-4EE288C87415}"/>
              </a:ext>
            </a:extLst>
          </p:cNvPr>
          <p:cNvGrpSpPr/>
          <p:nvPr/>
        </p:nvGrpSpPr>
        <p:grpSpPr>
          <a:xfrm>
            <a:off x="6462148" y="2264660"/>
            <a:ext cx="381795" cy="305595"/>
            <a:chOff x="3352005" y="3581400"/>
            <a:chExt cx="381794" cy="30559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C9B5C38-26F4-44B0-AAED-38A2AFBC9BCA}"/>
                </a:ext>
              </a:extLst>
            </p:cNvPr>
            <p:cNvCxnSpPr/>
            <p:nvPr/>
          </p:nvCxnSpPr>
          <p:spPr>
            <a:xfrm>
              <a:off x="3352005" y="3581400"/>
              <a:ext cx="381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6F819D4-BF8C-4AD0-A83B-9CCC1BE25B53}"/>
                </a:ext>
              </a:extLst>
            </p:cNvPr>
            <p:cNvCxnSpPr/>
            <p:nvPr/>
          </p:nvCxnSpPr>
          <p:spPr>
            <a:xfrm rot="5400000">
              <a:off x="3580605" y="3733800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CE53377-6593-4810-AC20-F52CAEC103FD}"/>
              </a:ext>
            </a:extLst>
          </p:cNvPr>
          <p:cNvSpPr txBox="1"/>
          <p:nvPr/>
        </p:nvSpPr>
        <p:spPr>
          <a:xfrm>
            <a:off x="387871" y="3293523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প্রমাণঃ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7DAFD74-ED4E-481A-BE8A-072C0C4372F9}"/>
                  </a:ext>
                </a:extLst>
              </p:cNvPr>
              <p:cNvSpPr txBox="1"/>
              <p:nvPr/>
            </p:nvSpPr>
            <p:spPr>
              <a:xfrm>
                <a:off x="1534339" y="3284815"/>
                <a:ext cx="188314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𝐷𝐸𝐹</m:t>
                      </m:r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GB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এ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7DAFD74-ED4E-481A-BE8A-072C0C437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39" y="3284815"/>
                <a:ext cx="188314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2FEC71-F410-4585-979D-BEDC67266F3D}"/>
                  </a:ext>
                </a:extLst>
              </p:cNvPr>
              <p:cNvSpPr txBox="1"/>
              <p:nvPr/>
            </p:nvSpPr>
            <p:spPr>
              <a:xfrm>
                <a:off x="3410469" y="3293523"/>
                <a:ext cx="166244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∠</m:t>
                      </m:r>
                      <m:r>
                        <m:rPr>
                          <m:nor/>
                        </m:rPr>
                        <a:rPr lang="en-GB" sz="32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90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°</m:t>
                      </m:r>
                    </m:oMath>
                  </m:oMathPara>
                </a14:m>
                <a:endParaRPr lang="en-US" sz="32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2FEC71-F410-4585-979D-BEDC67266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469" y="3293523"/>
                <a:ext cx="1662448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66F697BA-2E50-46D6-A721-82C5AC3234EA}"/>
              </a:ext>
            </a:extLst>
          </p:cNvPr>
          <p:cNvSpPr txBox="1"/>
          <p:nvPr/>
        </p:nvSpPr>
        <p:spPr>
          <a:xfrm>
            <a:off x="5255726" y="3284061"/>
            <a:ext cx="2427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DF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 অতিভুজ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429C12-4B42-42FF-A7A3-D7BFA3FEB713}"/>
              </a:ext>
            </a:extLst>
          </p:cNvPr>
          <p:cNvSpPr/>
          <p:nvPr/>
        </p:nvSpPr>
        <p:spPr>
          <a:xfrm>
            <a:off x="182679" y="3968658"/>
            <a:ext cx="4243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পিথাগোরাসের উপপাদ্য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702413E-71BB-4E77-865E-2D635250B3D5}"/>
                  </a:ext>
                </a:extLst>
              </p:cNvPr>
              <p:cNvSpPr txBox="1"/>
              <p:nvPr/>
            </p:nvSpPr>
            <p:spPr>
              <a:xfrm>
                <a:off x="4418143" y="4027181"/>
                <a:ext cx="117172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GB" sz="3200" b="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𝐷𝐹</m:t>
                          </m:r>
                        </m:e>
                        <m:sup>
                          <m:r>
                            <a:rPr lang="en-US" sz="3200" b="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20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702413E-71BB-4E77-865E-2D635250B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143" y="4027181"/>
                <a:ext cx="1171723" cy="492443"/>
              </a:xfrm>
              <a:prstGeom prst="rect">
                <a:avLst/>
              </a:prstGeom>
              <a:blipFill>
                <a:blip r:embed="rId4"/>
                <a:stretch>
                  <a:fillRect r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D7A42A-71AE-4157-AB08-6BF9166A93E4}"/>
                  </a:ext>
                </a:extLst>
              </p:cNvPr>
              <p:cNvSpPr txBox="1"/>
              <p:nvPr/>
            </p:nvSpPr>
            <p:spPr>
              <a:xfrm>
                <a:off x="5589866" y="4027180"/>
                <a:ext cx="117172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GB" sz="3200" b="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𝐷𝐸</m:t>
                          </m:r>
                        </m:e>
                        <m:sup>
                          <m:r>
                            <a:rPr lang="en-US" sz="3200" b="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+</m:t>
                      </m:r>
                    </m:oMath>
                  </m:oMathPara>
                </a14:m>
                <a:endParaRPr lang="en-US" sz="32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D7A42A-71AE-4157-AB08-6BF9166A9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866" y="4027180"/>
                <a:ext cx="117172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1742355-20F4-44FC-84A6-EDF69F53BCCD}"/>
                  </a:ext>
                </a:extLst>
              </p:cNvPr>
              <p:cNvSpPr txBox="1"/>
              <p:nvPr/>
            </p:nvSpPr>
            <p:spPr>
              <a:xfrm>
                <a:off x="6729266" y="4027179"/>
                <a:ext cx="101688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GB" sz="3200" b="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𝐸𝐹</m:t>
                          </m:r>
                        </m:e>
                        <m:sup>
                          <m:r>
                            <a:rPr lang="en-US" sz="3200" b="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1742355-20F4-44FC-84A6-EDF69F53B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266" y="4027179"/>
                <a:ext cx="1016885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B47B40E-6EB5-475B-8ECE-3F6A414984F7}"/>
                  </a:ext>
                </a:extLst>
              </p:cNvPr>
              <p:cNvSpPr txBox="1"/>
              <p:nvPr/>
            </p:nvSpPr>
            <p:spPr>
              <a:xfrm>
                <a:off x="5098965" y="4599586"/>
                <a:ext cx="55787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B47B40E-6EB5-475B-8ECE-3F6A41498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965" y="4599586"/>
                <a:ext cx="557872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5E19271-8D84-4C03-A6C8-031412417E3A}"/>
                  </a:ext>
                </a:extLst>
              </p:cNvPr>
              <p:cNvSpPr txBox="1"/>
              <p:nvPr/>
            </p:nvSpPr>
            <p:spPr>
              <a:xfrm>
                <a:off x="5585739" y="4630363"/>
                <a:ext cx="117172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GB" sz="3200" b="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𝐴𝐵</m:t>
                          </m:r>
                        </m:e>
                        <m:sup>
                          <m:r>
                            <a:rPr lang="en-US" sz="3200" b="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+</m:t>
                      </m:r>
                    </m:oMath>
                  </m:oMathPara>
                </a14:m>
                <a:endParaRPr lang="en-US" sz="32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5E19271-8D84-4C03-A6C8-031412417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739" y="4630363"/>
                <a:ext cx="117172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63F0DD0-26E3-4E4F-8F31-DCB79A0A707D}"/>
                  </a:ext>
                </a:extLst>
              </p:cNvPr>
              <p:cNvSpPr txBox="1"/>
              <p:nvPr/>
            </p:nvSpPr>
            <p:spPr>
              <a:xfrm>
                <a:off x="6666109" y="4630363"/>
                <a:ext cx="101688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GB" sz="3200" b="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𝐵𝐶</m:t>
                          </m:r>
                        </m:e>
                        <m:sup>
                          <m:r>
                            <a:rPr lang="en-US" sz="3200" b="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63F0DD0-26E3-4E4F-8F31-DCB79A0A7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109" y="4630363"/>
                <a:ext cx="1016885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8C2174A-0644-432C-8633-B088C1D84986}"/>
                  </a:ext>
                </a:extLst>
              </p:cNvPr>
              <p:cNvSpPr txBox="1"/>
              <p:nvPr/>
            </p:nvSpPr>
            <p:spPr>
              <a:xfrm>
                <a:off x="5098965" y="5264324"/>
                <a:ext cx="55787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8C2174A-0644-432C-8633-B088C1D84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965" y="5264324"/>
                <a:ext cx="557872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8A3EBFE-725E-4952-B2C2-EAE8FF6B3790}"/>
                  </a:ext>
                </a:extLst>
              </p:cNvPr>
              <p:cNvSpPr txBox="1"/>
              <p:nvPr/>
            </p:nvSpPr>
            <p:spPr>
              <a:xfrm>
                <a:off x="5523411" y="5288703"/>
                <a:ext cx="101688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GB" sz="3200" b="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𝐴𝐶</m:t>
                          </m:r>
                        </m:e>
                        <m:sup>
                          <m:r>
                            <a:rPr lang="en-US" sz="3200" b="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8A3EBFE-725E-4952-B2C2-EAE8FF6B3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411" y="5288703"/>
                <a:ext cx="1016885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7AC22EEC-13CC-41AF-9D79-92A66999D0A0}"/>
              </a:ext>
            </a:extLst>
          </p:cNvPr>
          <p:cNvSpPr txBox="1"/>
          <p:nvPr/>
        </p:nvSpPr>
        <p:spPr>
          <a:xfrm>
            <a:off x="3774819" y="5288703"/>
            <a:ext cx="58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8CDE57B-9B2C-4323-815E-76FA7090E1C9}"/>
                  </a:ext>
                </a:extLst>
              </p:cNvPr>
              <p:cNvSpPr txBox="1"/>
              <p:nvPr/>
            </p:nvSpPr>
            <p:spPr>
              <a:xfrm>
                <a:off x="4110999" y="5343130"/>
                <a:ext cx="117172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GB" sz="3200" b="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𝐷𝐹</m:t>
                          </m:r>
                        </m:e>
                        <m:sup>
                          <m:r>
                            <a:rPr lang="en-US" sz="3200" b="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8CDE57B-9B2C-4323-815E-76FA7090E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999" y="5343130"/>
                <a:ext cx="1171723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F812FAB-6ACF-4F0C-84F6-2EEEBBC6BBE2}"/>
                  </a:ext>
                </a:extLst>
              </p:cNvPr>
              <p:cNvSpPr/>
              <p:nvPr/>
            </p:nvSpPr>
            <p:spPr>
              <a:xfrm>
                <a:off x="4021752" y="5929062"/>
                <a:ext cx="22659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∴</m:t>
                      </m:r>
                      <m:r>
                        <m:rPr>
                          <m:sty m:val="p"/>
                        </m:rPr>
                        <a:rPr lang="en-GB" sz="3200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GB" sz="32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F</m:t>
                      </m:r>
                      <m:r>
                        <a:rPr lang="en-GB" sz="3200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3200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AC</m:t>
                      </m:r>
                      <m:r>
                        <a:rPr lang="en-GB" sz="3200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en-GB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F812FAB-6ACF-4F0C-84F6-2EEEBBC6BB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752" y="5929062"/>
                <a:ext cx="2265941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86656DEC-0BBC-4E8C-8843-544E945BD46B}"/>
              </a:ext>
            </a:extLst>
          </p:cNvPr>
          <p:cNvSpPr/>
          <p:nvPr/>
        </p:nvSpPr>
        <p:spPr>
          <a:xfrm>
            <a:off x="4321128" y="3945677"/>
            <a:ext cx="1710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হবে?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7704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19C9F32-D627-46A4-ACB7-B000E18409A9}"/>
              </a:ext>
            </a:extLst>
          </p:cNvPr>
          <p:cNvCxnSpPr/>
          <p:nvPr/>
        </p:nvCxnSpPr>
        <p:spPr>
          <a:xfrm flipV="1">
            <a:off x="1516974" y="756977"/>
            <a:ext cx="926" cy="1976903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ECA072-96D7-4F0C-B49E-9F64DE920EC8}"/>
              </a:ext>
            </a:extLst>
          </p:cNvPr>
          <p:cNvCxnSpPr/>
          <p:nvPr/>
        </p:nvCxnSpPr>
        <p:spPr>
          <a:xfrm flipV="1">
            <a:off x="1516974" y="2685305"/>
            <a:ext cx="2628260" cy="64124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857F77-ADEE-4E43-8217-2952A60AD01D}"/>
              </a:ext>
            </a:extLst>
          </p:cNvPr>
          <p:cNvCxnSpPr/>
          <p:nvPr/>
        </p:nvCxnSpPr>
        <p:spPr>
          <a:xfrm flipH="1" flipV="1">
            <a:off x="1516974" y="756977"/>
            <a:ext cx="2628260" cy="1912779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61AD63A-EAA4-4475-9607-4DF582B1A015}"/>
              </a:ext>
            </a:extLst>
          </p:cNvPr>
          <p:cNvSpPr txBox="1"/>
          <p:nvPr/>
        </p:nvSpPr>
        <p:spPr>
          <a:xfrm>
            <a:off x="1086680" y="406946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552DA7-1000-4AF5-A0DD-9DB89F355502}"/>
              </a:ext>
            </a:extLst>
          </p:cNvPr>
          <p:cNvSpPr txBox="1"/>
          <p:nvPr/>
        </p:nvSpPr>
        <p:spPr>
          <a:xfrm>
            <a:off x="1059613" y="2645763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FDED5A-1BAA-4F7C-88CD-FDACA9F4A816}"/>
              </a:ext>
            </a:extLst>
          </p:cNvPr>
          <p:cNvSpPr txBox="1"/>
          <p:nvPr/>
        </p:nvSpPr>
        <p:spPr>
          <a:xfrm>
            <a:off x="4026316" y="2645763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AD3CF2-06C9-4ED2-9795-B1EBEF4E4ED3}"/>
              </a:ext>
            </a:extLst>
          </p:cNvPr>
          <p:cNvCxnSpPr/>
          <p:nvPr/>
        </p:nvCxnSpPr>
        <p:spPr>
          <a:xfrm flipV="1">
            <a:off x="6426637" y="603890"/>
            <a:ext cx="926" cy="1976903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A73ACA-4E77-4B68-BD09-598E43BC5A12}"/>
              </a:ext>
            </a:extLst>
          </p:cNvPr>
          <p:cNvCxnSpPr/>
          <p:nvPr/>
        </p:nvCxnSpPr>
        <p:spPr>
          <a:xfrm flipV="1">
            <a:off x="6426637" y="2532218"/>
            <a:ext cx="2628260" cy="64124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23DEF9-E3C5-4B31-8C9D-7DF1EE7939D7}"/>
              </a:ext>
            </a:extLst>
          </p:cNvPr>
          <p:cNvCxnSpPr/>
          <p:nvPr/>
        </p:nvCxnSpPr>
        <p:spPr>
          <a:xfrm flipH="1" flipV="1">
            <a:off x="6426637" y="603890"/>
            <a:ext cx="2628260" cy="1912779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5188068-D550-4CE5-99B8-0E54615F8F67}"/>
              </a:ext>
            </a:extLst>
          </p:cNvPr>
          <p:cNvSpPr txBox="1"/>
          <p:nvPr/>
        </p:nvSpPr>
        <p:spPr>
          <a:xfrm>
            <a:off x="5996343" y="253859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658AA5-1A9E-4CF3-B936-4CB0A125BA83}"/>
              </a:ext>
            </a:extLst>
          </p:cNvPr>
          <p:cNvSpPr txBox="1"/>
          <p:nvPr/>
        </p:nvSpPr>
        <p:spPr>
          <a:xfrm>
            <a:off x="5969276" y="2492676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C03A98-9126-4333-978B-CB3E752922BA}"/>
              </a:ext>
            </a:extLst>
          </p:cNvPr>
          <p:cNvSpPr txBox="1"/>
          <p:nvPr/>
        </p:nvSpPr>
        <p:spPr>
          <a:xfrm>
            <a:off x="8935979" y="249267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B590576-7C3C-44A4-88A4-D434E02523F9}"/>
              </a:ext>
            </a:extLst>
          </p:cNvPr>
          <p:cNvGrpSpPr/>
          <p:nvPr/>
        </p:nvGrpSpPr>
        <p:grpSpPr>
          <a:xfrm>
            <a:off x="6426637" y="2294161"/>
            <a:ext cx="381795" cy="305595"/>
            <a:chOff x="3352005" y="3581400"/>
            <a:chExt cx="381794" cy="3055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B18BDE4-9A18-455C-B292-323B8A83888B}"/>
                </a:ext>
              </a:extLst>
            </p:cNvPr>
            <p:cNvCxnSpPr/>
            <p:nvPr/>
          </p:nvCxnSpPr>
          <p:spPr>
            <a:xfrm>
              <a:off x="3352005" y="3581400"/>
              <a:ext cx="381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FDDE5BF-DB94-47EC-AB1E-1F7A1BBBB1F5}"/>
                </a:ext>
              </a:extLst>
            </p:cNvPr>
            <p:cNvCxnSpPr/>
            <p:nvPr/>
          </p:nvCxnSpPr>
          <p:spPr>
            <a:xfrm rot="5400000">
              <a:off x="3580605" y="3733800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99E4AE8-921B-4850-970F-8ACA17C62369}"/>
              </a:ext>
            </a:extLst>
          </p:cNvPr>
          <p:cNvSpPr txBox="1"/>
          <p:nvPr/>
        </p:nvSpPr>
        <p:spPr>
          <a:xfrm>
            <a:off x="447001" y="3057786"/>
            <a:ext cx="1066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CB96104-2E64-4F2B-8678-24E0C79292B7}"/>
                  </a:ext>
                </a:extLst>
              </p:cNvPr>
              <p:cNvSpPr txBox="1"/>
              <p:nvPr/>
            </p:nvSpPr>
            <p:spPr>
              <a:xfrm>
                <a:off x="1388602" y="3109626"/>
                <a:ext cx="434516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𝐴𝐵𝐶</m:t>
                      </m:r>
                      <m:r>
                        <a:rPr lang="en-GB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ও </m:t>
                      </m:r>
                      <m:r>
                        <a:rPr lang="en-US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𝐷𝐸𝐹</m:t>
                      </m:r>
                      <m:r>
                        <m:rPr>
                          <m:nor/>
                        </m:rPr>
                        <a:rPr lang="en-US" sz="36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এর মধ্যে</m:t>
                      </m:r>
                      <m:r>
                        <m:rPr>
                          <m:nor/>
                        </m:rPr>
                        <a:rPr lang="en-GB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,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CB96104-2E64-4F2B-8678-24E0C7929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602" y="3109626"/>
                <a:ext cx="4345164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FA40933-0967-4264-A5F1-C55C8615AECE}"/>
                  </a:ext>
                </a:extLst>
              </p:cNvPr>
              <p:cNvSpPr/>
              <p:nvPr/>
            </p:nvSpPr>
            <p:spPr>
              <a:xfrm>
                <a:off x="5678714" y="3101444"/>
                <a:ext cx="213231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360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AB</m:t>
                      </m:r>
                      <m:r>
                        <a:rPr lang="en-GB" sz="36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36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DE</m:t>
                      </m:r>
                      <m:r>
                        <a:rPr lang="en-GB" sz="3600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en-GB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FA40933-0967-4264-A5F1-C55C8615AE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714" y="3101444"/>
                <a:ext cx="213231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DBD2DD2-01C1-42E6-9EEB-4E792425543E}"/>
                  </a:ext>
                </a:extLst>
              </p:cNvPr>
              <p:cNvSpPr/>
              <p:nvPr/>
            </p:nvSpPr>
            <p:spPr>
              <a:xfrm>
                <a:off x="5693412" y="3820322"/>
                <a:ext cx="204735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360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B</m:t>
                      </m:r>
                      <m:r>
                        <m:rPr>
                          <m:sty m:val="p"/>
                        </m:rPr>
                        <a:rPr lang="en-GB" sz="36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C</m:t>
                      </m:r>
                      <m:r>
                        <a:rPr lang="en-GB" sz="36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36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EF</m:t>
                      </m:r>
                      <m:r>
                        <a:rPr lang="en-GB" sz="3600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en-GB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DBD2DD2-01C1-42E6-9EEB-4E7924255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412" y="3820322"/>
                <a:ext cx="204735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C1BB77C-DD0B-46A7-9CF8-F323E34E5742}"/>
                  </a:ext>
                </a:extLst>
              </p:cNvPr>
              <p:cNvSpPr/>
              <p:nvPr/>
            </p:nvSpPr>
            <p:spPr>
              <a:xfrm>
                <a:off x="5108315" y="4448401"/>
                <a:ext cx="263245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এবং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3600" b="0" i="0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AC</m:t>
                    </m:r>
                    <m:r>
                      <a:rPr lang="en-GB" sz="3600" dirty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3600" b="0" i="0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DF</m:t>
                    </m:r>
                  </m:oMath>
                </a14:m>
                <a:endParaRPr lang="en-GB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C1BB77C-DD0B-46A7-9CF8-F323E34E57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315" y="4448401"/>
                <a:ext cx="2632452" cy="646331"/>
              </a:xfrm>
              <a:prstGeom prst="rect">
                <a:avLst/>
              </a:prstGeom>
              <a:blipFill>
                <a:blip r:embed="rId5"/>
                <a:stretch>
                  <a:fillRect l="-7407" t="-14151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D17694-AEF5-434C-BC46-C7AF3FF923B5}"/>
                  </a:ext>
                </a:extLst>
              </p:cNvPr>
              <p:cNvSpPr/>
              <p:nvPr/>
            </p:nvSpPr>
            <p:spPr>
              <a:xfrm>
                <a:off x="4435915" y="4967767"/>
                <a:ext cx="363253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∴</m:t>
                      </m:r>
                      <m:r>
                        <a:rPr lang="en-US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𝐴𝐵𝐶</m:t>
                      </m:r>
                      <m:r>
                        <a:rPr lang="en-GB" sz="360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≅</m:t>
                      </m:r>
                      <m:r>
                        <a:rPr lang="en-US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𝐷𝐸𝐹</m:t>
                      </m:r>
                    </m:oMath>
                  </m:oMathPara>
                </a14:m>
                <a:endParaRPr lang="en-GB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D17694-AEF5-434C-BC46-C7AF3FF923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915" y="4967767"/>
                <a:ext cx="3632533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D18EE0D-02EA-4177-9389-C6A5AD7F85EA}"/>
              </a:ext>
            </a:extLst>
          </p:cNvPr>
          <p:cNvSpPr txBox="1"/>
          <p:nvPr/>
        </p:nvSpPr>
        <p:spPr>
          <a:xfrm>
            <a:off x="8994553" y="2959921"/>
            <a:ext cx="2398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[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অংকনানুসারে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]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6902B0-1D97-42E1-9F64-6E4AE38AA02A}"/>
              </a:ext>
            </a:extLst>
          </p:cNvPr>
          <p:cNvSpPr txBox="1"/>
          <p:nvPr/>
        </p:nvSpPr>
        <p:spPr>
          <a:xfrm>
            <a:off x="8905279" y="3695082"/>
            <a:ext cx="2398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[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অংকনানুসারে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]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9AD00E-0A2A-48FC-BD3F-F768D082E115}"/>
              </a:ext>
            </a:extLst>
          </p:cNvPr>
          <p:cNvSpPr txBox="1"/>
          <p:nvPr/>
        </p:nvSpPr>
        <p:spPr>
          <a:xfrm>
            <a:off x="8155073" y="4897488"/>
            <a:ext cx="3898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[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বাহু-বাহু-বাহু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সর্বসমতা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উপপাদ্য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]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DE47B29-288C-498D-A8F0-CE567BEF3847}"/>
                  </a:ext>
                </a:extLst>
              </p:cNvPr>
              <p:cNvSpPr/>
              <p:nvPr/>
            </p:nvSpPr>
            <p:spPr>
              <a:xfrm>
                <a:off x="5282241" y="5668393"/>
                <a:ext cx="228460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∴ </m:t>
                      </m:r>
                      <m:r>
                        <m:rPr>
                          <m:nor/>
                        </m:rPr>
                        <a:rPr lang="en-US" sz="3600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∠</m:t>
                      </m:r>
                      <m:r>
                        <m:rPr>
                          <m:nor/>
                        </m:rPr>
                        <a:rPr lang="en-GB" sz="36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600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∠</m:t>
                      </m:r>
                      <m:r>
                        <m:rPr>
                          <m:nor/>
                        </m:rPr>
                        <a:rPr lang="en-GB" sz="36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E</m:t>
                      </m:r>
                    </m:oMath>
                  </m:oMathPara>
                </a14:m>
                <a:endParaRPr lang="en-GB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DE47B29-288C-498D-A8F0-CE567BEF38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241" y="5668393"/>
                <a:ext cx="228460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863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BB6EA4-E19F-4F27-B79A-CA535363F737}"/>
              </a:ext>
            </a:extLst>
          </p:cNvPr>
          <p:cNvCxnSpPr/>
          <p:nvPr/>
        </p:nvCxnSpPr>
        <p:spPr>
          <a:xfrm flipV="1">
            <a:off x="1552485" y="845753"/>
            <a:ext cx="926" cy="1976903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BF2B659-A7F7-4A92-B78C-9E6B21E5B918}"/>
              </a:ext>
            </a:extLst>
          </p:cNvPr>
          <p:cNvCxnSpPr/>
          <p:nvPr/>
        </p:nvCxnSpPr>
        <p:spPr>
          <a:xfrm flipV="1">
            <a:off x="1552485" y="2774081"/>
            <a:ext cx="2628260" cy="64124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AA8FEC1-BF19-4ECE-92BD-F3109335F39D}"/>
              </a:ext>
            </a:extLst>
          </p:cNvPr>
          <p:cNvCxnSpPr/>
          <p:nvPr/>
        </p:nvCxnSpPr>
        <p:spPr>
          <a:xfrm flipH="1" flipV="1">
            <a:off x="1552485" y="845753"/>
            <a:ext cx="2628260" cy="19127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0EC50F4-1F49-4DCF-A6EE-46D5F0C61584}"/>
              </a:ext>
            </a:extLst>
          </p:cNvPr>
          <p:cNvSpPr txBox="1"/>
          <p:nvPr/>
        </p:nvSpPr>
        <p:spPr>
          <a:xfrm>
            <a:off x="1122191" y="495722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EB9330-F03E-4B06-96EE-CA4BFEEC261F}"/>
              </a:ext>
            </a:extLst>
          </p:cNvPr>
          <p:cNvSpPr txBox="1"/>
          <p:nvPr/>
        </p:nvSpPr>
        <p:spPr>
          <a:xfrm>
            <a:off x="1095124" y="2734539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026812-98F5-4DE9-B120-DC84AC7FD0B8}"/>
              </a:ext>
            </a:extLst>
          </p:cNvPr>
          <p:cNvSpPr txBox="1"/>
          <p:nvPr/>
        </p:nvSpPr>
        <p:spPr>
          <a:xfrm>
            <a:off x="4061827" y="2734539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D45AE6-12E4-420D-9267-E4E162CD2B16}"/>
              </a:ext>
            </a:extLst>
          </p:cNvPr>
          <p:cNvCxnSpPr/>
          <p:nvPr/>
        </p:nvCxnSpPr>
        <p:spPr>
          <a:xfrm flipV="1">
            <a:off x="6462148" y="692666"/>
            <a:ext cx="926" cy="1976903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C62F36-3264-494F-B835-6C01EC78C818}"/>
              </a:ext>
            </a:extLst>
          </p:cNvPr>
          <p:cNvCxnSpPr/>
          <p:nvPr/>
        </p:nvCxnSpPr>
        <p:spPr>
          <a:xfrm flipV="1">
            <a:off x="6462148" y="2620994"/>
            <a:ext cx="2628260" cy="64124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E49094-1CDF-4482-A548-F1D4906E9EC2}"/>
              </a:ext>
            </a:extLst>
          </p:cNvPr>
          <p:cNvCxnSpPr/>
          <p:nvPr/>
        </p:nvCxnSpPr>
        <p:spPr>
          <a:xfrm flipH="1" flipV="1">
            <a:off x="6462148" y="692666"/>
            <a:ext cx="2628260" cy="1912779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FD69803-C024-48B9-8457-C14EBDF188E9}"/>
              </a:ext>
            </a:extLst>
          </p:cNvPr>
          <p:cNvSpPr txBox="1"/>
          <p:nvPr/>
        </p:nvSpPr>
        <p:spPr>
          <a:xfrm>
            <a:off x="6031854" y="342635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606F23-9F95-42E7-9517-FAFF235D2E92}"/>
              </a:ext>
            </a:extLst>
          </p:cNvPr>
          <p:cNvSpPr txBox="1"/>
          <p:nvPr/>
        </p:nvSpPr>
        <p:spPr>
          <a:xfrm>
            <a:off x="6004787" y="2581452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224B22-F562-42AA-9E4D-06C2FD37DC6B}"/>
              </a:ext>
            </a:extLst>
          </p:cNvPr>
          <p:cNvSpPr txBox="1"/>
          <p:nvPr/>
        </p:nvSpPr>
        <p:spPr>
          <a:xfrm>
            <a:off x="8971490" y="2581452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77DB97-7574-46B4-ACA1-F5737E987C05}"/>
              </a:ext>
            </a:extLst>
          </p:cNvPr>
          <p:cNvGrpSpPr/>
          <p:nvPr/>
        </p:nvGrpSpPr>
        <p:grpSpPr>
          <a:xfrm>
            <a:off x="6462148" y="2382937"/>
            <a:ext cx="381795" cy="305595"/>
            <a:chOff x="3352005" y="3581400"/>
            <a:chExt cx="381794" cy="30559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2B17A48-CA26-41CE-AC60-FAB80D0FF003}"/>
                </a:ext>
              </a:extLst>
            </p:cNvPr>
            <p:cNvCxnSpPr/>
            <p:nvPr/>
          </p:nvCxnSpPr>
          <p:spPr>
            <a:xfrm>
              <a:off x="3352005" y="3581400"/>
              <a:ext cx="381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5109D7D-AA3E-44D6-A605-681BC3FB92C0}"/>
                </a:ext>
              </a:extLst>
            </p:cNvPr>
            <p:cNvCxnSpPr/>
            <p:nvPr/>
          </p:nvCxnSpPr>
          <p:spPr>
            <a:xfrm rot="5400000">
              <a:off x="3580605" y="3733800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8576A31-F520-4EFF-8C58-47C5A1120226}"/>
                  </a:ext>
                </a:extLst>
              </p:cNvPr>
              <p:cNvSpPr/>
              <p:nvPr/>
            </p:nvSpPr>
            <p:spPr>
              <a:xfrm>
                <a:off x="4701661" y="3523138"/>
                <a:ext cx="228460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∴ </m:t>
                      </m:r>
                      <m:r>
                        <m:rPr>
                          <m:nor/>
                        </m:rPr>
                        <a:rPr lang="en-US" sz="3600" dirty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∠</m:t>
                      </m:r>
                      <m:r>
                        <m:rPr>
                          <m:nor/>
                        </m:rPr>
                        <a:rPr lang="en-GB" sz="3600" b="0" i="0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600" dirty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dirty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∠</m:t>
                      </m:r>
                      <m:r>
                        <m:rPr>
                          <m:nor/>
                        </m:rPr>
                        <a:rPr lang="en-GB" sz="3600" b="0" i="0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E</m:t>
                      </m:r>
                    </m:oMath>
                  </m:oMathPara>
                </a14:m>
                <a:endParaRPr lang="en-GB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8576A31-F520-4EFF-8C58-47C5A1120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661" y="3523138"/>
                <a:ext cx="2284600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BD41B8-6157-4815-87B8-FBACB8C8BD5D}"/>
                  </a:ext>
                </a:extLst>
              </p:cNvPr>
              <p:cNvSpPr txBox="1"/>
              <p:nvPr/>
            </p:nvSpPr>
            <p:spPr>
              <a:xfrm>
                <a:off x="4554270" y="4300068"/>
                <a:ext cx="29882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কিন্তু 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m:rPr>
                        <m:nor/>
                      </m:rPr>
                      <a:rPr lang="en-GB" sz="3600" dirty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E</m:t>
                    </m:r>
                    <m:r>
                      <m:rPr>
                        <m:nor/>
                      </m:rPr>
                      <a:rPr lang="en-US" sz="3600" dirty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m:rPr>
                        <m:nor/>
                      </m:rPr>
                      <a:rPr lang="en-US" sz="3600" dirty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90</m:t>
                    </m:r>
                    <m:r>
                      <a:rPr lang="en-US" sz="3600" i="1" dirty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°</m:t>
                    </m:r>
                    <m:r>
                      <a:rPr lang="en-GB" sz="3600" dirty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endParaRPr lang="en-GB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BD41B8-6157-4815-87B8-FBACB8C8B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270" y="4300068"/>
                <a:ext cx="2988273" cy="646331"/>
              </a:xfrm>
              <a:prstGeom prst="rect">
                <a:avLst/>
              </a:prstGeom>
              <a:blipFill>
                <a:blip r:embed="rId3"/>
                <a:stretch>
                  <a:fillRect l="-6327" t="-13208" b="-4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E36D41C-8021-4995-9BA2-B0E835335535}"/>
                  </a:ext>
                </a:extLst>
              </p:cNvPr>
              <p:cNvSpPr/>
              <p:nvPr/>
            </p:nvSpPr>
            <p:spPr>
              <a:xfrm>
                <a:off x="4806382" y="5014349"/>
                <a:ext cx="239681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∴ </m:t>
                      </m:r>
                      <m:r>
                        <m:rPr>
                          <m:nor/>
                        </m:rPr>
                        <a:rPr lang="en-US" sz="3600" dirty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∠</m:t>
                      </m:r>
                      <m:r>
                        <m:rPr>
                          <m:nor/>
                        </m:rPr>
                        <a:rPr lang="en-GB" sz="3600" b="0" i="0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600" dirty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dirty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90</m:t>
                      </m:r>
                      <m:r>
                        <a:rPr lang="en-US" sz="3600" i="1" dirty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°</m:t>
                      </m:r>
                    </m:oMath>
                  </m:oMathPara>
                </a14:m>
                <a:endParaRPr lang="en-GB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E36D41C-8021-4995-9BA2-B0E8353355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382" y="5014349"/>
                <a:ext cx="239681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0ED83C3-7BFE-4868-8F92-89D13A16F387}"/>
                  </a:ext>
                </a:extLst>
              </p:cNvPr>
              <p:cNvSpPr txBox="1"/>
              <p:nvPr/>
            </p:nvSpPr>
            <p:spPr>
              <a:xfrm>
                <a:off x="3467355" y="5728630"/>
                <a:ext cx="550413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600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অর্থাৎ </m:t>
                    </m:r>
                    <m:r>
                      <m:rPr>
                        <m:nor/>
                      </m:rPr>
                      <a:rPr lang="en-GB" sz="3600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,</m:t>
                    </m:r>
                    <m:r>
                      <a:rPr lang="en-GB" sz="3600" b="0" i="1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   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GB" sz="36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একটি </a:t>
                </a:r>
                <a:r>
                  <a:rPr lang="en-GB" sz="3600" dirty="0" err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সমকোণী</a:t>
                </a:r>
                <a:r>
                  <a:rPr lang="en-GB" sz="36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GB" sz="3600" dirty="0" err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ত্রিভুজ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0ED83C3-7BFE-4868-8F92-89D13A16F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355" y="5728630"/>
                <a:ext cx="5504135" cy="553998"/>
              </a:xfrm>
              <a:prstGeom prst="rect">
                <a:avLst/>
              </a:prstGeom>
              <a:blipFill>
                <a:blip r:embed="rId5"/>
                <a:stretch>
                  <a:fillRect l="-221" t="-24176" r="-4873" b="-5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817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3EE190D-8AD0-4189-A4DF-1B10163A2293}"/>
                  </a:ext>
                </a:extLst>
              </p:cNvPr>
              <p:cNvSpPr/>
              <p:nvPr/>
            </p:nvSpPr>
            <p:spPr>
              <a:xfrm>
                <a:off x="2891487" y="5463888"/>
                <a:ext cx="571663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85800" indent="-685800">
                  <a:buFont typeface="Arial" panose="020B0604020202020204" pitchFamily="34" charset="0"/>
                  <a:buChar char="•"/>
                </a:pPr>
                <a:r>
                  <a:rPr lang="bn-BD" sz="4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প্রমাণ কর যে,</a:t>
                </a:r>
                <a:r>
                  <a:rPr lang="en-US" sz="4800" dirty="0">
                    <a:ln w="0"/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dirty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m:rPr>
                        <m:nor/>
                      </m:rPr>
                      <a:rPr lang="en-US" sz="4800" b="0" i="0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Q</m:t>
                    </m:r>
                    <m:r>
                      <m:rPr>
                        <m:nor/>
                      </m:rPr>
                      <a:rPr lang="en-US" sz="4800" dirty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m:rPr>
                        <m:nor/>
                      </m:rPr>
                      <a:rPr lang="en-US" sz="4800" dirty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90</m:t>
                    </m:r>
                    <m:r>
                      <a:rPr lang="en-US" sz="4800" i="1" dirty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°</m:t>
                    </m:r>
                  </m:oMath>
                </a14:m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3EE190D-8AD0-4189-A4DF-1B10163A22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487" y="5463888"/>
                <a:ext cx="5716630" cy="830997"/>
              </a:xfrm>
              <a:prstGeom prst="rect">
                <a:avLst/>
              </a:prstGeom>
              <a:blipFill>
                <a:blip r:embed="rId2"/>
                <a:stretch>
                  <a:fillRect l="-4478" t="-16788" b="-44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9D923C0E-AEF1-41C7-91B2-2FA1D0473BA1}"/>
              </a:ext>
            </a:extLst>
          </p:cNvPr>
          <p:cNvSpPr/>
          <p:nvPr/>
        </p:nvSpPr>
        <p:spPr>
          <a:xfrm>
            <a:off x="5406501" y="2705577"/>
            <a:ext cx="2392070" cy="2025915"/>
          </a:xfrm>
          <a:prstGeom prst="rtTriangle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64411E-41A5-4B1F-B6C4-6CE0F84E1A86}"/>
              </a:ext>
            </a:extLst>
          </p:cNvPr>
          <p:cNvSpPr txBox="1"/>
          <p:nvPr/>
        </p:nvSpPr>
        <p:spPr>
          <a:xfrm>
            <a:off x="4875586" y="2211551"/>
            <a:ext cx="53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A15618-1118-49A2-B367-26C4A27D318E}"/>
              </a:ext>
            </a:extLst>
          </p:cNvPr>
          <p:cNvSpPr txBox="1"/>
          <p:nvPr/>
        </p:nvSpPr>
        <p:spPr>
          <a:xfrm>
            <a:off x="4795436" y="4588387"/>
            <a:ext cx="599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33DCC5-14E7-42C4-A4C0-C96C00478A27}"/>
              </a:ext>
            </a:extLst>
          </p:cNvPr>
          <p:cNvSpPr txBox="1"/>
          <p:nvPr/>
        </p:nvSpPr>
        <p:spPr>
          <a:xfrm>
            <a:off x="7663027" y="4701744"/>
            <a:ext cx="575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</a:p>
        </p:txBody>
      </p:sp>
      <p:sp>
        <p:nvSpPr>
          <p:cNvPr id="25" name="Wave 24">
            <a:extLst>
              <a:ext uri="{FF2B5EF4-FFF2-40B4-BE49-F238E27FC236}">
                <a16:creationId xmlns:a16="http://schemas.microsoft.com/office/drawing/2014/main" id="{35102064-2A73-4F50-B1C9-F0F916A9127E}"/>
              </a:ext>
            </a:extLst>
          </p:cNvPr>
          <p:cNvSpPr/>
          <p:nvPr/>
        </p:nvSpPr>
        <p:spPr>
          <a:xfrm>
            <a:off x="645109" y="381634"/>
            <a:ext cx="3469891" cy="871658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AEECB44-9952-45B2-8667-C10F465DCB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248"/>
          <a:stretch/>
        </p:blipFill>
        <p:spPr>
          <a:xfrm>
            <a:off x="328884" y="322843"/>
            <a:ext cx="1104961" cy="18240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04B95C8-F79C-49AD-834F-E7F2BEEB4D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35"/>
          <a:stretch/>
        </p:blipFill>
        <p:spPr>
          <a:xfrm>
            <a:off x="10744200" y="339170"/>
            <a:ext cx="1083472" cy="18240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59A6B1-6235-44AE-A8EE-5C697B2E5D68}"/>
                  </a:ext>
                </a:extLst>
              </p:cNvPr>
              <p:cNvSpPr txBox="1"/>
              <p:nvPr/>
            </p:nvSpPr>
            <p:spPr>
              <a:xfrm>
                <a:off x="6791417" y="3056801"/>
                <a:ext cx="435005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𝑃𝑅</m:t>
                        </m:r>
                      </m:e>
                      <m:sup>
                        <m:r>
                          <a:rPr lang="en-US" sz="3600" i="1" dirty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𝑃𝑄</m:t>
                        </m:r>
                      </m:e>
                      <m:sup>
                        <m:r>
                          <a:rPr lang="en-US" sz="36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6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𝑄𝑅</m:t>
                        </m:r>
                      </m:e>
                      <m:sup>
                        <m:r>
                          <a:rPr lang="en-US" sz="36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59A6B1-6235-44AE-A8EE-5C697B2E5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417" y="3056801"/>
                <a:ext cx="4350058" cy="646331"/>
              </a:xfrm>
              <a:prstGeom prst="rect">
                <a:avLst/>
              </a:prstGeom>
              <a:blipFill>
                <a:blip r:embed="rId4"/>
                <a:stretch>
                  <a:fillRect t="-13208" b="-4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399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1.11111E-6 L 0.37825 -0.0057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30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0.38802 -0.0085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1" y="1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4BEE38-876E-4398-A0D9-BA8361432805}"/>
                  </a:ext>
                </a:extLst>
              </p:cNvPr>
              <p:cNvSpPr/>
              <p:nvPr/>
            </p:nvSpPr>
            <p:spPr>
              <a:xfrm>
                <a:off x="504821" y="443965"/>
                <a:ext cx="1118235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bn-IN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এ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GB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∠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90</m:t>
                      </m:r>
                      <m:r>
                        <a:rPr lang="en-US" sz="3600" i="1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°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.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𝐷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ও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𝐸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যথাক্রমে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𝐴𝐵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ও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𝐴𝐶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এর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মধ্যবিন্দু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হলে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,  </m:t>
                      </m:r>
                    </m:oMath>
                  </m:oMathPara>
                </a14:m>
                <a:endParaRPr lang="en-US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4BEE38-876E-4398-A0D9-BA83614328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1" y="443965"/>
                <a:ext cx="11182357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4B8FDD4-7A8F-4088-883D-1EA7395D84DA}"/>
                  </a:ext>
                </a:extLst>
              </p:cNvPr>
              <p:cNvSpPr/>
              <p:nvPr/>
            </p:nvSpPr>
            <p:spPr>
              <a:xfrm>
                <a:off x="612832" y="1217802"/>
                <a:ext cx="229261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600" b="0" dirty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itchFamily="2" charset="0"/>
                  </a:rPr>
                  <a:t>প্রমাণ কর যে</a:t>
                </a:r>
                <a14:m>
                  <m:oMath xmlns:m="http://schemas.openxmlformats.org/officeDocument/2006/math">
                    <m:r>
                      <a:rPr lang="bn-BD" sz="3600" b="0" i="1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, </m:t>
                    </m:r>
                    <m:r>
                      <a:rPr lang="en-US" sz="3600" b="0" i="1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4B8FDD4-7A8F-4088-883D-1EA7395D84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32" y="1217802"/>
                <a:ext cx="2292615" cy="646331"/>
              </a:xfrm>
              <a:prstGeom prst="rect">
                <a:avLst/>
              </a:prstGeom>
              <a:blipFill>
                <a:blip r:embed="rId3"/>
                <a:stretch>
                  <a:fillRect l="-8511" t="-14151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F01158-6C9F-487F-A14E-38CDB84158D3}"/>
                  </a:ext>
                </a:extLst>
              </p:cNvPr>
              <p:cNvSpPr txBox="1"/>
              <p:nvPr/>
            </p:nvSpPr>
            <p:spPr>
              <a:xfrm>
                <a:off x="2824600" y="1294745"/>
                <a:ext cx="364722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𝐷𝐸</m:t>
                        </m:r>
                      </m:e>
                      <m:sup>
                        <m:r>
                          <a:rPr lang="en-US" sz="3200" b="0" i="1" dirty="0" smtClean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3200" dirty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𝐶</m:t>
                        </m:r>
                        <m:r>
                          <a:rPr lang="en-US" sz="32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𝐸</m:t>
                        </m:r>
                      </m:e>
                      <m:sup>
                        <m:r>
                          <a:rPr lang="en-US" sz="32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2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𝐵𝐷</m:t>
                        </m:r>
                      </m:e>
                      <m:sup>
                        <m:r>
                          <a:rPr lang="en-US" sz="32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F01158-6C9F-487F-A14E-38CDB8415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600" y="1294745"/>
                <a:ext cx="3647222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C20559-3D47-4833-A44A-324B9823E6BE}"/>
              </a:ext>
            </a:extLst>
          </p:cNvPr>
          <p:cNvCxnSpPr>
            <a:cxnSpLocks/>
            <a:stCxn id="9" idx="3"/>
          </p:cNvCxnSpPr>
          <p:nvPr/>
        </p:nvCxnSpPr>
        <p:spPr>
          <a:xfrm flipH="1" flipV="1">
            <a:off x="8193908" y="1644778"/>
            <a:ext cx="26140" cy="2181172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2C5CD8-4BDF-4CF7-B45C-01551AB780E6}"/>
              </a:ext>
            </a:extLst>
          </p:cNvPr>
          <p:cNvCxnSpPr>
            <a:cxnSpLocks/>
          </p:cNvCxnSpPr>
          <p:nvPr/>
        </p:nvCxnSpPr>
        <p:spPr>
          <a:xfrm flipV="1">
            <a:off x="8210984" y="3794265"/>
            <a:ext cx="2614264" cy="50965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3451B3-4DAE-43E3-891E-E19362CF717A}"/>
              </a:ext>
            </a:extLst>
          </p:cNvPr>
          <p:cNvCxnSpPr>
            <a:cxnSpLocks/>
          </p:cNvCxnSpPr>
          <p:nvPr/>
        </p:nvCxnSpPr>
        <p:spPr>
          <a:xfrm flipH="1" flipV="1">
            <a:off x="8179480" y="1623199"/>
            <a:ext cx="2645768" cy="2144233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4C293ED-72F3-4BAA-937B-F77B22011968}"/>
              </a:ext>
            </a:extLst>
          </p:cNvPr>
          <p:cNvSpPr txBox="1"/>
          <p:nvPr/>
        </p:nvSpPr>
        <p:spPr>
          <a:xfrm>
            <a:off x="7735620" y="1162272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2DE393-BF50-4A82-AAEA-A6336A85DF19}"/>
              </a:ext>
            </a:extLst>
          </p:cNvPr>
          <p:cNvSpPr txBox="1"/>
          <p:nvPr/>
        </p:nvSpPr>
        <p:spPr>
          <a:xfrm>
            <a:off x="7735620" y="3533562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6DBBC9-B65C-4720-A757-5F1699747070}"/>
              </a:ext>
            </a:extLst>
          </p:cNvPr>
          <p:cNvSpPr txBox="1"/>
          <p:nvPr/>
        </p:nvSpPr>
        <p:spPr>
          <a:xfrm>
            <a:off x="10739628" y="3495968"/>
            <a:ext cx="473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51A34AE-60F4-43F7-AD2B-CA113A1993C9}"/>
              </a:ext>
            </a:extLst>
          </p:cNvPr>
          <p:cNvGrpSpPr/>
          <p:nvPr/>
        </p:nvGrpSpPr>
        <p:grpSpPr>
          <a:xfrm rot="2189018">
            <a:off x="6106164" y="1253653"/>
            <a:ext cx="2217547" cy="5869220"/>
            <a:chOff x="1149946" y="1369499"/>
            <a:chExt cx="1790091" cy="536188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8981EDC-F864-43F0-96B5-304B5E050D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00" b="24971"/>
            <a:stretch/>
          </p:blipFill>
          <p:spPr>
            <a:xfrm rot="3202521">
              <a:off x="-306377" y="3484966"/>
              <a:ext cx="5361881" cy="1130947"/>
            </a:xfrm>
            <a:prstGeom prst="rect">
              <a:avLst/>
            </a:prstGeom>
          </p:spPr>
        </p:pic>
        <p:pic>
          <p:nvPicPr>
            <p:cNvPr id="13" name="Picture 4" descr="Hands PNG, hand image free">
              <a:extLst>
                <a:ext uri="{FF2B5EF4-FFF2-40B4-BE49-F238E27FC236}">
                  <a16:creationId xmlns:a16="http://schemas.microsoft.com/office/drawing/2014/main" id="{6C11CDBC-3283-475A-9130-7CBEF69FFD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49128">
              <a:off x="1149946" y="3610946"/>
              <a:ext cx="1250527" cy="191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EFB911BE-F9A5-4EEF-9E12-973860BE6264}"/>
              </a:ext>
            </a:extLst>
          </p:cNvPr>
          <p:cNvSpPr/>
          <p:nvPr/>
        </p:nvSpPr>
        <p:spPr>
          <a:xfrm>
            <a:off x="8168477" y="2700016"/>
            <a:ext cx="87573" cy="8757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6528890-929E-48FF-A26D-C6720AF86E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3746">
            <a:off x="7994780" y="993616"/>
            <a:ext cx="1447800" cy="159146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2E61298-0F42-477B-96CD-4C709B0F9112}"/>
              </a:ext>
            </a:extLst>
          </p:cNvPr>
          <p:cNvSpPr txBox="1"/>
          <p:nvPr/>
        </p:nvSpPr>
        <p:spPr>
          <a:xfrm>
            <a:off x="7675015" y="2481785"/>
            <a:ext cx="474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2B666F-E952-42F5-8FF8-B61985149CB0}"/>
              </a:ext>
            </a:extLst>
          </p:cNvPr>
          <p:cNvGrpSpPr/>
          <p:nvPr/>
        </p:nvGrpSpPr>
        <p:grpSpPr>
          <a:xfrm rot="18340708">
            <a:off x="9571101" y="1930040"/>
            <a:ext cx="2368995" cy="5869220"/>
            <a:chOff x="1149946" y="1369499"/>
            <a:chExt cx="1790091" cy="536188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B4A093B-3A89-48FE-83ED-4ED94AF4D2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00" b="24971"/>
            <a:stretch/>
          </p:blipFill>
          <p:spPr>
            <a:xfrm rot="3202521">
              <a:off x="-306377" y="3484966"/>
              <a:ext cx="5361881" cy="1130947"/>
            </a:xfrm>
            <a:prstGeom prst="rect">
              <a:avLst/>
            </a:prstGeom>
          </p:spPr>
        </p:pic>
        <p:pic>
          <p:nvPicPr>
            <p:cNvPr id="30" name="Picture 4" descr="Hands PNG, hand image free">
              <a:extLst>
                <a:ext uri="{FF2B5EF4-FFF2-40B4-BE49-F238E27FC236}">
                  <a16:creationId xmlns:a16="http://schemas.microsoft.com/office/drawing/2014/main" id="{4BE5EEB2-49DC-4A3C-9DB8-E3FDB7E63B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49128">
              <a:off x="1149946" y="3610946"/>
              <a:ext cx="1250527" cy="191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C6870712-BA19-426E-81F0-D761ABC41569}"/>
              </a:ext>
            </a:extLst>
          </p:cNvPr>
          <p:cNvSpPr/>
          <p:nvPr/>
        </p:nvSpPr>
        <p:spPr>
          <a:xfrm>
            <a:off x="9469720" y="3760710"/>
            <a:ext cx="87573" cy="8757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42BB7B9-395F-4314-ADCA-E618AB9D37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3746">
            <a:off x="9269417" y="2071721"/>
            <a:ext cx="1447800" cy="1591463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A4E0A234-F258-4E33-9FD8-2A2ECFD2B4C4}"/>
              </a:ext>
            </a:extLst>
          </p:cNvPr>
          <p:cNvGrpSpPr/>
          <p:nvPr/>
        </p:nvGrpSpPr>
        <p:grpSpPr>
          <a:xfrm rot="20747180">
            <a:off x="7001357" y="869886"/>
            <a:ext cx="2108838" cy="5869220"/>
            <a:chOff x="1149946" y="1283849"/>
            <a:chExt cx="1702337" cy="536188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94866A0-854B-4818-972D-ACEB096D8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00" b="24971"/>
            <a:stretch/>
          </p:blipFill>
          <p:spPr>
            <a:xfrm rot="3202521">
              <a:off x="-394131" y="3399316"/>
              <a:ext cx="5361881" cy="1130947"/>
            </a:xfrm>
            <a:prstGeom prst="rect">
              <a:avLst/>
            </a:prstGeom>
          </p:spPr>
        </p:pic>
        <p:pic>
          <p:nvPicPr>
            <p:cNvPr id="35" name="Picture 4" descr="Hands PNG, hand image free">
              <a:extLst>
                <a:ext uri="{FF2B5EF4-FFF2-40B4-BE49-F238E27FC236}">
                  <a16:creationId xmlns:a16="http://schemas.microsoft.com/office/drawing/2014/main" id="{5A7C259D-68BC-4C6E-86DF-FD756AB0D0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49128">
              <a:off x="1149946" y="3610946"/>
              <a:ext cx="1250526" cy="191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5C5BDA2-49F6-4841-818E-F69BA41FD6BF}"/>
              </a:ext>
            </a:extLst>
          </p:cNvPr>
          <p:cNvCxnSpPr>
            <a:cxnSpLocks/>
          </p:cNvCxnSpPr>
          <p:nvPr/>
        </p:nvCxnSpPr>
        <p:spPr>
          <a:xfrm flipH="1" flipV="1">
            <a:off x="8220291" y="2743802"/>
            <a:ext cx="1326531" cy="1109651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7AFC628A-0D8A-4100-9626-D595A4F1AB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3746">
            <a:off x="7978882" y="1020450"/>
            <a:ext cx="1447800" cy="159146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B0C53AE-5EA0-4071-A4E2-87B71C74290C}"/>
              </a:ext>
            </a:extLst>
          </p:cNvPr>
          <p:cNvSpPr txBox="1"/>
          <p:nvPr/>
        </p:nvSpPr>
        <p:spPr>
          <a:xfrm>
            <a:off x="9336062" y="3750849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EA01DDC-C9CF-46EF-8723-A0F7C5252DBD}"/>
              </a:ext>
            </a:extLst>
          </p:cNvPr>
          <p:cNvGrpSpPr/>
          <p:nvPr/>
        </p:nvGrpSpPr>
        <p:grpSpPr>
          <a:xfrm>
            <a:off x="8220048" y="3463363"/>
            <a:ext cx="381795" cy="305595"/>
            <a:chOff x="3352005" y="3581400"/>
            <a:chExt cx="381794" cy="305594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37DAFDD-EA02-4F66-8E31-FFFE3CDC66F6}"/>
                </a:ext>
              </a:extLst>
            </p:cNvPr>
            <p:cNvCxnSpPr/>
            <p:nvPr/>
          </p:nvCxnSpPr>
          <p:spPr>
            <a:xfrm>
              <a:off x="3352005" y="3581400"/>
              <a:ext cx="381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183B825-9D14-4006-B1BB-0CA55CCBA7F3}"/>
                </a:ext>
              </a:extLst>
            </p:cNvPr>
            <p:cNvCxnSpPr/>
            <p:nvPr/>
          </p:nvCxnSpPr>
          <p:spPr>
            <a:xfrm rot="5400000">
              <a:off x="3580605" y="3733800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59AE33A-FC83-44B4-A14E-73FC9119542A}"/>
                  </a:ext>
                </a:extLst>
              </p:cNvPr>
              <p:cNvSpPr/>
              <p:nvPr/>
            </p:nvSpPr>
            <p:spPr>
              <a:xfrm>
                <a:off x="296040" y="2488721"/>
                <a:ext cx="625970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𝐷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ও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𝐸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যথাক্রমে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𝐴𝐵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ও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𝐴𝐶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এর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মধ্যবিন্দু</m:t>
                      </m:r>
                    </m:oMath>
                  </m:oMathPara>
                </a14:m>
                <a:endParaRPr lang="en-US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59AE33A-FC83-44B4-A14E-73FC91195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40" y="2488721"/>
                <a:ext cx="6259708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FE1523A-AB18-4A27-AC7A-72BBC9DA2795}"/>
                  </a:ext>
                </a:extLst>
              </p:cNvPr>
              <p:cNvSpPr txBox="1"/>
              <p:nvPr/>
            </p:nvSpPr>
            <p:spPr>
              <a:xfrm>
                <a:off x="356924" y="1801790"/>
                <a:ext cx="435656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bn-IN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এ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GB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∠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90</m:t>
                      </m:r>
                      <m:r>
                        <a:rPr lang="en-US" sz="3600" i="1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°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.</m:t>
                      </m:r>
                    </m:oMath>
                  </m:oMathPara>
                </a14:m>
                <a:endParaRPr lang="en-US" sz="3600" b="0" i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FE1523A-AB18-4A27-AC7A-72BBC9DA2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24" y="1801790"/>
                <a:ext cx="4356560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BA06B1E-86F8-4359-8B5C-208E8CB7B3DB}"/>
                  </a:ext>
                </a:extLst>
              </p:cNvPr>
              <p:cNvSpPr/>
              <p:nvPr/>
            </p:nvSpPr>
            <p:spPr>
              <a:xfrm>
                <a:off x="296747" y="3104518"/>
                <a:ext cx="319111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𝐷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ও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𝐸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যোগ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করি।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BA06B1E-86F8-4359-8B5C-208E8CB7B3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47" y="3104518"/>
                <a:ext cx="3191111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00B96FA7-75FB-46F3-91E3-26C23E4416B1}"/>
              </a:ext>
            </a:extLst>
          </p:cNvPr>
          <p:cNvSpPr txBox="1"/>
          <p:nvPr/>
        </p:nvSpPr>
        <p:spPr>
          <a:xfrm>
            <a:off x="477878" y="3720315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প্রমাণঃ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C57995E-0AF4-4863-BF27-15A54CA486EF}"/>
                  </a:ext>
                </a:extLst>
              </p:cNvPr>
              <p:cNvSpPr txBox="1"/>
              <p:nvPr/>
            </p:nvSpPr>
            <p:spPr>
              <a:xfrm>
                <a:off x="1810317" y="3766877"/>
                <a:ext cx="42224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যেহেতু, </a:t>
                </a:r>
                <a14:m>
                  <m:oMath xmlns:m="http://schemas.openxmlformats.org/officeDocument/2006/math">
                    <m:r>
                      <a:rPr lang="en-US" sz="3600" i="1" dirty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𝐴𝐶</m:t>
                    </m:r>
                    <m:r>
                      <a:rPr lang="bn-BD" sz="3600" i="1" dirty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3600" i="1" dirty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এর</m:t>
                    </m:r>
                    <m:r>
                      <a:rPr lang="bn-BD" sz="3600" i="1" dirty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3600" i="1" dirty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মধ্যবিন্দু</m:t>
                    </m:r>
                    <m:r>
                      <a:rPr lang="bn-BD" sz="3600" b="0" i="1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3600" i="1" dirty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𝐸</m:t>
                    </m:r>
                    <m:r>
                      <a:rPr lang="bn-BD" sz="3600" b="0" i="1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C57995E-0AF4-4863-BF27-15A54CA48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317" y="3766877"/>
                <a:ext cx="4222438" cy="646331"/>
              </a:xfrm>
              <a:prstGeom prst="rect">
                <a:avLst/>
              </a:prstGeom>
              <a:blipFill>
                <a:blip r:embed="rId11"/>
                <a:stretch>
                  <a:fillRect l="-4618" t="-14151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C2C708C-F55B-4D60-88C4-A33154C8915A}"/>
                  </a:ext>
                </a:extLst>
              </p:cNvPr>
              <p:cNvSpPr txBox="1"/>
              <p:nvPr/>
            </p:nvSpPr>
            <p:spPr>
              <a:xfrm>
                <a:off x="1981876" y="4391895"/>
                <a:ext cx="25883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∴ </m:t>
                      </m:r>
                      <m:r>
                        <a:rPr lang="en-US" sz="360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𝐴𝐸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=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𝐶𝐸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C2C708C-F55B-4D60-88C4-A33154C89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876" y="4391895"/>
                <a:ext cx="2588336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1E4A7FF-49C1-4CE5-B1CB-39513927E181}"/>
              </a:ext>
            </a:extLst>
          </p:cNvPr>
          <p:cNvCxnSpPr/>
          <p:nvPr/>
        </p:nvCxnSpPr>
        <p:spPr>
          <a:xfrm>
            <a:off x="7977834" y="2124955"/>
            <a:ext cx="40396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596842F-2CA2-4FE1-A9B6-97DB69AD44B0}"/>
              </a:ext>
            </a:extLst>
          </p:cNvPr>
          <p:cNvCxnSpPr/>
          <p:nvPr/>
        </p:nvCxnSpPr>
        <p:spPr>
          <a:xfrm>
            <a:off x="8026083" y="3249261"/>
            <a:ext cx="40396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8892D99-DF91-4EDA-B71D-531A78D2397D}"/>
                  </a:ext>
                </a:extLst>
              </p:cNvPr>
              <p:cNvSpPr txBox="1"/>
              <p:nvPr/>
            </p:nvSpPr>
            <p:spPr>
              <a:xfrm>
                <a:off x="914868" y="4991664"/>
                <a:ext cx="42677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যেহেতু, </a:t>
                </a:r>
                <a14:m>
                  <m:oMath xmlns:m="http://schemas.openxmlformats.org/officeDocument/2006/math">
                    <m:r>
                      <a:rPr lang="en-US" sz="3600" i="1" dirty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𝐴</m:t>
                    </m:r>
                    <m:r>
                      <a:rPr lang="en-US" sz="3600" b="0" i="1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𝐵</m:t>
                    </m:r>
                    <m:r>
                      <a:rPr lang="bn-BD" sz="3600" i="1" dirty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3600" i="1" dirty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এর</m:t>
                    </m:r>
                    <m:r>
                      <a:rPr lang="bn-BD" sz="3600" i="1" dirty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3600" i="1" dirty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মধ্যবিন্দু</m:t>
                    </m:r>
                    <m:r>
                      <a:rPr lang="bn-BD" sz="3600" b="0" i="1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3600" b="0" i="1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𝐷</m:t>
                    </m:r>
                    <m:r>
                      <a:rPr lang="bn-BD" sz="3600" b="0" i="1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8892D99-DF91-4EDA-B71D-531A78D23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68" y="4991664"/>
                <a:ext cx="4267771" cy="646331"/>
              </a:xfrm>
              <a:prstGeom prst="rect">
                <a:avLst/>
              </a:prstGeom>
              <a:blipFill>
                <a:blip r:embed="rId13"/>
                <a:stretch>
                  <a:fillRect l="-4571" t="-14151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C6E292A-F862-4597-9A99-9A3E41990029}"/>
                  </a:ext>
                </a:extLst>
              </p:cNvPr>
              <p:cNvSpPr txBox="1"/>
              <p:nvPr/>
            </p:nvSpPr>
            <p:spPr>
              <a:xfrm>
                <a:off x="1221382" y="5709714"/>
                <a:ext cx="26514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∴ </m:t>
                      </m:r>
                      <m:r>
                        <a:rPr lang="en-US" sz="360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𝐴𝐷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=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𝐵𝐷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C6E292A-F862-4597-9A99-9A3E41990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382" y="5709714"/>
                <a:ext cx="2651495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01A36F3-9FCF-46FA-91E4-0FEA05788D92}"/>
              </a:ext>
            </a:extLst>
          </p:cNvPr>
          <p:cNvCxnSpPr>
            <a:cxnSpLocks/>
          </p:cNvCxnSpPr>
          <p:nvPr/>
        </p:nvCxnSpPr>
        <p:spPr>
          <a:xfrm flipV="1">
            <a:off x="8883556" y="3693507"/>
            <a:ext cx="0" cy="31989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4BD7980-4AE5-47D4-B20A-8ADCF48615F3}"/>
              </a:ext>
            </a:extLst>
          </p:cNvPr>
          <p:cNvCxnSpPr>
            <a:cxnSpLocks/>
          </p:cNvCxnSpPr>
          <p:nvPr/>
        </p:nvCxnSpPr>
        <p:spPr>
          <a:xfrm flipV="1">
            <a:off x="10148046" y="3643427"/>
            <a:ext cx="0" cy="3526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80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10599 0.16158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1" grpId="0" animBg="1"/>
      <p:bldP spid="27" grpId="0"/>
      <p:bldP spid="31" grpId="0" animBg="1"/>
      <p:bldP spid="40" grpId="0"/>
      <p:bldP spid="44" grpId="0"/>
      <p:bldP spid="46" grpId="0"/>
      <p:bldP spid="47" grpId="0"/>
      <p:bldP spid="48" grpId="0"/>
      <p:bldP spid="52" grpId="0"/>
      <p:bldP spid="53" grpId="0"/>
      <p:bldP spid="57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32B570-9628-4608-A86F-24830448CC70}"/>
              </a:ext>
            </a:extLst>
          </p:cNvPr>
          <p:cNvCxnSpPr>
            <a:cxnSpLocks/>
            <a:stCxn id="9" idx="3"/>
          </p:cNvCxnSpPr>
          <p:nvPr/>
        </p:nvCxnSpPr>
        <p:spPr>
          <a:xfrm flipH="1" flipV="1">
            <a:off x="8424728" y="1511612"/>
            <a:ext cx="26140" cy="2181172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4D3E01-09C9-4F99-BBE0-DFDFF2862AEA}"/>
              </a:ext>
            </a:extLst>
          </p:cNvPr>
          <p:cNvCxnSpPr>
            <a:cxnSpLocks/>
          </p:cNvCxnSpPr>
          <p:nvPr/>
        </p:nvCxnSpPr>
        <p:spPr>
          <a:xfrm flipV="1">
            <a:off x="8441804" y="3661099"/>
            <a:ext cx="2614264" cy="50965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6D5B37-907A-49D4-B289-490D1DA07FFB}"/>
              </a:ext>
            </a:extLst>
          </p:cNvPr>
          <p:cNvCxnSpPr>
            <a:cxnSpLocks/>
          </p:cNvCxnSpPr>
          <p:nvPr/>
        </p:nvCxnSpPr>
        <p:spPr>
          <a:xfrm flipH="1" flipV="1">
            <a:off x="8410300" y="1490033"/>
            <a:ext cx="2645768" cy="2144233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660B7EF-39FD-4C37-ADA0-3DF123F5B5C0}"/>
              </a:ext>
            </a:extLst>
          </p:cNvPr>
          <p:cNvSpPr txBox="1"/>
          <p:nvPr/>
        </p:nvSpPr>
        <p:spPr>
          <a:xfrm>
            <a:off x="7966440" y="1029106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EA1752-22B0-4C87-95C4-AEB150CD4DD2}"/>
              </a:ext>
            </a:extLst>
          </p:cNvPr>
          <p:cNvSpPr txBox="1"/>
          <p:nvPr/>
        </p:nvSpPr>
        <p:spPr>
          <a:xfrm>
            <a:off x="7966440" y="3400396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E0336C-957B-4D13-830D-60AA06206E5E}"/>
              </a:ext>
            </a:extLst>
          </p:cNvPr>
          <p:cNvSpPr txBox="1"/>
          <p:nvPr/>
        </p:nvSpPr>
        <p:spPr>
          <a:xfrm>
            <a:off x="10970448" y="3362802"/>
            <a:ext cx="473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F3716C7-470C-4C75-88ED-36676F255E31}"/>
              </a:ext>
            </a:extLst>
          </p:cNvPr>
          <p:cNvSpPr/>
          <p:nvPr/>
        </p:nvSpPr>
        <p:spPr>
          <a:xfrm>
            <a:off x="8399297" y="2566850"/>
            <a:ext cx="87573" cy="8757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717368-3BB2-432A-AC8F-1E233D4CA1F2}"/>
              </a:ext>
            </a:extLst>
          </p:cNvPr>
          <p:cNvSpPr txBox="1"/>
          <p:nvPr/>
        </p:nvSpPr>
        <p:spPr>
          <a:xfrm>
            <a:off x="7905835" y="2348619"/>
            <a:ext cx="474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F31B1FB-CBDE-433C-83DE-8862FC6D7BCA}"/>
              </a:ext>
            </a:extLst>
          </p:cNvPr>
          <p:cNvSpPr/>
          <p:nvPr/>
        </p:nvSpPr>
        <p:spPr>
          <a:xfrm>
            <a:off x="9700540" y="3627544"/>
            <a:ext cx="87573" cy="8757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D4E9E3A-1B17-4B10-BF90-01C49F7F80E9}"/>
              </a:ext>
            </a:extLst>
          </p:cNvPr>
          <p:cNvCxnSpPr>
            <a:cxnSpLocks/>
          </p:cNvCxnSpPr>
          <p:nvPr/>
        </p:nvCxnSpPr>
        <p:spPr>
          <a:xfrm flipH="1" flipV="1">
            <a:off x="8451111" y="2610636"/>
            <a:ext cx="1326531" cy="1109651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35DC80F-209D-4BFC-8B0B-BD5A6F8C96D7}"/>
              </a:ext>
            </a:extLst>
          </p:cNvPr>
          <p:cNvSpPr txBox="1"/>
          <p:nvPr/>
        </p:nvSpPr>
        <p:spPr>
          <a:xfrm>
            <a:off x="9566882" y="3617683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9D2990F-3CAC-46E2-83AE-E78E43A88C6E}"/>
              </a:ext>
            </a:extLst>
          </p:cNvPr>
          <p:cNvGrpSpPr/>
          <p:nvPr/>
        </p:nvGrpSpPr>
        <p:grpSpPr>
          <a:xfrm>
            <a:off x="8479979" y="3393439"/>
            <a:ext cx="381795" cy="305595"/>
            <a:chOff x="3352005" y="3581400"/>
            <a:chExt cx="381794" cy="305594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F31E173-B8C2-4C9C-909E-3E7CE75A4612}"/>
                </a:ext>
              </a:extLst>
            </p:cNvPr>
            <p:cNvCxnSpPr/>
            <p:nvPr/>
          </p:nvCxnSpPr>
          <p:spPr>
            <a:xfrm>
              <a:off x="3352005" y="3581400"/>
              <a:ext cx="381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33FAD2D-3C9B-4097-B6A1-E051ED2D77EA}"/>
                </a:ext>
              </a:extLst>
            </p:cNvPr>
            <p:cNvCxnSpPr/>
            <p:nvPr/>
          </p:nvCxnSpPr>
          <p:spPr>
            <a:xfrm rot="5400000">
              <a:off x="3580605" y="3733800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DE1AEA6-F5BE-40AB-81A2-1DE5541E41C5}"/>
              </a:ext>
            </a:extLst>
          </p:cNvPr>
          <p:cNvCxnSpPr/>
          <p:nvPr/>
        </p:nvCxnSpPr>
        <p:spPr>
          <a:xfrm>
            <a:off x="8208654" y="1991789"/>
            <a:ext cx="40396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01EBB9A-6573-49E0-9679-9DE097987732}"/>
              </a:ext>
            </a:extLst>
          </p:cNvPr>
          <p:cNvCxnSpPr/>
          <p:nvPr/>
        </p:nvCxnSpPr>
        <p:spPr>
          <a:xfrm>
            <a:off x="8256903" y="3116095"/>
            <a:ext cx="40396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48873D3-45E3-456F-B9B4-8BF33999EB79}"/>
              </a:ext>
            </a:extLst>
          </p:cNvPr>
          <p:cNvCxnSpPr>
            <a:cxnSpLocks/>
          </p:cNvCxnSpPr>
          <p:nvPr/>
        </p:nvCxnSpPr>
        <p:spPr>
          <a:xfrm flipV="1">
            <a:off x="9114376" y="3560341"/>
            <a:ext cx="0" cy="31989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B3C92F9-9A7E-4ECB-AC83-8DC6DF45E111}"/>
              </a:ext>
            </a:extLst>
          </p:cNvPr>
          <p:cNvCxnSpPr>
            <a:cxnSpLocks/>
          </p:cNvCxnSpPr>
          <p:nvPr/>
        </p:nvCxnSpPr>
        <p:spPr>
          <a:xfrm flipV="1">
            <a:off x="10378866" y="3510261"/>
            <a:ext cx="0" cy="3526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F355D82-3E62-4DFA-B6C3-18609AF05AA6}"/>
                  </a:ext>
                </a:extLst>
              </p:cNvPr>
              <p:cNvSpPr txBox="1"/>
              <p:nvPr/>
            </p:nvSpPr>
            <p:spPr>
              <a:xfrm>
                <a:off x="463920" y="1582308"/>
                <a:ext cx="27418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2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এ</m:t>
                      </m:r>
                      <m:r>
                        <a:rPr lang="bn-BD" sz="32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খন</m:t>
                      </m:r>
                      <m:r>
                        <a:rPr lang="en-GB" sz="32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, </m:t>
                      </m:r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𝐷𝐸</m:t>
                      </m:r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GB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এ</m:t>
                      </m:r>
                      <m:r>
                        <m:rPr>
                          <m:nor/>
                        </m:rPr>
                        <a:rPr lang="en-GB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,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F355D82-3E62-4DFA-B6C3-18609AF05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20" y="1582308"/>
                <a:ext cx="2741841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03EF370-2D60-46B6-971E-DBA2C6338D51}"/>
                  </a:ext>
                </a:extLst>
              </p:cNvPr>
              <p:cNvSpPr txBox="1"/>
              <p:nvPr/>
            </p:nvSpPr>
            <p:spPr>
              <a:xfrm>
                <a:off x="3407407" y="1613881"/>
                <a:ext cx="166244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∠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90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03EF370-2D60-46B6-971E-DBA2C6338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407" y="1613881"/>
                <a:ext cx="1662448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9672902F-6FD2-4F16-A23B-11BE01AD57F1}"/>
              </a:ext>
            </a:extLst>
          </p:cNvPr>
          <p:cNvSpPr/>
          <p:nvPr/>
        </p:nvSpPr>
        <p:spPr>
          <a:xfrm>
            <a:off x="704110" y="2188105"/>
            <a:ext cx="4750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পিথাগোরাসের উপপাদ্য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18B16B1-5FDD-47F2-A241-968B034CF869}"/>
                  </a:ext>
                </a:extLst>
              </p:cNvPr>
              <p:cNvSpPr txBox="1"/>
              <p:nvPr/>
            </p:nvSpPr>
            <p:spPr>
              <a:xfrm>
                <a:off x="835491" y="2937492"/>
                <a:ext cx="164190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𝐷𝐸</m:t>
                          </m:r>
                        </m:e>
                        <m:sup>
                          <m:r>
                            <a:rPr lang="en-US" sz="3600" b="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18B16B1-5FDD-47F2-A241-968B034CF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491" y="2937492"/>
                <a:ext cx="1641904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4604E46-4DC3-4D2D-B315-30DECA1BBB8A}"/>
                  </a:ext>
                </a:extLst>
              </p:cNvPr>
              <p:cNvSpPr txBox="1"/>
              <p:nvPr/>
            </p:nvSpPr>
            <p:spPr>
              <a:xfrm>
                <a:off x="2319107" y="2960158"/>
                <a:ext cx="19971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GB" sz="3600" b="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𝐴</m:t>
                          </m:r>
                          <m:r>
                            <a:rPr lang="en-US" sz="3600" b="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𝐸</m:t>
                          </m:r>
                        </m:e>
                        <m:sup>
                          <m:r>
                            <a:rPr lang="en-US" sz="3600" b="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+</m:t>
                      </m:r>
                    </m:oMath>
                  </m:oMathPara>
                </a14:m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4604E46-4DC3-4D2D-B315-30DECA1BB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107" y="2960158"/>
                <a:ext cx="1997140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19E472F-6833-4637-A4DE-DFC66EBE900A}"/>
                  </a:ext>
                </a:extLst>
              </p:cNvPr>
              <p:cNvSpPr txBox="1"/>
              <p:nvPr/>
            </p:nvSpPr>
            <p:spPr>
              <a:xfrm>
                <a:off x="3991694" y="2960158"/>
                <a:ext cx="101688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𝐴𝐷</m:t>
                          </m:r>
                        </m:e>
                        <m:sup>
                          <m:r>
                            <a:rPr lang="en-US" sz="3600" b="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19E472F-6833-4637-A4DE-DFC66EBE9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694" y="2960158"/>
                <a:ext cx="1016885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4734B83-948A-4CE7-AB79-A7EC7F04EF86}"/>
                  </a:ext>
                </a:extLst>
              </p:cNvPr>
              <p:cNvSpPr/>
              <p:nvPr/>
            </p:nvSpPr>
            <p:spPr>
              <a:xfrm>
                <a:off x="424922" y="250790"/>
                <a:ext cx="1118235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bn-IN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এ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GB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∠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90</m:t>
                      </m:r>
                      <m:r>
                        <a:rPr lang="en-US" sz="3600" i="1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°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.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𝐷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ও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𝐸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যথাক্রমে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𝐴𝐵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ও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𝐴𝐶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এর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মধ্যবিন্দু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হলে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,  </m:t>
                      </m:r>
                    </m:oMath>
                  </m:oMathPara>
                </a14:m>
                <a:endParaRPr lang="en-US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4734B83-948A-4CE7-AB79-A7EC7F04EF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22" y="250790"/>
                <a:ext cx="11182357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A2C0E84-D306-416A-8BE0-FCB5E95C5D42}"/>
                  </a:ext>
                </a:extLst>
              </p:cNvPr>
              <p:cNvSpPr/>
              <p:nvPr/>
            </p:nvSpPr>
            <p:spPr>
              <a:xfrm>
                <a:off x="552459" y="856587"/>
                <a:ext cx="229261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600" b="0" dirty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itchFamily="2" charset="0"/>
                  </a:rPr>
                  <a:t>প্রমাণ কর যে</a:t>
                </a:r>
                <a14:m>
                  <m:oMath xmlns:m="http://schemas.openxmlformats.org/officeDocument/2006/math">
                    <m:r>
                      <a:rPr lang="bn-BD" sz="3600" b="0" i="1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, </m:t>
                    </m:r>
                    <m:r>
                      <a:rPr lang="en-US" sz="3600" b="0" i="1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A2C0E84-D306-416A-8BE0-FCB5E95C5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9" y="856587"/>
                <a:ext cx="2292615" cy="646331"/>
              </a:xfrm>
              <a:prstGeom prst="rect">
                <a:avLst/>
              </a:prstGeom>
              <a:blipFill>
                <a:blip r:embed="rId8"/>
                <a:stretch>
                  <a:fillRect l="-8511" t="-14151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F308D91-16E4-4ACD-A5C4-2F26C38825CE}"/>
                  </a:ext>
                </a:extLst>
              </p:cNvPr>
              <p:cNvSpPr txBox="1"/>
              <p:nvPr/>
            </p:nvSpPr>
            <p:spPr>
              <a:xfrm>
                <a:off x="2764227" y="933530"/>
                <a:ext cx="364722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𝐷𝐸</m:t>
                        </m:r>
                      </m:e>
                      <m:sup>
                        <m:r>
                          <a:rPr lang="en-US" sz="3200" b="0" i="1" dirty="0" smtClean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3200" dirty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𝐶</m:t>
                        </m:r>
                        <m:r>
                          <a:rPr lang="en-US" sz="32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𝐸</m:t>
                        </m:r>
                      </m:e>
                      <m:sup>
                        <m:r>
                          <a:rPr lang="en-US" sz="32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2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𝐵𝐷</m:t>
                        </m:r>
                      </m:e>
                      <m:sup>
                        <m:r>
                          <a:rPr lang="en-US" sz="32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F308D91-16E4-4ACD-A5C4-2F26C3882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227" y="933530"/>
                <a:ext cx="3647222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8E5DA8F-7990-4360-9B20-BC744F7F6C33}"/>
                  </a:ext>
                </a:extLst>
              </p:cNvPr>
              <p:cNvSpPr txBox="1"/>
              <p:nvPr/>
            </p:nvSpPr>
            <p:spPr>
              <a:xfrm>
                <a:off x="149317" y="3684434"/>
                <a:ext cx="246959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বা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, </m:t>
                      </m:r>
                      <m:sSup>
                        <m:sSupPr>
                          <m:ctrlPr>
                            <a:rPr lang="en-US" sz="36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𝐷𝐸</m:t>
                          </m:r>
                        </m:e>
                        <m:sup>
                          <m:r>
                            <a:rPr lang="en-US" sz="3600" b="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8E5DA8F-7990-4360-9B20-BC744F7F6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17" y="3684434"/>
                <a:ext cx="2469596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FAB8C9A-D4F1-44BD-B6B3-C98A28F12CC4}"/>
                  </a:ext>
                </a:extLst>
              </p:cNvPr>
              <p:cNvSpPr txBox="1"/>
              <p:nvPr/>
            </p:nvSpPr>
            <p:spPr>
              <a:xfrm>
                <a:off x="2113439" y="3707100"/>
                <a:ext cx="19971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𝐶𝐸</m:t>
                          </m:r>
                        </m:e>
                        <m:sup>
                          <m:r>
                            <a:rPr lang="en-US" sz="3600" b="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+</m:t>
                      </m:r>
                    </m:oMath>
                  </m:oMathPara>
                </a14:m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FAB8C9A-D4F1-44BD-B6B3-C98A28F12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439" y="3707100"/>
                <a:ext cx="1997140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199F35A-780B-4CC3-908C-9C6D9112D1F7}"/>
                  </a:ext>
                </a:extLst>
              </p:cNvPr>
              <p:cNvSpPr txBox="1"/>
              <p:nvPr/>
            </p:nvSpPr>
            <p:spPr>
              <a:xfrm>
                <a:off x="3882488" y="3684434"/>
                <a:ext cx="101688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𝐵𝐷</m:t>
                          </m:r>
                        </m:e>
                        <m:sup>
                          <m:r>
                            <a:rPr lang="en-US" sz="3600" b="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199F35A-780B-4CC3-908C-9C6D9112D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488" y="3684434"/>
                <a:ext cx="1016885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61FE7E0-7125-469E-9F15-D2D68E409D3B}"/>
                  </a:ext>
                </a:extLst>
              </p:cNvPr>
              <p:cNvSpPr txBox="1"/>
              <p:nvPr/>
            </p:nvSpPr>
            <p:spPr>
              <a:xfrm>
                <a:off x="698471" y="4646620"/>
                <a:ext cx="465066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6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</m:t>
                    </m:r>
                    <m:r>
                      <m:rPr>
                        <m:nor/>
                      </m:rPr>
                      <a:rPr lang="bn-BD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 </m:t>
                    </m:r>
                    <m:sSup>
                      <m:sSupPr>
                        <m:ctrlPr>
                          <a:rPr lang="en-US" sz="36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𝐷𝐸</m:t>
                        </m:r>
                      </m:e>
                      <m:sup>
                        <m:r>
                          <a:rPr lang="en-US" sz="3600" b="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𝐶𝐸</m:t>
                        </m:r>
                      </m:e>
                      <m:sup>
                        <m:r>
                          <a:rPr lang="en-US" sz="3600" i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600" i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𝐵𝐷</m:t>
                        </m:r>
                      </m:e>
                      <m:sup>
                        <m:r>
                          <a:rPr lang="en-US" sz="3600" i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61FE7E0-7125-469E-9F15-D2D68E409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71" y="4646620"/>
                <a:ext cx="4650667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76E38A29-D45C-42EC-9D0B-96787703E1B6}"/>
              </a:ext>
            </a:extLst>
          </p:cNvPr>
          <p:cNvSpPr/>
          <p:nvPr/>
        </p:nvSpPr>
        <p:spPr>
          <a:xfrm>
            <a:off x="5008579" y="5003174"/>
            <a:ext cx="1579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(প্রমাণিত)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E53334F-5046-41C3-8448-4557E115B891}"/>
              </a:ext>
            </a:extLst>
          </p:cNvPr>
          <p:cNvCxnSpPr>
            <a:cxnSpLocks/>
            <a:endCxn id="14" idx="4"/>
          </p:cNvCxnSpPr>
          <p:nvPr/>
        </p:nvCxnSpPr>
        <p:spPr>
          <a:xfrm flipH="1" flipV="1">
            <a:off x="8443084" y="2654423"/>
            <a:ext cx="30482" cy="1060694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6193EAC-8DC5-42E8-B61E-02BA0A1FFDC1}"/>
              </a:ext>
            </a:extLst>
          </p:cNvPr>
          <p:cNvCxnSpPr>
            <a:cxnSpLocks/>
            <a:endCxn id="9" idx="3"/>
          </p:cNvCxnSpPr>
          <p:nvPr/>
        </p:nvCxnSpPr>
        <p:spPr>
          <a:xfrm flipH="1" flipV="1">
            <a:off x="8450868" y="3692784"/>
            <a:ext cx="1261283" cy="7056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438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55" grpId="0"/>
      <p:bldP spid="56" grpId="0"/>
      <p:bldP spid="57" grpId="0"/>
      <p:bldP spid="58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8E333A-CD2F-4D39-BF46-548889A26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101" y="332343"/>
            <a:ext cx="892182" cy="892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44C68E-C3B7-4461-B032-7649FF31A0CB}"/>
                  </a:ext>
                </a:extLst>
              </p:cNvPr>
              <p:cNvSpPr txBox="1"/>
              <p:nvPr/>
            </p:nvSpPr>
            <p:spPr>
              <a:xfrm>
                <a:off x="3738963" y="285037"/>
                <a:ext cx="272287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/>
                        </a:rPr>
                        <m:t>দলগত</m:t>
                      </m:r>
                      <m:r>
                        <a:rPr lang="bn-BD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/>
                        </a:rPr>
                        <m:t> </m:t>
                      </m:r>
                      <m:r>
                        <a:rPr lang="bn-BD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/>
                        </a:rPr>
                        <m:t>কাজ</m:t>
                      </m:r>
                    </m:oMath>
                  </m:oMathPara>
                </a14:m>
                <a:endPara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44C68E-C3B7-4461-B032-7649FF31A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963" y="285037"/>
                <a:ext cx="2722870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0F2EA33E-C07D-43C4-97BE-7121D83ED302}"/>
              </a:ext>
            </a:extLst>
          </p:cNvPr>
          <p:cNvSpPr/>
          <p:nvPr/>
        </p:nvSpPr>
        <p:spPr>
          <a:xfrm>
            <a:off x="5265798" y="2190673"/>
            <a:ext cx="2392070" cy="2025915"/>
          </a:xfrm>
          <a:prstGeom prst="rtTriangle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CCF850-57D3-4D67-A9A0-7E8F731A12E7}"/>
              </a:ext>
            </a:extLst>
          </p:cNvPr>
          <p:cNvSpPr txBox="1"/>
          <p:nvPr/>
        </p:nvSpPr>
        <p:spPr>
          <a:xfrm>
            <a:off x="4734883" y="1696647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568441-7DE9-4C88-8551-7982753F4676}"/>
              </a:ext>
            </a:extLst>
          </p:cNvPr>
          <p:cNvSpPr txBox="1"/>
          <p:nvPr/>
        </p:nvSpPr>
        <p:spPr>
          <a:xfrm>
            <a:off x="4654733" y="4073483"/>
            <a:ext cx="558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7FA201-88A8-4071-B649-40A80CE11107}"/>
              </a:ext>
            </a:extLst>
          </p:cNvPr>
          <p:cNvSpPr txBox="1"/>
          <p:nvPr/>
        </p:nvSpPr>
        <p:spPr>
          <a:xfrm>
            <a:off x="7522324" y="4186840"/>
            <a:ext cx="545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BF038CE-66E6-4BE8-BC9E-F2887977D7CD}"/>
              </a:ext>
            </a:extLst>
          </p:cNvPr>
          <p:cNvGrpSpPr/>
          <p:nvPr/>
        </p:nvGrpSpPr>
        <p:grpSpPr>
          <a:xfrm>
            <a:off x="5265798" y="3880875"/>
            <a:ext cx="381795" cy="305595"/>
            <a:chOff x="3352005" y="3581400"/>
            <a:chExt cx="381794" cy="305594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FB1CD9C-A2B7-4BEE-99CC-44580A8163C6}"/>
                </a:ext>
              </a:extLst>
            </p:cNvPr>
            <p:cNvCxnSpPr/>
            <p:nvPr/>
          </p:nvCxnSpPr>
          <p:spPr>
            <a:xfrm>
              <a:off x="3352005" y="3581400"/>
              <a:ext cx="381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1058374-3CE4-4AEA-8DB3-B34F07A9A5F3}"/>
                </a:ext>
              </a:extLst>
            </p:cNvPr>
            <p:cNvCxnSpPr/>
            <p:nvPr/>
          </p:nvCxnSpPr>
          <p:spPr>
            <a:xfrm rot="5400000">
              <a:off x="3580605" y="3733800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3405E05-65CF-44A3-B22A-C55019A9FA99}"/>
              </a:ext>
            </a:extLst>
          </p:cNvPr>
          <p:cNvSpPr txBox="1"/>
          <p:nvPr/>
        </p:nvSpPr>
        <p:spPr>
          <a:xfrm>
            <a:off x="4645917" y="2602674"/>
            <a:ext cx="593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192F894-54C4-4465-9A02-EE9626C18C21}"/>
              </a:ext>
            </a:extLst>
          </p:cNvPr>
          <p:cNvSpPr/>
          <p:nvPr/>
        </p:nvSpPr>
        <p:spPr>
          <a:xfrm>
            <a:off x="5182503" y="2985146"/>
            <a:ext cx="127683" cy="1276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61528D5-3A4F-4528-B9AB-8504BC77F028}"/>
              </a:ext>
            </a:extLst>
          </p:cNvPr>
          <p:cNvCxnSpPr>
            <a:cxnSpLocks/>
          </p:cNvCxnSpPr>
          <p:nvPr/>
        </p:nvCxnSpPr>
        <p:spPr>
          <a:xfrm>
            <a:off x="5231306" y="3051501"/>
            <a:ext cx="2426562" cy="1165087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0752F81-639A-476A-955F-43872E4BE897}"/>
                  </a:ext>
                </a:extLst>
              </p:cNvPr>
              <p:cNvSpPr/>
              <p:nvPr/>
            </p:nvSpPr>
            <p:spPr>
              <a:xfrm>
                <a:off x="1440226" y="5045962"/>
                <a:ext cx="252665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4000" b="0" dirty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itchFamily="2" charset="0"/>
                  </a:rPr>
                  <a:t>প্রমাণ কর যে</a:t>
                </a:r>
                <a14:m>
                  <m:oMath xmlns:m="http://schemas.openxmlformats.org/officeDocument/2006/math">
                    <m:r>
                      <a:rPr lang="bn-BD" sz="4000" b="0" i="1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, </m:t>
                    </m:r>
                    <m:r>
                      <a:rPr lang="en-US" sz="4000" b="0" i="1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40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0752F81-639A-476A-955F-43872E4BE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226" y="5045962"/>
                <a:ext cx="2526654" cy="707886"/>
              </a:xfrm>
              <a:prstGeom prst="rect">
                <a:avLst/>
              </a:prstGeom>
              <a:blipFill>
                <a:blip r:embed="rId4"/>
                <a:stretch>
                  <a:fillRect l="-8675" t="-14655" b="-4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937501F-5EA9-4FBC-A801-CF7CA0532E02}"/>
                  </a:ext>
                </a:extLst>
              </p:cNvPr>
              <p:cNvSpPr txBox="1"/>
              <p:nvPr/>
            </p:nvSpPr>
            <p:spPr>
              <a:xfrm>
                <a:off x="3732841" y="5156811"/>
                <a:ext cx="502148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𝐵𝐶</m:t>
                        </m:r>
                      </m:e>
                      <m:sup>
                        <m:r>
                          <a:rPr lang="en-US" sz="3600" b="0" i="1" dirty="0" smtClean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+</m:t>
                    </m:r>
                  </m:oMath>
                </a14:m>
                <a:r>
                  <a:rPr lang="en-US" sz="3600" dirty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𝐴𝐷</m:t>
                        </m:r>
                      </m:e>
                      <m:sup>
                        <m: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𝐵𝐷</m:t>
                        </m:r>
                      </m:e>
                      <m:sup>
                        <m: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𝐴</m:t>
                        </m:r>
                        <m:r>
                          <a:rPr lang="en-US" sz="3600" b="0" i="1" dirty="0" smtClean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𝐶</m:t>
                        </m:r>
                      </m:e>
                      <m:sup>
                        <m: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937501F-5EA9-4FBC-A801-CF7CA0532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841" y="5156811"/>
                <a:ext cx="5021489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407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fracture"/>
      </p:transition>
    </mc:Choice>
    <mc:Fallback xmlns="">
      <p:transition spd="slow" advClick="0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BB7EED73-9A38-4B6D-AE86-40E9DBC5A870}"/>
              </a:ext>
            </a:extLst>
          </p:cNvPr>
          <p:cNvSpPr/>
          <p:nvPr/>
        </p:nvSpPr>
        <p:spPr>
          <a:xfrm>
            <a:off x="4845150" y="422441"/>
            <a:ext cx="2499222" cy="894877"/>
          </a:xfrm>
          <a:prstGeom prst="wedgeEllipseCallout">
            <a:avLst>
              <a:gd name="adj1" fmla="val -39493"/>
              <a:gd name="adj2" fmla="val 72718"/>
            </a:avLst>
          </a:prstGeom>
          <a:solidFill>
            <a:srgbClr val="7030A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কুইজ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0547145-1D7D-48AB-851A-A1A0F8A1B96D}"/>
                  </a:ext>
                </a:extLst>
              </p:cNvPr>
              <p:cNvSpPr/>
              <p:nvPr/>
            </p:nvSpPr>
            <p:spPr>
              <a:xfrm>
                <a:off x="403761" y="1935414"/>
                <a:ext cx="775763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𝐷𝐸𝐹</m:t>
                    </m:r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bn-IN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nor/>
                      </m:rPr>
                      <a:rPr lang="en-GB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dirty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m:rPr>
                        <m:nor/>
                      </m:rPr>
                      <a:rPr lang="en-US" sz="3600" b="0" i="0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F</m:t>
                    </m:r>
                    <m:r>
                      <m:rPr>
                        <m:nor/>
                      </m:rPr>
                      <a:rPr lang="en-US" sz="3600" dirty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m:rPr>
                        <m:nor/>
                      </m:rPr>
                      <a:rPr lang="en-US" sz="3600" dirty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90</m:t>
                    </m:r>
                    <m:r>
                      <a:rPr lang="en-US" sz="3600" i="1" dirty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°</m:t>
                    </m:r>
                    <m:r>
                      <a:rPr lang="bn-BD" sz="3600" b="0" i="0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3600" b="0" i="0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হলে</m:t>
                    </m:r>
                    <m:r>
                      <a:rPr lang="bn-BD" sz="3600" b="0" i="0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, </m:t>
                    </m:r>
                    <m:r>
                      <a:rPr lang="bn-BD" sz="3600" b="0" i="0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অতিভুজ</m:t>
                    </m:r>
                    <m:r>
                      <a:rPr lang="bn-BD" sz="3600" b="0" i="0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3600" b="0" i="0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কোনটি</m:t>
                    </m:r>
                    <m:r>
                      <a:rPr lang="bn-BD" sz="3600" b="0" i="0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?</m:t>
                    </m:r>
                  </m:oMath>
                </a14:m>
                <a:endParaRPr lang="en-US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0547145-1D7D-48AB-851A-A1A0F8A1B9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61" y="1935414"/>
                <a:ext cx="7757636" cy="646331"/>
              </a:xfrm>
              <a:prstGeom prst="rect">
                <a:avLst/>
              </a:prstGeom>
              <a:blipFill>
                <a:blip r:embed="rId2"/>
                <a:stretch>
                  <a:fillRect l="-2435" t="-13084" b="-42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5E369C20-C7DE-4384-A95E-3FB04CA06B86}"/>
              </a:ext>
            </a:extLst>
          </p:cNvPr>
          <p:cNvSpPr/>
          <p:nvPr/>
        </p:nvSpPr>
        <p:spPr>
          <a:xfrm>
            <a:off x="458414" y="2862764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9353A72-8295-4D2B-8D74-77259F3AC316}"/>
                  </a:ext>
                </a:extLst>
              </p:cNvPr>
              <p:cNvSpPr/>
              <p:nvPr/>
            </p:nvSpPr>
            <p:spPr>
              <a:xfrm>
                <a:off x="927447" y="2814974"/>
                <a:ext cx="87754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𝐸𝐹</m:t>
                    </m:r>
                  </m:oMath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9353A72-8295-4D2B-8D74-77259F3AC3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47" y="2814974"/>
                <a:ext cx="87754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A9F0E988-1CC8-445D-A81C-B2FE2F434C6F}"/>
              </a:ext>
            </a:extLst>
          </p:cNvPr>
          <p:cNvSpPr/>
          <p:nvPr/>
        </p:nvSpPr>
        <p:spPr>
          <a:xfrm>
            <a:off x="3632449" y="2869235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229CCF-A6B7-4642-9F71-5CEA5F0CEAC8}"/>
              </a:ext>
            </a:extLst>
          </p:cNvPr>
          <p:cNvSpPr/>
          <p:nvPr/>
        </p:nvSpPr>
        <p:spPr>
          <a:xfrm>
            <a:off x="6885741" y="2885849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B5B4808-F058-46B8-8C53-B30F4C8E9666}"/>
                  </a:ext>
                </a:extLst>
              </p:cNvPr>
              <p:cNvSpPr/>
              <p:nvPr/>
            </p:nvSpPr>
            <p:spPr>
              <a:xfrm>
                <a:off x="7554030" y="2849118"/>
                <a:ext cx="91441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B5B4808-F058-46B8-8C53-B30F4C8E96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030" y="2849118"/>
                <a:ext cx="91441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4C6D70ED-C92E-4893-B587-65471756E381}"/>
              </a:ext>
            </a:extLst>
          </p:cNvPr>
          <p:cNvSpPr/>
          <p:nvPr/>
        </p:nvSpPr>
        <p:spPr>
          <a:xfrm>
            <a:off x="9655445" y="2952637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0C89C81-F8E9-4295-BD1E-FA899DC1E6BA}"/>
              </a:ext>
            </a:extLst>
          </p:cNvPr>
          <p:cNvSpPr/>
          <p:nvPr/>
        </p:nvSpPr>
        <p:spPr>
          <a:xfrm>
            <a:off x="10239210" y="2952637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কোনটাই না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4254956-25CB-47B7-A1FB-AE21C3A472DF}"/>
              </a:ext>
            </a:extLst>
          </p:cNvPr>
          <p:cNvSpPr/>
          <p:nvPr/>
        </p:nvSpPr>
        <p:spPr>
          <a:xfrm>
            <a:off x="6896276" y="2897365"/>
            <a:ext cx="570131" cy="570131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2F6FF03-1853-40D9-BA4A-15BFE0A4E122}"/>
                  </a:ext>
                </a:extLst>
              </p:cNvPr>
              <p:cNvSpPr/>
              <p:nvPr/>
            </p:nvSpPr>
            <p:spPr>
              <a:xfrm>
                <a:off x="4165849" y="2827341"/>
                <a:ext cx="90800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2F6FF03-1853-40D9-BA4A-15BFE0A4E1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849" y="2827341"/>
                <a:ext cx="90800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9ED8B19-62DF-4F90-A72D-1A038FB473C1}"/>
                  </a:ext>
                </a:extLst>
              </p:cNvPr>
              <p:cNvSpPr/>
              <p:nvPr/>
            </p:nvSpPr>
            <p:spPr>
              <a:xfrm>
                <a:off x="458414" y="3719266"/>
                <a:ext cx="966777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2.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𝐷𝐸𝐹</m:t>
                    </m:r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bn-IN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nor/>
                      </m:rPr>
                      <a:rPr lang="en-GB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𝐸𝐹</m:t>
                        </m:r>
                      </m:e>
                      <m:sup>
                        <m: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 dirty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𝐷𝐸</m:t>
                        </m:r>
                      </m:e>
                      <m:sup>
                        <m: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 dirty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𝐷𝐹</m:t>
                        </m:r>
                      </m:e>
                      <m:sup>
                        <m: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bn-BD" sz="3600" b="0" i="0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3600" dirty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হলে</m:t>
                    </m:r>
                    <m:r>
                      <a:rPr lang="en-US" sz="3600" dirty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,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কোনটি সঠিক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?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9ED8B19-62DF-4F90-A72D-1A038FB473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14" y="3719266"/>
                <a:ext cx="9667775" cy="646331"/>
              </a:xfrm>
              <a:prstGeom prst="rect">
                <a:avLst/>
              </a:prstGeom>
              <a:blipFill>
                <a:blip r:embed="rId6"/>
                <a:stretch>
                  <a:fillRect l="-1955" t="-14151" r="-1387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9CFA64A4-F25D-4132-865D-BEAAC734F59D}"/>
              </a:ext>
            </a:extLst>
          </p:cNvPr>
          <p:cNvSpPr/>
          <p:nvPr/>
        </p:nvSpPr>
        <p:spPr>
          <a:xfrm>
            <a:off x="513067" y="4646616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075076B-B60C-48BC-B68B-60068667A0F3}"/>
                  </a:ext>
                </a:extLst>
              </p:cNvPr>
              <p:cNvSpPr/>
              <p:nvPr/>
            </p:nvSpPr>
            <p:spPr>
              <a:xfrm>
                <a:off x="982100" y="4598826"/>
                <a:ext cx="19271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∠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360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90</m:t>
                      </m:r>
                      <m:r>
                        <a:rPr lang="en-US" sz="3600" i="1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075076B-B60C-48BC-B68B-60068667A0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100" y="4598826"/>
                <a:ext cx="1927131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81B91C98-5A84-438B-8166-2CEDE995628C}"/>
              </a:ext>
            </a:extLst>
          </p:cNvPr>
          <p:cNvSpPr/>
          <p:nvPr/>
        </p:nvSpPr>
        <p:spPr>
          <a:xfrm>
            <a:off x="6098518" y="4621697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F9D543A-A1EB-4BDD-B11E-BDFC340CB5A8}"/>
              </a:ext>
            </a:extLst>
          </p:cNvPr>
          <p:cNvSpPr/>
          <p:nvPr/>
        </p:nvSpPr>
        <p:spPr>
          <a:xfrm>
            <a:off x="450500" y="5475960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C10E731-C1E9-4F81-962A-52A9C904757D}"/>
                  </a:ext>
                </a:extLst>
              </p:cNvPr>
              <p:cNvSpPr/>
              <p:nvPr/>
            </p:nvSpPr>
            <p:spPr>
              <a:xfrm>
                <a:off x="1026780" y="5385931"/>
                <a:ext cx="191741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∠</m:t>
                      </m:r>
                      <m:r>
                        <m:rPr>
                          <m:nor/>
                        </m:rPr>
                        <a:rPr lang="en-US" sz="360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360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90</m:t>
                      </m:r>
                      <m:r>
                        <a:rPr lang="en-US" sz="3600" i="1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C10E731-C1E9-4F81-962A-52A9C90475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780" y="5385931"/>
                <a:ext cx="1917417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856CA126-56A4-48D8-B71C-F220F6E9F7C4}"/>
              </a:ext>
            </a:extLst>
          </p:cNvPr>
          <p:cNvSpPr/>
          <p:nvPr/>
        </p:nvSpPr>
        <p:spPr>
          <a:xfrm>
            <a:off x="6101626" y="5448138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D072C1F-0E22-492A-B5A9-48207A7A499F}"/>
              </a:ext>
            </a:extLst>
          </p:cNvPr>
          <p:cNvSpPr/>
          <p:nvPr/>
        </p:nvSpPr>
        <p:spPr>
          <a:xfrm>
            <a:off x="6769915" y="5352590"/>
            <a:ext cx="19992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কোনটাই না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30C330C-45E7-4A7F-8B2C-110DEFBE3736}"/>
              </a:ext>
            </a:extLst>
          </p:cNvPr>
          <p:cNvSpPr/>
          <p:nvPr/>
        </p:nvSpPr>
        <p:spPr>
          <a:xfrm>
            <a:off x="513067" y="4636925"/>
            <a:ext cx="570131" cy="570131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F152390-9B97-4C5B-8F90-007E2C001142}"/>
                  </a:ext>
                </a:extLst>
              </p:cNvPr>
              <p:cNvSpPr/>
              <p:nvPr/>
            </p:nvSpPr>
            <p:spPr>
              <a:xfrm>
                <a:off x="6885741" y="4589414"/>
                <a:ext cx="186942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∠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sz="360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90</m:t>
                      </m:r>
                      <m:r>
                        <a:rPr lang="en-US" sz="3600" i="1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F152390-9B97-4C5B-8F90-007E2C001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741" y="4589414"/>
                <a:ext cx="1869423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24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3000">
        <p14:honeycomb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26" grpId="0" animBg="1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/>
      <p:bldP spid="34" grpId="0" animBg="1"/>
      <p:bldP spid="35" grpId="0"/>
      <p:bldP spid="36" grpId="0" animBg="1"/>
      <p:bldP spid="37" grpId="0" animBg="1"/>
      <p:bldP spid="38" grpId="0"/>
      <p:bldP spid="39" grpId="0" animBg="1"/>
      <p:bldP spid="40" grpId="0"/>
      <p:bldP spid="41" grpId="0" animBg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22BB1FE-2E43-4095-B532-655F311A3CA6}"/>
              </a:ext>
            </a:extLst>
          </p:cNvPr>
          <p:cNvSpPr txBox="1"/>
          <p:nvPr/>
        </p:nvSpPr>
        <p:spPr>
          <a:xfrm>
            <a:off x="471621" y="1854436"/>
            <a:ext cx="3063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ত্রিভুজটির ......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301089-3D03-413D-ABAD-C1801FBE4C22}"/>
                  </a:ext>
                </a:extLst>
              </p:cNvPr>
              <p:cNvSpPr txBox="1"/>
              <p:nvPr/>
            </p:nvSpPr>
            <p:spPr>
              <a:xfrm>
                <a:off x="835199" y="2578971"/>
                <a:ext cx="240796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600" i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ভ</m:t>
                      </m:r>
                      <m:r>
                        <m:rPr>
                          <m:nor/>
                        </m:rPr>
                        <a:rPr lang="bn-BD" sz="3600" b="0" i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ুমি 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bn-BD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bn-BD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301089-3D03-413D-ABAD-C1801FBE4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199" y="2578971"/>
                <a:ext cx="2407967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9C09611-A498-4E6B-AF5F-A7CD0E994C23}"/>
                  </a:ext>
                </a:extLst>
              </p:cNvPr>
              <p:cNvSpPr txBox="1"/>
              <p:nvPr/>
            </p:nvSpPr>
            <p:spPr>
              <a:xfrm>
                <a:off x="682331" y="3271856"/>
                <a:ext cx="342587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𝑖𝑖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bn-BD" sz="3600" b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পরিসীমা</m:t>
                      </m:r>
                      <m:r>
                        <a:rPr lang="bn-BD" sz="3600" b="0" i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</m:t>
                      </m:r>
                      <m:r>
                        <a:rPr lang="en-US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bn-BD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bn-BD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9C09611-A498-4E6B-AF5F-A7CD0E994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31" y="3271856"/>
                <a:ext cx="3425874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987977-55FB-4F36-A91A-85E189F0A86F}"/>
                  </a:ext>
                </a:extLst>
              </p:cNvPr>
              <p:cNvSpPr txBox="1"/>
              <p:nvPr/>
            </p:nvSpPr>
            <p:spPr>
              <a:xfrm>
                <a:off x="610899" y="3912545"/>
                <a:ext cx="487178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𝑖𝑖𝑖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6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ক</m:t>
                      </m:r>
                      <m:r>
                        <m:rPr>
                          <m:nor/>
                        </m:rPr>
                        <a:rPr lang="bn-BD" sz="3600" b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্ষেত্রফল</m:t>
                      </m:r>
                      <m:r>
                        <a:rPr lang="bn-BD" sz="3600" b="0" i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বর্গ</m:t>
                      </m:r>
                      <m:r>
                        <m:rPr>
                          <m:nor/>
                        </m:rP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.(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প্রায়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987977-55FB-4F36-A91A-85E189F0A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99" y="3912545"/>
                <a:ext cx="487178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46C10DF-13FD-4574-8A12-F7E6E3224BBD}"/>
                  </a:ext>
                </a:extLst>
              </p:cNvPr>
              <p:cNvSpPr txBox="1"/>
              <p:nvPr/>
            </p:nvSpPr>
            <p:spPr>
              <a:xfrm>
                <a:off x="544114" y="4639925"/>
                <a:ext cx="220573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কোনটি সঠিক</m:t>
                      </m:r>
                      <m:r>
                        <m:rPr>
                          <m:nor/>
                        </m:rP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?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46C10DF-13FD-4574-8A12-F7E6E3224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14" y="4639925"/>
                <a:ext cx="2205732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12E83700-A969-4C85-B41C-94C38AFA5977}"/>
              </a:ext>
            </a:extLst>
          </p:cNvPr>
          <p:cNvSpPr/>
          <p:nvPr/>
        </p:nvSpPr>
        <p:spPr>
          <a:xfrm>
            <a:off x="682331" y="5276328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0D919DE-6B0E-4B10-A00F-9FC7AC51DDD0}"/>
                  </a:ext>
                </a:extLst>
              </p:cNvPr>
              <p:cNvSpPr/>
              <p:nvPr/>
            </p:nvSpPr>
            <p:spPr>
              <a:xfrm>
                <a:off x="1187910" y="5243029"/>
                <a:ext cx="9363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𝑖𝑖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0D919DE-6B0E-4B10-A00F-9FC7AC51DD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910" y="5243029"/>
                <a:ext cx="93634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37D40BFF-EADC-4EC1-9525-D04AC6F0DD9A}"/>
              </a:ext>
            </a:extLst>
          </p:cNvPr>
          <p:cNvSpPr/>
          <p:nvPr/>
        </p:nvSpPr>
        <p:spPr>
          <a:xfrm>
            <a:off x="5981426" y="5243266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9F84F-1AC6-44E4-8059-94BFB5C1A77A}"/>
                  </a:ext>
                </a:extLst>
              </p:cNvPr>
              <p:cNvSpPr/>
              <p:nvPr/>
            </p:nvSpPr>
            <p:spPr>
              <a:xfrm>
                <a:off x="6521689" y="5158864"/>
                <a:ext cx="165900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bn-BD" sz="3600" i="1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9F84F-1AC6-44E4-8059-94BFB5C1A7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689" y="5158864"/>
                <a:ext cx="1659006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CEFCFEA1-F81B-4812-B81E-72CB2D46C261}"/>
              </a:ext>
            </a:extLst>
          </p:cNvPr>
          <p:cNvSpPr/>
          <p:nvPr/>
        </p:nvSpPr>
        <p:spPr>
          <a:xfrm>
            <a:off x="8744981" y="5295378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7222EC6-1849-44A4-B2A1-59536F26F272}"/>
                  </a:ext>
                </a:extLst>
              </p:cNvPr>
              <p:cNvSpPr/>
              <p:nvPr/>
            </p:nvSpPr>
            <p:spPr>
              <a:xfrm>
                <a:off x="9277933" y="5248989"/>
                <a:ext cx="175317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bn-BD" sz="3600" i="1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𝑖𝑖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𝑖𝑖𝑖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7222EC6-1849-44A4-B2A1-59536F26F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933" y="5248989"/>
                <a:ext cx="1753172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A3860A6-63D7-4E5C-9027-A3D584F67E7B}"/>
                  </a:ext>
                </a:extLst>
              </p:cNvPr>
              <p:cNvSpPr/>
              <p:nvPr/>
            </p:nvSpPr>
            <p:spPr>
              <a:xfrm>
                <a:off x="4037751" y="5184729"/>
                <a:ext cx="119603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bn-BD" sz="3200" i="1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𝑖𝑖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A3860A6-63D7-4E5C-9027-A3D584F67E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751" y="5184729"/>
                <a:ext cx="1196033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E62EA9DF-36F5-4ABA-A42B-E50D87506232}"/>
              </a:ext>
            </a:extLst>
          </p:cNvPr>
          <p:cNvSpPr/>
          <p:nvPr/>
        </p:nvSpPr>
        <p:spPr>
          <a:xfrm>
            <a:off x="3556268" y="5257800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C81A23C-BCEE-4507-ABF6-DC38123B0F7B}"/>
              </a:ext>
            </a:extLst>
          </p:cNvPr>
          <p:cNvSpPr/>
          <p:nvPr/>
        </p:nvSpPr>
        <p:spPr>
          <a:xfrm>
            <a:off x="8753373" y="5293306"/>
            <a:ext cx="534498" cy="534498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E349BC59-5821-438C-A5A5-4C39EEDB7F7D}"/>
              </a:ext>
            </a:extLst>
          </p:cNvPr>
          <p:cNvSpPr/>
          <p:nvPr/>
        </p:nvSpPr>
        <p:spPr>
          <a:xfrm>
            <a:off x="7924332" y="1560415"/>
            <a:ext cx="2460379" cy="2281509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2C9651-7F8A-44A6-8004-ED9199A40CA4}"/>
              </a:ext>
            </a:extLst>
          </p:cNvPr>
          <p:cNvSpPr txBox="1"/>
          <p:nvPr/>
        </p:nvSpPr>
        <p:spPr>
          <a:xfrm>
            <a:off x="7215975" y="1208758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C0F0F0-3718-46F4-95D4-A4BA1FAADE88}"/>
              </a:ext>
            </a:extLst>
          </p:cNvPr>
          <p:cNvSpPr txBox="1"/>
          <p:nvPr/>
        </p:nvSpPr>
        <p:spPr>
          <a:xfrm>
            <a:off x="7512923" y="3725390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D37375-7433-4D2F-9D3D-DD10A0B70C8E}"/>
              </a:ext>
            </a:extLst>
          </p:cNvPr>
          <p:cNvSpPr txBox="1"/>
          <p:nvPr/>
        </p:nvSpPr>
        <p:spPr>
          <a:xfrm>
            <a:off x="10261286" y="3725390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F52FC5A-0479-4CC3-B7BF-785968DC89BF}"/>
              </a:ext>
            </a:extLst>
          </p:cNvPr>
          <p:cNvGrpSpPr/>
          <p:nvPr/>
        </p:nvGrpSpPr>
        <p:grpSpPr>
          <a:xfrm>
            <a:off x="7924332" y="3536329"/>
            <a:ext cx="381795" cy="305595"/>
            <a:chOff x="3352005" y="3581400"/>
            <a:chExt cx="381794" cy="30559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0D9D4C-B5A2-42C2-805D-03D789165D20}"/>
                </a:ext>
              </a:extLst>
            </p:cNvPr>
            <p:cNvCxnSpPr/>
            <p:nvPr/>
          </p:nvCxnSpPr>
          <p:spPr>
            <a:xfrm>
              <a:off x="3352005" y="3581400"/>
              <a:ext cx="381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E7A57E2-CC6F-46AF-976A-17778AC7953D}"/>
                </a:ext>
              </a:extLst>
            </p:cNvPr>
            <p:cNvCxnSpPr/>
            <p:nvPr/>
          </p:nvCxnSpPr>
          <p:spPr>
            <a:xfrm rot="5400000">
              <a:off x="3580605" y="3733800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EC57756-204F-4AB2-B398-69EEBFA2BF63}"/>
                  </a:ext>
                </a:extLst>
              </p:cNvPr>
              <p:cNvSpPr txBox="1"/>
              <p:nvPr/>
            </p:nvSpPr>
            <p:spPr>
              <a:xfrm>
                <a:off x="7115627" y="2425131"/>
                <a:ext cx="57923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EC57756-204F-4AB2-B398-69EEBFA2B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627" y="2425131"/>
                <a:ext cx="579231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3D53FA1-BD42-47F5-BED0-CD5A28986D6D}"/>
                  </a:ext>
                </a:extLst>
              </p:cNvPr>
              <p:cNvSpPr txBox="1"/>
              <p:nvPr/>
            </p:nvSpPr>
            <p:spPr>
              <a:xfrm>
                <a:off x="8972429" y="2101965"/>
                <a:ext cx="92264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0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3D53FA1-BD42-47F5-BED0-CD5A28986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429" y="2101965"/>
                <a:ext cx="922646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CE0A5C34-15EA-43AC-B7FC-C31572544368}"/>
              </a:ext>
            </a:extLst>
          </p:cNvPr>
          <p:cNvSpPr/>
          <p:nvPr/>
        </p:nvSpPr>
        <p:spPr>
          <a:xfrm>
            <a:off x="4731815" y="425786"/>
            <a:ext cx="2499222" cy="894877"/>
          </a:xfrm>
          <a:prstGeom prst="wedgeEllipseCallout">
            <a:avLst>
              <a:gd name="adj1" fmla="val -57609"/>
              <a:gd name="adj2" fmla="val 102480"/>
            </a:avLst>
          </a:prstGeom>
          <a:solidFill>
            <a:srgbClr val="7030A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কুইজ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0732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67B997-8864-4050-B301-59CA038167C3}"/>
                  </a:ext>
                </a:extLst>
              </p:cNvPr>
              <p:cNvSpPr txBox="1"/>
              <p:nvPr/>
            </p:nvSpPr>
            <p:spPr>
              <a:xfrm>
                <a:off x="513703" y="2707498"/>
                <a:ext cx="524784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𝑃𝑄𝑅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bn-IN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এ</m:t>
                      </m:r>
                      <m:r>
                        <m:rPr>
                          <m:nor/>
                        </m:rPr>
                        <a:rPr lang="bn-BD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GB" sz="3200" b="0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sSup>
                        <m:sSupPr>
                          <m:ctrlPr>
                            <a:rPr lang="en-GB" sz="3200" b="0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𝑃𝑅</m:t>
                          </m:r>
                        </m:e>
                        <m:sup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GB" sz="3200" b="0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𝑃𝑄</m:t>
                          </m:r>
                        </m:e>
                        <m:sup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GB" sz="3200" b="0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𝑄𝑅</m:t>
                          </m:r>
                        </m:e>
                        <m:sup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67B997-8864-4050-B301-59CA03816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03" y="2707498"/>
                <a:ext cx="5247847" cy="492443"/>
              </a:xfrm>
              <a:prstGeom prst="rect">
                <a:avLst/>
              </a:prstGeom>
              <a:blipFill>
                <a:blip r:embed="rId2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DB9EFE9A-FAAE-423D-883F-89C5FD49D1FF}"/>
              </a:ext>
            </a:extLst>
          </p:cNvPr>
          <p:cNvSpPr/>
          <p:nvPr/>
        </p:nvSpPr>
        <p:spPr>
          <a:xfrm>
            <a:off x="513703" y="3435072"/>
            <a:ext cx="7714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A925087-E564-4086-AA1B-EE12ABDCE74F}"/>
                  </a:ext>
                </a:extLst>
              </p:cNvPr>
              <p:cNvSpPr/>
              <p:nvPr/>
            </p:nvSpPr>
            <p:spPr>
              <a:xfrm>
                <a:off x="527739" y="4200776"/>
                <a:ext cx="650737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খ. </a:t>
                </a:r>
                <a:r>
                  <a:rPr lang="en-GB" sz="32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প্রমাণ</a:t>
                </a:r>
                <a:r>
                  <a:rPr lang="en-GB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GB" sz="32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GB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GB" sz="32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GB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sz="32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𝑃𝑄𝑅</m:t>
                    </m:r>
                    <m:r>
                      <m:rPr>
                        <m:nor/>
                      </m:rPr>
                      <a:rPr lang="en-GB" sz="3200" b="0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3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একটি সমকোণী ত্রিভুজ</m:t>
                    </m:r>
                    <m:r>
                      <m:rPr>
                        <m:nor/>
                      </m:rPr>
                      <a:rPr lang="en-GB" sz="3200" b="0" i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।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A925087-E564-4086-AA1B-EE12ABDCE7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" y="4200776"/>
                <a:ext cx="6507375" cy="584775"/>
              </a:xfrm>
              <a:prstGeom prst="rect">
                <a:avLst/>
              </a:prstGeom>
              <a:blipFill>
                <a:blip r:embed="rId3"/>
                <a:stretch>
                  <a:fillRect l="-2530" t="-13542" b="-4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E78A757-D186-47C3-9622-FAC83FB8978B}"/>
                  </a:ext>
                </a:extLst>
              </p:cNvPr>
              <p:cNvSpPr/>
              <p:nvPr/>
            </p:nvSpPr>
            <p:spPr>
              <a:xfrm>
                <a:off x="527739" y="4947504"/>
                <a:ext cx="694398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গ.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𝑃𝑄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𝑄𝑅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GB" sz="32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বাহুর</a:t>
                </a:r>
                <a:r>
                  <a:rPr lang="en-GB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GB" sz="32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মধ্যবিন্দু</a:t>
                </a:r>
                <a:r>
                  <a:rPr lang="en-GB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GB" sz="32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যথাক্রমে</a:t>
                </a:r>
                <a:r>
                  <a:rPr lang="en-GB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𝐵</m:t>
                    </m:r>
                    <m:r>
                      <m:rPr>
                        <m:nor/>
                      </m:rPr>
                      <a:rPr lang="en-GB" sz="3200" b="0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3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হলে</m:t>
                    </m:r>
                    <m:r>
                      <m:rPr>
                        <m:nor/>
                      </m:rPr>
                      <a:rPr lang="en-GB" sz="3200" b="0" i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, </m:t>
                    </m:r>
                  </m:oMath>
                </a14:m>
                <a:endParaRPr lang="en-GB" sz="3200" b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GB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প্রমাণ </a:t>
                </a:r>
                <a:r>
                  <a:rPr lang="en-GB" sz="32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GB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GB" sz="32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GB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3200" b="0" i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sSup>
                      <m:sSup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GB" sz="3200" i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𝑃𝑅</m:t>
                        </m:r>
                      </m:e>
                      <m:sup>
                        <m:r>
                          <a:rPr lang="en-GB" sz="3200" i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GB" sz="3200" b="0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GB" sz="3200" b="0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GB" sz="3200" b="0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𝑅𝐴</m:t>
                        </m:r>
                      </m:e>
                      <m:sup>
                        <m:r>
                          <a:rPr lang="en-GB" sz="3200" i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GB" sz="3200" b="0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GB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𝑃𝐵</m:t>
                        </m:r>
                      </m:e>
                      <m:sup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GB" sz="3200" b="0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E78A757-D186-47C3-9622-FAC83FB897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" y="4947504"/>
                <a:ext cx="6943980" cy="1077218"/>
              </a:xfrm>
              <a:prstGeom prst="rect">
                <a:avLst/>
              </a:prstGeom>
              <a:blipFill>
                <a:blip r:embed="rId4"/>
                <a:stretch>
                  <a:fillRect l="-2371" t="-7386" b="-2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3F87E-1515-40CE-9E32-C4E8C2F76E90}"/>
                  </a:ext>
                </a:extLst>
              </p:cNvPr>
              <p:cNvSpPr/>
              <p:nvPr/>
            </p:nvSpPr>
            <p:spPr>
              <a:xfrm>
                <a:off x="919757" y="3434702"/>
                <a:ext cx="804373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𝑃𝑄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GB" sz="3200" b="0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en-GB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GB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en-GB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.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𝑄𝑅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GB" sz="3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en-GB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GB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en-GB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200" b="0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200" b="0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হলে</m:t>
                      </m:r>
                      <m:r>
                        <m:rPr>
                          <m:nor/>
                        </m:rPr>
                        <a:rPr lang="bn-BD" sz="3200" b="0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, </m:t>
                      </m:r>
                      <m:r>
                        <a:rPr lang="en-GB" sz="32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𝑃𝑅</m:t>
                      </m:r>
                      <m:r>
                        <m:rPr>
                          <m:nor/>
                        </m:rPr>
                        <a:rPr lang="bn-BD" sz="3200" b="0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এর মান কত</m:t>
                      </m:r>
                      <m:r>
                        <m:rPr>
                          <m:nor/>
                        </m:rPr>
                        <a:rPr lang="bn-BD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?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73F87E-1515-40CE-9E32-C4E8C2F76E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757" y="3434702"/>
                <a:ext cx="8043731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92928CC0-41A9-44D5-9EDE-E7C80635CA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39" y="395856"/>
            <a:ext cx="5247847" cy="138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6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doors dir="vert"/>
      </p:transition>
    </mc:Choice>
    <mc:Fallback xmlns=""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DE3F0A9-86F3-408F-956E-4C044F6CEBAA}"/>
              </a:ext>
            </a:extLst>
          </p:cNvPr>
          <p:cNvSpPr/>
          <p:nvPr/>
        </p:nvSpPr>
        <p:spPr>
          <a:xfrm>
            <a:off x="323568" y="3700883"/>
            <a:ext cx="5337486" cy="2846933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bn-BD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 মোস্তাফিজুর রহমান সুমন </a:t>
            </a:r>
            <a:endParaRPr lang="bn-IN" sz="37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সিনিয়র 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bn-IN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আহমেদ বাওয়ানী একাডেমী স্কুল এন্ড কলেজ </a:t>
            </a:r>
          </a:p>
          <a:p>
            <a:pPr algn="ctr">
              <a:spcBef>
                <a:spcPts val="600"/>
              </a:spcBef>
            </a:pP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০১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৯১৬-১৫৯৯২২ </a:t>
            </a:r>
            <a:endParaRPr lang="bn-IN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E-mail: mrsumonmostafiz@gmail.com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3823BE-67F2-4AB9-8914-D8D9B4DB13C3}"/>
              </a:ext>
            </a:extLst>
          </p:cNvPr>
          <p:cNvSpPr/>
          <p:nvPr/>
        </p:nvSpPr>
        <p:spPr>
          <a:xfrm>
            <a:off x="7308240" y="3490375"/>
            <a:ext cx="3836010" cy="2689198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BD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: গনিত</a:t>
            </a:r>
          </a:p>
          <a:p>
            <a:pPr algn="ctr"/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: 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: 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45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pPr algn="ctr"/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/০৭/২০২০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9A12B11-4078-471E-B1F1-C541993D98BA}"/>
              </a:ext>
            </a:extLst>
          </p:cNvPr>
          <p:cNvSpPr/>
          <p:nvPr/>
        </p:nvSpPr>
        <p:spPr>
          <a:xfrm>
            <a:off x="4953000" y="556288"/>
            <a:ext cx="2092240" cy="957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625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625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869F69-285C-45C8-8188-F95953FB3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341" y="683810"/>
            <a:ext cx="2121515" cy="2831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B752C0-204E-488B-8127-911EE843E7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87" t="5765"/>
          <a:stretch/>
        </p:blipFill>
        <p:spPr>
          <a:xfrm rot="10800000">
            <a:off x="5697761" y="4070478"/>
            <a:ext cx="1934642" cy="215936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BDBE1E-6B46-4F33-8BF9-BC951E7344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32" y="184459"/>
            <a:ext cx="1362099" cy="13620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6AA45A6-D30B-47A8-8E22-18AF2B11E7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304800"/>
            <a:ext cx="847665" cy="9516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B3B148C-DAF0-4C69-98B7-ABA26EC184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1327" y="1707839"/>
            <a:ext cx="1353429" cy="1274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8F82AE-748F-46AA-8BDD-35BFE27B95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0600" y="1262901"/>
            <a:ext cx="1390008" cy="17740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713928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511CD6-1EA3-4947-8B17-063912F1B22E}"/>
              </a:ext>
            </a:extLst>
          </p:cNvPr>
          <p:cNvSpPr/>
          <p:nvPr/>
        </p:nvSpPr>
        <p:spPr>
          <a:xfrm>
            <a:off x="1379805" y="332920"/>
            <a:ext cx="94323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গণিতকে ভয় নয় চর্চা করে করব জয়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95613B-CF7C-490E-A1B1-606B175818D4}"/>
              </a:ext>
            </a:extLst>
          </p:cNvPr>
          <p:cNvSpPr/>
          <p:nvPr/>
        </p:nvSpPr>
        <p:spPr>
          <a:xfrm>
            <a:off x="3579926" y="5324751"/>
            <a:ext cx="50321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Pythagoras | Aristarchus of samos, Mathematician, Solar eclipses">
            <a:extLst>
              <a:ext uri="{FF2B5EF4-FFF2-40B4-BE49-F238E27FC236}">
                <a16:creationId xmlns:a16="http://schemas.microsoft.com/office/drawing/2014/main" id="{617E632A-A8D6-4415-9187-71F2281B0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12336" y="1298159"/>
            <a:ext cx="3233177" cy="416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410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ythagorean theorem - GIF - Imgur">
            <a:extLst>
              <a:ext uri="{FF2B5EF4-FFF2-40B4-BE49-F238E27FC236}">
                <a16:creationId xmlns:a16="http://schemas.microsoft.com/office/drawing/2014/main" id="{FCF49062-C28C-465E-B4A9-86E25946C5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66" y="1052907"/>
            <a:ext cx="342900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469398A-3182-4B97-B8F6-AD8E194C90E9}"/>
              </a:ext>
            </a:extLst>
          </p:cNvPr>
          <p:cNvSpPr/>
          <p:nvPr/>
        </p:nvSpPr>
        <p:spPr>
          <a:xfrm rot="3179461">
            <a:off x="7755447" y="892078"/>
            <a:ext cx="1787551" cy="17674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E02FD1-D8F0-40FC-9A80-E4F6590004FD}"/>
              </a:ext>
            </a:extLst>
          </p:cNvPr>
          <p:cNvSpPr/>
          <p:nvPr/>
        </p:nvSpPr>
        <p:spPr>
          <a:xfrm rot="5400000">
            <a:off x="5921784" y="1614470"/>
            <a:ext cx="1437402" cy="1423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6338E5-B377-4FDB-844A-25EDB2FEFBD5}"/>
              </a:ext>
            </a:extLst>
          </p:cNvPr>
          <p:cNvSpPr/>
          <p:nvPr/>
        </p:nvSpPr>
        <p:spPr>
          <a:xfrm rot="5400000">
            <a:off x="7361805" y="3011141"/>
            <a:ext cx="1118726" cy="11191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72F4FEE-F31C-43AA-ADCC-B29A36890402}"/>
              </a:ext>
            </a:extLst>
          </p:cNvPr>
          <p:cNvSpPr/>
          <p:nvPr/>
        </p:nvSpPr>
        <p:spPr>
          <a:xfrm>
            <a:off x="4294942" y="225047"/>
            <a:ext cx="23567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 করিঃ</a:t>
            </a:r>
            <a:endParaRPr lang="en-GB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211136-70C6-41D0-8B18-6B2BC81D5F69}"/>
              </a:ext>
            </a:extLst>
          </p:cNvPr>
          <p:cNvSpPr/>
          <p:nvPr/>
        </p:nvSpPr>
        <p:spPr>
          <a:xfrm>
            <a:off x="680927" y="4941597"/>
            <a:ext cx="28536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 উপপাদ্য?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D7E0C31-7C65-4B62-B387-00582CE6BF7B}"/>
              </a:ext>
            </a:extLst>
          </p:cNvPr>
          <p:cNvSpPr/>
          <p:nvPr/>
        </p:nvSpPr>
        <p:spPr>
          <a:xfrm>
            <a:off x="646679" y="4813183"/>
            <a:ext cx="3403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পিথাগোরাসের উপপাদ্য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EBF7A73-6847-4692-9FF4-C5D8883C9113}"/>
                  </a:ext>
                </a:extLst>
              </p:cNvPr>
              <p:cNvSpPr txBox="1"/>
              <p:nvPr/>
            </p:nvSpPr>
            <p:spPr>
              <a:xfrm>
                <a:off x="8387667" y="1276781"/>
                <a:ext cx="78271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EBF7A73-6847-4692-9FF4-C5D8883C9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667" y="1276781"/>
                <a:ext cx="782715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DAFAF6D6-28CA-4F74-A18D-51D9B86CC361}"/>
              </a:ext>
            </a:extLst>
          </p:cNvPr>
          <p:cNvGrpSpPr/>
          <p:nvPr/>
        </p:nvGrpSpPr>
        <p:grpSpPr>
          <a:xfrm>
            <a:off x="7004897" y="1153670"/>
            <a:ext cx="1851538" cy="2354057"/>
            <a:chOff x="6853977" y="2085408"/>
            <a:chExt cx="1851538" cy="235405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84C62A7-E4F9-490D-8226-C0F0E75B2129}"/>
                </a:ext>
              </a:extLst>
            </p:cNvPr>
            <p:cNvGrpSpPr/>
            <p:nvPr/>
          </p:nvGrpSpPr>
          <p:grpSpPr>
            <a:xfrm>
              <a:off x="7215769" y="2534679"/>
              <a:ext cx="1081183" cy="1441758"/>
              <a:chOff x="7206892" y="2302910"/>
              <a:chExt cx="1081183" cy="1441758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58DF3E7-BF40-4771-A3F6-9BF05291D1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14183" y="2307266"/>
                <a:ext cx="0" cy="143740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F2CDAE4-A755-43DD-B23B-C730E0E536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14183" y="3717108"/>
                <a:ext cx="1073892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82FB2BA-B8AD-4CCA-88A6-70ED2FA915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5755" y="2302910"/>
                <a:ext cx="1042319" cy="140532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D12E7FB-9A92-4387-8AE2-778A4F685F19}"/>
                  </a:ext>
                </a:extLst>
              </p:cNvPr>
              <p:cNvGrpSpPr/>
              <p:nvPr/>
            </p:nvGrpSpPr>
            <p:grpSpPr>
              <a:xfrm>
                <a:off x="7206892" y="3410826"/>
                <a:ext cx="276766" cy="282238"/>
                <a:chOff x="3352005" y="3581400"/>
                <a:chExt cx="381794" cy="305594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9D2D3192-9051-49E1-ACD5-DD31CB3E7791}"/>
                    </a:ext>
                  </a:extLst>
                </p:cNvPr>
                <p:cNvCxnSpPr/>
                <p:nvPr/>
              </p:nvCxnSpPr>
              <p:spPr>
                <a:xfrm>
                  <a:off x="3352005" y="3581400"/>
                  <a:ext cx="381000" cy="158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94C6C188-EC38-4007-BA40-4CBA5F945D32}"/>
                    </a:ext>
                  </a:extLst>
                </p:cNvPr>
                <p:cNvCxnSpPr/>
                <p:nvPr/>
              </p:nvCxnSpPr>
              <p:spPr>
                <a:xfrm rot="5400000">
                  <a:off x="3580605" y="3733800"/>
                  <a:ext cx="304800" cy="158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D8CF3F0-5A2B-43E9-8568-C636C0470945}"/>
                    </a:ext>
                  </a:extLst>
                </p:cNvPr>
                <p:cNvSpPr txBox="1"/>
                <p:nvPr/>
              </p:nvSpPr>
              <p:spPr>
                <a:xfrm>
                  <a:off x="7814867" y="2906446"/>
                  <a:ext cx="323229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D8CF3F0-5A2B-43E9-8568-C636C04709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4867" y="2906446"/>
                  <a:ext cx="323229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5A3D1BF-71A1-4B92-8A48-3DEA472B2CF6}"/>
                    </a:ext>
                  </a:extLst>
                </p:cNvPr>
                <p:cNvSpPr txBox="1"/>
                <p:nvPr/>
              </p:nvSpPr>
              <p:spPr>
                <a:xfrm>
                  <a:off x="6896345" y="3036940"/>
                  <a:ext cx="29514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5A3D1BF-71A1-4B92-8A48-3DEA472B2C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6345" y="3036940"/>
                  <a:ext cx="295144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0B57939-E542-45CF-B23C-D031674AA189}"/>
                    </a:ext>
                  </a:extLst>
                </p:cNvPr>
                <p:cNvSpPr txBox="1"/>
                <p:nvPr/>
              </p:nvSpPr>
              <p:spPr>
                <a:xfrm>
                  <a:off x="7569604" y="3876159"/>
                  <a:ext cx="332206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0B57939-E542-45CF-B23C-D031674AA1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9604" y="3876159"/>
                  <a:ext cx="332206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7550823-6F1E-41BD-AFA6-B3D7B6AF5265}"/>
                    </a:ext>
                  </a:extLst>
                </p:cNvPr>
                <p:cNvSpPr txBox="1"/>
                <p:nvPr/>
              </p:nvSpPr>
              <p:spPr>
                <a:xfrm>
                  <a:off x="6853977" y="2085408"/>
                  <a:ext cx="35670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7550823-6F1E-41BD-AFA6-B3D7B6AF52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3977" y="2085408"/>
                  <a:ext cx="356701" cy="4924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C75FA4C-E50D-46CF-AA25-C8AEADDD7686}"/>
                    </a:ext>
                  </a:extLst>
                </p:cNvPr>
                <p:cNvSpPr txBox="1"/>
                <p:nvPr/>
              </p:nvSpPr>
              <p:spPr>
                <a:xfrm>
                  <a:off x="6857045" y="3947022"/>
                  <a:ext cx="37330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C75FA4C-E50D-46CF-AA25-C8AEADDD76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7045" y="3947022"/>
                  <a:ext cx="373307" cy="4924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E88CD77-3491-4594-8E81-4C8610661214}"/>
                    </a:ext>
                  </a:extLst>
                </p:cNvPr>
                <p:cNvSpPr txBox="1"/>
                <p:nvPr/>
              </p:nvSpPr>
              <p:spPr>
                <a:xfrm>
                  <a:off x="8349264" y="3806900"/>
                  <a:ext cx="35625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E88CD77-3491-4594-8E81-4C86106612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9264" y="3806900"/>
                  <a:ext cx="356251" cy="492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1B3CD16-2F89-454F-B884-5ADFC9D62579}"/>
                  </a:ext>
                </a:extLst>
              </p:cNvPr>
              <p:cNvSpPr txBox="1"/>
              <p:nvPr/>
            </p:nvSpPr>
            <p:spPr>
              <a:xfrm>
                <a:off x="6233000" y="1923584"/>
                <a:ext cx="73847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1B3CD16-2F89-454F-B884-5ADFC9D62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000" y="1923584"/>
                <a:ext cx="738471" cy="738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CEB6649-C01F-4DBE-9673-6266A9E945FD}"/>
                  </a:ext>
                </a:extLst>
              </p:cNvPr>
              <p:cNvSpPr txBox="1"/>
              <p:nvPr/>
            </p:nvSpPr>
            <p:spPr>
              <a:xfrm>
                <a:off x="7587708" y="3221336"/>
                <a:ext cx="78271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CEB6649-C01F-4DBE-9673-6266A9E94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708" y="3221336"/>
                <a:ext cx="782715" cy="7386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A236619-6421-4315-844E-AA63B93A1D5E}"/>
                  </a:ext>
                </a:extLst>
              </p:cNvPr>
              <p:cNvSpPr txBox="1"/>
              <p:nvPr/>
            </p:nvSpPr>
            <p:spPr>
              <a:xfrm>
                <a:off x="4269631" y="4409934"/>
                <a:ext cx="723399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dirty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∠</m:t>
                        </m:r>
                        <m:r>
                          <a:rPr lang="en-US" sz="3600" i="1" dirty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𝐴</m:t>
                        </m:r>
                        <m:r>
                          <a:rPr lang="en-US" sz="36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𝐵𝐶</m:t>
                        </m:r>
                        <m:r>
                          <a:rPr lang="en-US" sz="36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=</m:t>
                        </m:r>
                        <m:r>
                          <a:rPr lang="en-US" sz="36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90</m:t>
                        </m:r>
                        <m:r>
                          <a:rPr lang="en-US" sz="36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° </m:t>
                        </m:r>
                        <m:r>
                          <a:rPr lang="bn-BD" sz="36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হলে</m:t>
                        </m:r>
                        <m:r>
                          <a:rPr lang="bn-BD" sz="36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, </m:t>
                        </m:r>
                        <m:r>
                          <a:rPr lang="en-US" sz="36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𝐴𝐶</m:t>
                        </m:r>
                      </m:e>
                      <m:sup>
                        <m:r>
                          <a:rPr lang="en-US" sz="3600" i="1" dirty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𝐴𝐵</m:t>
                        </m:r>
                      </m:e>
                      <m:sup>
                        <m:r>
                          <a:rPr lang="en-US" sz="36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6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𝐵𝐶</m:t>
                        </m:r>
                      </m:e>
                      <m:sup>
                        <m:r>
                          <a:rPr lang="en-US" sz="36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A236619-6421-4315-844E-AA63B93A1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631" y="4409934"/>
                <a:ext cx="7233992" cy="646331"/>
              </a:xfrm>
              <a:prstGeom prst="rect">
                <a:avLst/>
              </a:prstGeom>
              <a:blipFill>
                <a:blip r:embed="rId12"/>
                <a:stretch>
                  <a:fillRect t="-13208" r="-2022" b="-4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2CDC7E3-32E7-45DE-A770-35FB47B8A764}"/>
                  </a:ext>
                </a:extLst>
              </p:cNvPr>
              <p:cNvSpPr txBox="1"/>
              <p:nvPr/>
            </p:nvSpPr>
            <p:spPr>
              <a:xfrm>
                <a:off x="4743502" y="5119555"/>
                <a:ext cx="419892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𝐴𝐶</m:t>
                        </m:r>
                      </m:e>
                      <m:sup>
                        <m:r>
                          <a:rPr lang="en-US" sz="3200" i="1" dirty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32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𝐴𝐵</m:t>
                        </m:r>
                      </m:e>
                      <m:sup>
                        <m:r>
                          <a:rPr lang="en-US" sz="32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2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𝐵𝐶</m:t>
                        </m:r>
                      </m:e>
                      <m:sup>
                        <m:r>
                          <a:rPr lang="en-US" sz="32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200" i="1" dirty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হলে</m:t>
                    </m:r>
                    <m:r>
                      <a:rPr lang="bn-BD" sz="3200" i="1" dirty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,</m:t>
                    </m:r>
                  </m:oMath>
                </a14:m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2CDC7E3-32E7-45DE-A770-35FB47B8A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502" y="5119555"/>
                <a:ext cx="4198928" cy="584775"/>
              </a:xfrm>
              <a:prstGeom prst="rect">
                <a:avLst/>
              </a:prstGeom>
              <a:blipFill>
                <a:blip r:embed="rId13"/>
                <a:stretch>
                  <a:fillRect t="-13542" r="-3338" b="-4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0603EFA-BE7E-43D9-BF14-07D11842872D}"/>
                  </a:ext>
                </a:extLst>
              </p:cNvPr>
              <p:cNvSpPr txBox="1"/>
              <p:nvPr/>
            </p:nvSpPr>
            <p:spPr>
              <a:xfrm>
                <a:off x="3830718" y="5033058"/>
                <a:ext cx="105590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কিন্তু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,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0603EFA-BE7E-43D9-BF14-07D118428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718" y="5033058"/>
                <a:ext cx="1055903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DED12033-9AA2-4EED-A732-9FE066C29AD1}"/>
              </a:ext>
            </a:extLst>
          </p:cNvPr>
          <p:cNvSpPr/>
          <p:nvPr/>
        </p:nvSpPr>
        <p:spPr>
          <a:xfrm>
            <a:off x="8942430" y="5119618"/>
            <a:ext cx="14478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হবে?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B6FFC37-7641-48B6-B544-9FBF1C434E42}"/>
                  </a:ext>
                </a:extLst>
              </p:cNvPr>
              <p:cNvSpPr/>
              <p:nvPr/>
            </p:nvSpPr>
            <p:spPr>
              <a:xfrm>
                <a:off x="8695911" y="5119554"/>
                <a:ext cx="306442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∠</m:t>
                      </m:r>
                      <m:r>
                        <a:rPr lang="en-US" sz="3200" i="1" dirty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𝐴𝐵𝐶</m:t>
                      </m:r>
                      <m:r>
                        <a:rPr lang="en-US" sz="3200" i="1" dirty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3200" i="1" dirty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90</m:t>
                      </m:r>
                      <m:r>
                        <a:rPr lang="en-US" sz="3200" i="1" dirty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°</m:t>
                      </m:r>
                      <m:r>
                        <m:rPr>
                          <m:nor/>
                        </m:rPr>
                        <a:rPr lang="bn-BD" sz="3200" b="0" i="0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হবে</m:t>
                      </m:r>
                    </m:oMath>
                  </m:oMathPara>
                </a14:m>
                <a:endParaRPr lang="en-GB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B6FFC37-7641-48B6-B544-9FBF1C434E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911" y="5119554"/>
                <a:ext cx="3064429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50586F30-9A1B-4587-B868-41341E02F17C}"/>
              </a:ext>
            </a:extLst>
          </p:cNvPr>
          <p:cNvSpPr/>
          <p:nvPr/>
        </p:nvSpPr>
        <p:spPr>
          <a:xfrm>
            <a:off x="2090607" y="5600639"/>
            <a:ext cx="85555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এটাকে পিথাগোরাসের কি কিসের উপপাদ্য বলা যেতে পারে?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8464CFE-5EA9-475C-B6AB-499325C726D7}"/>
              </a:ext>
            </a:extLst>
          </p:cNvPr>
          <p:cNvSpPr/>
          <p:nvPr/>
        </p:nvSpPr>
        <p:spPr>
          <a:xfrm>
            <a:off x="3750550" y="5652674"/>
            <a:ext cx="5105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পিথাগোরাসের বিপরীত উপপাদ্য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983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4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4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30" grpId="0"/>
      <p:bldP spid="30" grpId="1"/>
      <p:bldP spid="31" grpId="0"/>
      <p:bldP spid="28" grpId="0"/>
      <p:bldP spid="45" grpId="0"/>
      <p:bldP spid="46" grpId="0"/>
      <p:bldP spid="44" grpId="0"/>
      <p:bldP spid="49" grpId="0"/>
      <p:bldP spid="51" grpId="0"/>
      <p:bldP spid="52" grpId="0"/>
      <p:bldP spid="52" grpId="1"/>
      <p:bldP spid="53" grpId="0"/>
      <p:bldP spid="54" grpId="0"/>
      <p:bldP spid="54" grpId="1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01110" y="609589"/>
            <a:ext cx="38731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8CC12E-6B99-4F47-BF80-A0AF7816F5E7}"/>
              </a:ext>
            </a:extLst>
          </p:cNvPr>
          <p:cNvSpPr txBox="1"/>
          <p:nvPr/>
        </p:nvSpPr>
        <p:spPr>
          <a:xfrm>
            <a:off x="1969379" y="1809915"/>
            <a:ext cx="79366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পিথাগোরাসের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বিপরীত উপপাদ্য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Pythagoras | Aristarchus of samos, Mathematician, Solar eclipses">
            <a:extLst>
              <a:ext uri="{FF2B5EF4-FFF2-40B4-BE49-F238E27FC236}">
                <a16:creationId xmlns:a16="http://schemas.microsoft.com/office/drawing/2014/main" id="{A22162B7-B0DF-4E3E-A992-CFEDCCB37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40159" y="3376083"/>
            <a:ext cx="1736728" cy="223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2DF4FB-C12E-433D-AE9E-51C071491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862" y="2917908"/>
            <a:ext cx="5084590" cy="315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67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B66A627B-EDCC-4226-A30E-0ACB07705761}"/>
              </a:ext>
            </a:extLst>
          </p:cNvPr>
          <p:cNvSpPr/>
          <p:nvPr/>
        </p:nvSpPr>
        <p:spPr>
          <a:xfrm>
            <a:off x="1659751" y="568038"/>
            <a:ext cx="2320578" cy="1459966"/>
          </a:xfrm>
          <a:prstGeom prst="downArrowCallout">
            <a:avLst>
              <a:gd name="adj1" fmla="val 25000"/>
              <a:gd name="adj2" fmla="val 26053"/>
              <a:gd name="adj3" fmla="val 14474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6771433E-A02A-418B-9E8C-B472D47C0EEB}"/>
              </a:ext>
            </a:extLst>
          </p:cNvPr>
          <p:cNvSpPr/>
          <p:nvPr/>
        </p:nvSpPr>
        <p:spPr>
          <a:xfrm>
            <a:off x="712722" y="2220685"/>
            <a:ext cx="5073355" cy="597286"/>
          </a:xfrm>
          <a:prstGeom prst="wedgeEllipseCallout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</a:t>
            </a:r>
            <a:r>
              <a:rPr lang="en-GB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GB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6705FA-3DB7-45A0-9598-307B95EDA0BE}"/>
              </a:ext>
            </a:extLst>
          </p:cNvPr>
          <p:cNvSpPr/>
          <p:nvPr/>
        </p:nvSpPr>
        <p:spPr>
          <a:xfrm>
            <a:off x="773986" y="3062179"/>
            <a:ext cx="8485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পিথাগোরাসের বিপরীত উপপাদ্যটি বলতে পারবে;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617972-A393-4980-92BE-0BD229FAA595}"/>
              </a:ext>
            </a:extLst>
          </p:cNvPr>
          <p:cNvSpPr/>
          <p:nvPr/>
        </p:nvSpPr>
        <p:spPr>
          <a:xfrm>
            <a:off x="773986" y="4040029"/>
            <a:ext cx="8481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পিথাগোরাসের বিপরীত উপপাদ্যটি প্রমাণ করতে পারবে;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B20D13-6FF2-4EFA-9A6B-3BBA04F10FAE}"/>
              </a:ext>
            </a:extLst>
          </p:cNvPr>
          <p:cNvSpPr/>
          <p:nvPr/>
        </p:nvSpPr>
        <p:spPr>
          <a:xfrm>
            <a:off x="773986" y="5071723"/>
            <a:ext cx="10136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পিথাগোরাসের উপপাদ্যটি ব্যবহার করে প্রতিজ্ঞা প্রমাণ করতে পারবে।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5252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6095DD-C41B-43BE-957F-F46066F14489}"/>
              </a:ext>
            </a:extLst>
          </p:cNvPr>
          <p:cNvSpPr/>
          <p:nvPr/>
        </p:nvSpPr>
        <p:spPr>
          <a:xfrm>
            <a:off x="620979" y="237323"/>
            <a:ext cx="58160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পিথাগোরাসের বিপরীত উপপাদ্যঃ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73C5F7-D3B1-4729-B415-737AE7FCE6ED}"/>
              </a:ext>
            </a:extLst>
          </p:cNvPr>
          <p:cNvSpPr/>
          <p:nvPr/>
        </p:nvSpPr>
        <p:spPr>
          <a:xfrm>
            <a:off x="480432" y="3765195"/>
            <a:ext cx="114784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ত্রিভুজের যে কোন এক বাহুর উপর অঙ্কিত বর্গের ক্ষেত্রফল </a:t>
            </a:r>
          </a:p>
          <a:p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 দুইবাহুর উপর অঙ্কিত বর্গের ক্ষেত্রফলের সমষ্টির সমান হলে, </a:t>
            </a:r>
          </a:p>
          <a:p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শেষোক্ত বাহুদুটির অন্তর্ভুক্ত কোন সমকোণ হবে।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C29389-75CD-46F7-A957-B6EC0D281D0F}"/>
              </a:ext>
            </a:extLst>
          </p:cNvPr>
          <p:cNvCxnSpPr/>
          <p:nvPr/>
        </p:nvCxnSpPr>
        <p:spPr>
          <a:xfrm flipV="1">
            <a:off x="8752935" y="1115903"/>
            <a:ext cx="926" cy="197690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5D596DD-8AF3-4452-A9DE-EAA45C45506B}"/>
              </a:ext>
            </a:extLst>
          </p:cNvPr>
          <p:cNvCxnSpPr/>
          <p:nvPr/>
        </p:nvCxnSpPr>
        <p:spPr>
          <a:xfrm flipV="1">
            <a:off x="8752935" y="3028682"/>
            <a:ext cx="2628260" cy="6412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921FB3-14C3-4A3D-B69C-144D09DB5E89}"/>
              </a:ext>
            </a:extLst>
          </p:cNvPr>
          <p:cNvCxnSpPr/>
          <p:nvPr/>
        </p:nvCxnSpPr>
        <p:spPr>
          <a:xfrm flipH="1" flipV="1">
            <a:off x="8752935" y="1115903"/>
            <a:ext cx="2628260" cy="19127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6CDAE15-5C4F-4300-972D-E1630A69F553}"/>
              </a:ext>
            </a:extLst>
          </p:cNvPr>
          <p:cNvSpPr txBox="1"/>
          <p:nvPr/>
        </p:nvSpPr>
        <p:spPr>
          <a:xfrm>
            <a:off x="8322641" y="574274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3C1760-7FCB-4389-BBF8-6C0251A5DE42}"/>
              </a:ext>
            </a:extLst>
          </p:cNvPr>
          <p:cNvSpPr txBox="1"/>
          <p:nvPr/>
        </p:nvSpPr>
        <p:spPr>
          <a:xfrm>
            <a:off x="8295574" y="2989140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8FAC10-9101-4DA3-8514-687320AD6585}"/>
              </a:ext>
            </a:extLst>
          </p:cNvPr>
          <p:cNvSpPr txBox="1"/>
          <p:nvPr/>
        </p:nvSpPr>
        <p:spPr>
          <a:xfrm>
            <a:off x="11262277" y="2989140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92298E-C74A-480A-87E5-0E20AC05C6D7}"/>
                  </a:ext>
                </a:extLst>
              </p:cNvPr>
              <p:cNvSpPr txBox="1"/>
              <p:nvPr/>
            </p:nvSpPr>
            <p:spPr>
              <a:xfrm>
                <a:off x="700473" y="1104342"/>
                <a:ext cx="171784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92298E-C74A-480A-87E5-0E20AC05C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73" y="1104342"/>
                <a:ext cx="171784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E0150971-F210-49B5-9EC7-DA5FF0B1C45F}"/>
              </a:ext>
            </a:extLst>
          </p:cNvPr>
          <p:cNvSpPr/>
          <p:nvPr/>
        </p:nvSpPr>
        <p:spPr>
          <a:xfrm>
            <a:off x="2444457" y="1006998"/>
            <a:ext cx="5950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00C709-ED8E-4905-AD9F-6F5FE92F1DFD}"/>
                  </a:ext>
                </a:extLst>
              </p:cNvPr>
              <p:cNvSpPr txBox="1"/>
              <p:nvPr/>
            </p:nvSpPr>
            <p:spPr>
              <a:xfrm>
                <a:off x="2941793" y="1097180"/>
                <a:ext cx="185513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 smtClean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𝐴𝐶</m:t>
                          </m:r>
                        </m:e>
                        <m:sup>
                          <m:r>
                            <a:rPr lang="en-US" sz="3600" b="0" i="1" dirty="0" smtClean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ln w="0"/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00C709-ED8E-4905-AD9F-6F5FE92F1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793" y="1097180"/>
                <a:ext cx="1855133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D8FDE0-A32C-4F92-BA08-D5CDF76A624E}"/>
                  </a:ext>
                </a:extLst>
              </p:cNvPr>
              <p:cNvSpPr txBox="1"/>
              <p:nvPr/>
            </p:nvSpPr>
            <p:spPr>
              <a:xfrm>
                <a:off x="4448467" y="1096576"/>
                <a:ext cx="174641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 smtClean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𝐴𝐵</m:t>
                          </m:r>
                        </m:e>
                        <m:sup>
                          <m:r>
                            <a:rPr lang="en-US" sz="3600" b="0" i="1" dirty="0" smtClean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+</m:t>
                      </m:r>
                    </m:oMath>
                  </m:oMathPara>
                </a14:m>
                <a:endParaRPr lang="en-US" sz="3600" dirty="0">
                  <a:ln w="0"/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D8FDE0-A32C-4F92-BA08-D5CDF76A6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467" y="1096576"/>
                <a:ext cx="174641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32584C-5A35-42A7-B18B-EBC2935E5FBD}"/>
                  </a:ext>
                </a:extLst>
              </p:cNvPr>
              <p:cNvSpPr txBox="1"/>
              <p:nvPr/>
            </p:nvSpPr>
            <p:spPr>
              <a:xfrm>
                <a:off x="5956613" y="1115903"/>
                <a:ext cx="101688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 smtClean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𝐵𝐶</m:t>
                          </m:r>
                        </m:e>
                        <m:sup>
                          <m:r>
                            <a:rPr lang="en-US" sz="3600" b="0" i="1" dirty="0" smtClean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n w="0"/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32584C-5A35-42A7-B18B-EBC2935E5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613" y="1115903"/>
                <a:ext cx="1016885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8F57819-EDEE-42C9-B5AE-0F6245422B75}"/>
                  </a:ext>
                </a:extLst>
              </p:cNvPr>
              <p:cNvSpPr txBox="1"/>
              <p:nvPr/>
            </p:nvSpPr>
            <p:spPr>
              <a:xfrm>
                <a:off x="3134478" y="2061799"/>
                <a:ext cx="1662448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∠</m:t>
                      </m:r>
                      <m:r>
                        <m:rPr>
                          <m:nor/>
                        </m:rPr>
                        <a:rPr lang="en-US" sz="4000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000" b="0" i="0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000" b="0" i="0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90</m:t>
                      </m:r>
                      <m:r>
                        <a:rPr lang="en-US" sz="40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°</m:t>
                      </m:r>
                    </m:oMath>
                  </m:oMathPara>
                </a14:m>
                <a:endParaRPr lang="en-US" sz="4000" dirty="0">
                  <a:ln w="0"/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8F57819-EDEE-42C9-B5AE-0F6245422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78" y="2061799"/>
                <a:ext cx="1662448" cy="615553"/>
              </a:xfrm>
              <a:prstGeom prst="rect">
                <a:avLst/>
              </a:prstGeom>
              <a:blipFill>
                <a:blip r:embed="rId6"/>
                <a:stretch>
                  <a:fillRect r="-8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685C5CA-983B-42F8-A083-CD8F3B6CF08A}"/>
              </a:ext>
            </a:extLst>
          </p:cNvPr>
          <p:cNvSpPr txBox="1"/>
          <p:nvPr/>
        </p:nvSpPr>
        <p:spPr>
          <a:xfrm>
            <a:off x="1489151" y="2072086"/>
            <a:ext cx="1452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তাহলে,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2786419-8C78-408E-8A7F-A7087FFA968D}"/>
                  </a:ext>
                </a:extLst>
              </p:cNvPr>
              <p:cNvSpPr txBox="1"/>
              <p:nvPr/>
            </p:nvSpPr>
            <p:spPr>
              <a:xfrm>
                <a:off x="496949" y="2957521"/>
                <a:ext cx="611077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4000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অর্থাৎ </m:t>
                    </m:r>
                    <m:r>
                      <m:rPr>
                        <m:nor/>
                      </m:rPr>
                      <a:rPr lang="en-GB" sz="4000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,</m:t>
                    </m:r>
                    <m:r>
                      <a:rPr lang="en-GB" sz="4000" b="0" i="1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   </m:t>
                    </m:r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GB" sz="40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একটি </a:t>
                </a:r>
                <a:r>
                  <a:rPr lang="en-GB" sz="4000" dirty="0" err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সমকোণী</a:t>
                </a:r>
                <a:r>
                  <a:rPr lang="en-GB" sz="40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GB" sz="4000" dirty="0" err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ত্রিভুজ</a:t>
                </a: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2786419-8C78-408E-8A7F-A7087FFA9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49" y="2957521"/>
                <a:ext cx="6110775" cy="615553"/>
              </a:xfrm>
              <a:prstGeom prst="rect">
                <a:avLst/>
              </a:prstGeom>
              <a:blipFill>
                <a:blip r:embed="rId7"/>
                <a:stretch>
                  <a:fillRect l="-299" t="-23762" r="-4591" b="-57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890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EE190D-8AD0-4189-A4DF-1B10163A2293}"/>
              </a:ext>
            </a:extLst>
          </p:cNvPr>
          <p:cNvSpPr/>
          <p:nvPr/>
        </p:nvSpPr>
        <p:spPr>
          <a:xfrm>
            <a:off x="985466" y="4746596"/>
            <a:ext cx="102210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 অনুসারে , পিথাগোরাসের বিপরীত উপপাদ্যটি লিখ।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F85D32-F89E-438E-9639-CB791AEA7E18}"/>
              </a:ext>
            </a:extLst>
          </p:cNvPr>
          <p:cNvSpPr txBox="1"/>
          <p:nvPr/>
        </p:nvSpPr>
        <p:spPr>
          <a:xfrm>
            <a:off x="5278247" y="2130810"/>
            <a:ext cx="521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L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E7E10A-F05C-4983-911B-D96908F895A6}"/>
              </a:ext>
            </a:extLst>
          </p:cNvPr>
          <p:cNvSpPr txBox="1"/>
          <p:nvPr/>
        </p:nvSpPr>
        <p:spPr>
          <a:xfrm>
            <a:off x="3151718" y="4158352"/>
            <a:ext cx="654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M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A6552C-B69B-4B07-8E68-4A0155118318}"/>
              </a:ext>
            </a:extLst>
          </p:cNvPr>
          <p:cNvSpPr txBox="1"/>
          <p:nvPr/>
        </p:nvSpPr>
        <p:spPr>
          <a:xfrm>
            <a:off x="7391857" y="4158352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N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51009707-41B9-4177-BE26-1BAC109DB431}"/>
              </a:ext>
            </a:extLst>
          </p:cNvPr>
          <p:cNvSpPr/>
          <p:nvPr/>
        </p:nvSpPr>
        <p:spPr>
          <a:xfrm rot="8081589">
            <a:off x="4400379" y="3195578"/>
            <a:ext cx="2370920" cy="2443039"/>
          </a:xfrm>
          <a:prstGeom prst="rtTriangl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632C637-DE97-43D7-87FD-9E625E09A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248"/>
          <a:stretch/>
        </p:blipFill>
        <p:spPr>
          <a:xfrm>
            <a:off x="4515491" y="347778"/>
            <a:ext cx="1104961" cy="18240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0185B1-B891-4E14-A262-4509BCD66E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35"/>
          <a:stretch/>
        </p:blipFill>
        <p:spPr>
          <a:xfrm>
            <a:off x="5611574" y="347778"/>
            <a:ext cx="1083472" cy="1824037"/>
          </a:xfrm>
          <a:prstGeom prst="rect">
            <a:avLst/>
          </a:prstGeom>
        </p:spPr>
      </p:pic>
      <p:sp>
        <p:nvSpPr>
          <p:cNvPr id="21" name="Wave 20">
            <a:extLst>
              <a:ext uri="{FF2B5EF4-FFF2-40B4-BE49-F238E27FC236}">
                <a16:creationId xmlns:a16="http://schemas.microsoft.com/office/drawing/2014/main" id="{04A95AA2-620E-4BE7-82B5-93232E1E9381}"/>
              </a:ext>
            </a:extLst>
          </p:cNvPr>
          <p:cNvSpPr/>
          <p:nvPr/>
        </p:nvSpPr>
        <p:spPr>
          <a:xfrm>
            <a:off x="4129201" y="629939"/>
            <a:ext cx="3262656" cy="871658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014AA93-541C-4F9C-B75C-BBC9FE44DCE5}"/>
                  </a:ext>
                </a:extLst>
              </p:cNvPr>
              <p:cNvSpPr txBox="1"/>
              <p:nvPr/>
            </p:nvSpPr>
            <p:spPr>
              <a:xfrm>
                <a:off x="6695046" y="2900232"/>
                <a:ext cx="435005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𝑀𝑁</m:t>
                        </m:r>
                      </m:e>
                      <m:sup>
                        <m:r>
                          <a:rPr lang="en-US" sz="4000" i="1" dirty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4000" b="0" i="1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40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𝑀𝐿</m:t>
                        </m:r>
                      </m:e>
                      <m:sup>
                        <m:r>
                          <a:rPr lang="en-US" sz="40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4000" b="0" i="1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40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𝐿𝑁</m:t>
                        </m:r>
                      </m:e>
                      <m:sup>
                        <m:r>
                          <a:rPr lang="en-US" sz="40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014AA93-541C-4F9C-B75C-BBC9FE44D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046" y="2900232"/>
                <a:ext cx="4350058" cy="707886"/>
              </a:xfrm>
              <a:prstGeom prst="rect">
                <a:avLst/>
              </a:prstGeom>
              <a:blipFill>
                <a:blip r:embed="rId3"/>
                <a:stretch>
                  <a:fillRect t="-14655" r="-8123" b="-4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35EBDF25-0F1A-4118-B6FF-0532B928D6ED}"/>
              </a:ext>
            </a:extLst>
          </p:cNvPr>
          <p:cNvSpPr/>
          <p:nvPr/>
        </p:nvSpPr>
        <p:spPr>
          <a:xfrm>
            <a:off x="968795" y="5624605"/>
            <a:ext cx="73404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 আমরা এই উপপাদ্যটি প্রমাণ করি ...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7458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28425 0.0053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39883 -0.0064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5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9F604E83-0BF3-443D-93E4-54951AB74A30}"/>
              </a:ext>
            </a:extLst>
          </p:cNvPr>
          <p:cNvSpPr/>
          <p:nvPr/>
        </p:nvSpPr>
        <p:spPr>
          <a:xfrm>
            <a:off x="727487" y="3026357"/>
            <a:ext cx="3392934" cy="5559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BA7E68-6942-4D5E-9594-E34B46365BCE}"/>
              </a:ext>
            </a:extLst>
          </p:cNvPr>
          <p:cNvSpPr/>
          <p:nvPr/>
        </p:nvSpPr>
        <p:spPr>
          <a:xfrm>
            <a:off x="1980849" y="351268"/>
            <a:ext cx="73180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উপপাদ্যটি প্রমাণ করতে কি জানতে হবে?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B0DB00-956B-43AA-8002-B9DCEF833BB3}"/>
              </a:ext>
            </a:extLst>
          </p:cNvPr>
          <p:cNvSpPr/>
          <p:nvPr/>
        </p:nvSpPr>
        <p:spPr>
          <a:xfrm>
            <a:off x="313112" y="1223790"/>
            <a:ext cx="44422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ত্রিভুজের সর্বসমতার শর্ত </a:t>
            </a:r>
            <a:endParaRPr lang="en-US" sz="1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34692B-7A0E-4492-A6B8-2340B4C49917}"/>
              </a:ext>
            </a:extLst>
          </p:cNvPr>
          <p:cNvSpPr/>
          <p:nvPr/>
        </p:nvSpPr>
        <p:spPr>
          <a:xfrm>
            <a:off x="197815" y="2130612"/>
            <a:ext cx="4074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বাহু-কোণ -বাহু উপপাদ্য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EEB38B-EF1F-4B20-B0A4-AF2507381A32}"/>
              </a:ext>
            </a:extLst>
          </p:cNvPr>
          <p:cNvSpPr/>
          <p:nvPr/>
        </p:nvSpPr>
        <p:spPr>
          <a:xfrm>
            <a:off x="229647" y="2954049"/>
            <a:ext cx="4074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বাহু-বাহু-বাহু উপপাদ্য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12CF8F-B562-42CC-B0A6-8093BE11088F}"/>
              </a:ext>
            </a:extLst>
          </p:cNvPr>
          <p:cNvSpPr/>
          <p:nvPr/>
        </p:nvSpPr>
        <p:spPr>
          <a:xfrm>
            <a:off x="213954" y="3749000"/>
            <a:ext cx="4183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কোন-বাহু-কোণ উপপাদ্য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C32165-CA97-4022-9271-175573E3D358}"/>
              </a:ext>
            </a:extLst>
          </p:cNvPr>
          <p:cNvSpPr/>
          <p:nvPr/>
        </p:nvSpPr>
        <p:spPr>
          <a:xfrm>
            <a:off x="297788" y="4552590"/>
            <a:ext cx="4183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অতিভুজ-বাহু -উপপাদ্য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49477B-5269-4C52-AEF9-817580A21C40}"/>
              </a:ext>
            </a:extLst>
          </p:cNvPr>
          <p:cNvSpPr txBox="1"/>
          <p:nvPr/>
        </p:nvSpPr>
        <p:spPr>
          <a:xfrm>
            <a:off x="6462945" y="14775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AA9F6E3-41C3-4198-B7D1-EC05C6420A26}"/>
              </a:ext>
            </a:extLst>
          </p:cNvPr>
          <p:cNvCxnSpPr/>
          <p:nvPr/>
        </p:nvCxnSpPr>
        <p:spPr>
          <a:xfrm>
            <a:off x="5417107" y="2986731"/>
            <a:ext cx="2514600" cy="1588"/>
          </a:xfrm>
          <a:prstGeom prst="line">
            <a:avLst/>
          </a:prstGeom>
          <a:ln w="57150">
            <a:solidFill>
              <a:srgbClr val="3E22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814CED7-E7D9-4C58-9CDB-C7F372E9727A}"/>
              </a:ext>
            </a:extLst>
          </p:cNvPr>
          <p:cNvCxnSpPr/>
          <p:nvPr/>
        </p:nvCxnSpPr>
        <p:spPr>
          <a:xfrm flipV="1">
            <a:off x="5417107" y="1673692"/>
            <a:ext cx="1600200" cy="1295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31BEBB5-EAC2-4044-A155-44C6B8E809F1}"/>
              </a:ext>
            </a:extLst>
          </p:cNvPr>
          <p:cNvCxnSpPr/>
          <p:nvPr/>
        </p:nvCxnSpPr>
        <p:spPr>
          <a:xfrm rot="16200000" flipH="1">
            <a:off x="6802616" y="1853987"/>
            <a:ext cx="1295400" cy="9144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A574311-AE10-4B72-8DB4-704386269C49}"/>
              </a:ext>
            </a:extLst>
          </p:cNvPr>
          <p:cNvCxnSpPr/>
          <p:nvPr/>
        </p:nvCxnSpPr>
        <p:spPr>
          <a:xfrm>
            <a:off x="8853103" y="2968634"/>
            <a:ext cx="2514600" cy="1588"/>
          </a:xfrm>
          <a:prstGeom prst="line">
            <a:avLst/>
          </a:prstGeom>
          <a:ln w="57150">
            <a:solidFill>
              <a:srgbClr val="3E22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6F1721-EC75-438C-AC76-B8EFE1F42CA0}"/>
              </a:ext>
            </a:extLst>
          </p:cNvPr>
          <p:cNvCxnSpPr/>
          <p:nvPr/>
        </p:nvCxnSpPr>
        <p:spPr>
          <a:xfrm flipV="1">
            <a:off x="8864990" y="1657730"/>
            <a:ext cx="1600200" cy="1295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6EC228A-8A6C-4D80-9052-041E0C342C48}"/>
              </a:ext>
            </a:extLst>
          </p:cNvPr>
          <p:cNvCxnSpPr/>
          <p:nvPr/>
        </p:nvCxnSpPr>
        <p:spPr>
          <a:xfrm rot="16200000" flipH="1">
            <a:off x="10256223" y="1874046"/>
            <a:ext cx="1295400" cy="9144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D51C2D79-FC2F-4B68-A7D7-56F3DFCA60CB}"/>
              </a:ext>
            </a:extLst>
          </p:cNvPr>
          <p:cNvSpPr txBox="1"/>
          <p:nvPr/>
        </p:nvSpPr>
        <p:spPr>
          <a:xfrm>
            <a:off x="6941524" y="14450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0D22354-9DD1-4541-B3EC-42CC954DA968}"/>
              </a:ext>
            </a:extLst>
          </p:cNvPr>
          <p:cNvSpPr txBox="1"/>
          <p:nvPr/>
        </p:nvSpPr>
        <p:spPr>
          <a:xfrm>
            <a:off x="6808384" y="1140293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D74EF18-044D-415B-8022-09311F9A21FE}"/>
              </a:ext>
            </a:extLst>
          </p:cNvPr>
          <p:cNvSpPr txBox="1"/>
          <p:nvPr/>
        </p:nvSpPr>
        <p:spPr>
          <a:xfrm>
            <a:off x="4979584" y="2969093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B26680F-0096-4C01-A28A-D3A9A296185F}"/>
              </a:ext>
            </a:extLst>
          </p:cNvPr>
          <p:cNvSpPr txBox="1"/>
          <p:nvPr/>
        </p:nvSpPr>
        <p:spPr>
          <a:xfrm>
            <a:off x="7798984" y="2917718"/>
            <a:ext cx="494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9C6EF1B-5218-4734-8F6A-894EA25D6374}"/>
              </a:ext>
            </a:extLst>
          </p:cNvPr>
          <p:cNvSpPr txBox="1"/>
          <p:nvPr/>
        </p:nvSpPr>
        <p:spPr>
          <a:xfrm>
            <a:off x="10237384" y="1216493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BBD8E88-63D7-4964-B372-B558F2E5ABF1}"/>
              </a:ext>
            </a:extLst>
          </p:cNvPr>
          <p:cNvSpPr txBox="1"/>
          <p:nvPr/>
        </p:nvSpPr>
        <p:spPr>
          <a:xfrm>
            <a:off x="8408584" y="3045293"/>
            <a:ext cx="516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Q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15DF2C1-A80D-4725-AED0-22CCDD3F7376}"/>
              </a:ext>
            </a:extLst>
          </p:cNvPr>
          <p:cNvSpPr txBox="1"/>
          <p:nvPr/>
        </p:nvSpPr>
        <p:spPr>
          <a:xfrm>
            <a:off x="11227984" y="2993918"/>
            <a:ext cx="494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71EAF35-647A-4790-BAC8-F0194AB8AFBF}"/>
              </a:ext>
            </a:extLst>
          </p:cNvPr>
          <p:cNvSpPr txBox="1"/>
          <p:nvPr/>
        </p:nvSpPr>
        <p:spPr>
          <a:xfrm>
            <a:off x="7263883" y="4955826"/>
            <a:ext cx="39388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বাহু বাহু বাহু  উপপাদ্য</a:t>
            </a:r>
            <a:endParaRPr lang="en-US" sz="44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CF4ED3F-01F0-4F89-8521-4AD8EDF15AB0}"/>
              </a:ext>
            </a:extLst>
          </p:cNvPr>
          <p:cNvCxnSpPr>
            <a:cxnSpLocks/>
          </p:cNvCxnSpPr>
          <p:nvPr/>
        </p:nvCxnSpPr>
        <p:spPr>
          <a:xfrm>
            <a:off x="5950923" y="2229178"/>
            <a:ext cx="241255" cy="30035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E5485EB-B969-4C43-BEC0-E7A698F8DA87}"/>
              </a:ext>
            </a:extLst>
          </p:cNvPr>
          <p:cNvCxnSpPr>
            <a:cxnSpLocks/>
          </p:cNvCxnSpPr>
          <p:nvPr/>
        </p:nvCxnSpPr>
        <p:spPr>
          <a:xfrm>
            <a:off x="9608523" y="2076778"/>
            <a:ext cx="228600" cy="3025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33A5809-C88A-4D07-8A67-60FC70D6D0B8}"/>
              </a:ext>
            </a:extLst>
          </p:cNvPr>
          <p:cNvCxnSpPr/>
          <p:nvPr/>
        </p:nvCxnSpPr>
        <p:spPr>
          <a:xfrm rot="5400000" flipH="1" flipV="1">
            <a:off x="7284423" y="2114878"/>
            <a:ext cx="304800" cy="2286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7FACCEB-F57C-4DD8-AEC5-EC0A1F8FEE72}"/>
              </a:ext>
            </a:extLst>
          </p:cNvPr>
          <p:cNvCxnSpPr/>
          <p:nvPr/>
        </p:nvCxnSpPr>
        <p:spPr>
          <a:xfrm rot="5400000" flipH="1" flipV="1">
            <a:off x="7360623" y="2191078"/>
            <a:ext cx="304800" cy="2286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A9B437A-22C4-4EA7-949A-BF8CCB817055}"/>
              </a:ext>
            </a:extLst>
          </p:cNvPr>
          <p:cNvCxnSpPr/>
          <p:nvPr/>
        </p:nvCxnSpPr>
        <p:spPr>
          <a:xfrm rot="5400000" flipH="1" flipV="1">
            <a:off x="10637223" y="2038678"/>
            <a:ext cx="304800" cy="2286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5D279CB-9E6D-411A-B441-14945E89D01B}"/>
              </a:ext>
            </a:extLst>
          </p:cNvPr>
          <p:cNvCxnSpPr/>
          <p:nvPr/>
        </p:nvCxnSpPr>
        <p:spPr>
          <a:xfrm rot="5400000" flipH="1" flipV="1">
            <a:off x="10713423" y="2114878"/>
            <a:ext cx="304800" cy="2286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AD6CC75-8D10-46EC-982F-3D260F8151E1}"/>
              </a:ext>
            </a:extLst>
          </p:cNvPr>
          <p:cNvCxnSpPr/>
          <p:nvPr/>
        </p:nvCxnSpPr>
        <p:spPr>
          <a:xfrm rot="5400000">
            <a:off x="6408123" y="2991178"/>
            <a:ext cx="304800" cy="1588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EC39DE7-B77E-4A82-B3D7-0EE5A364DFC5}"/>
              </a:ext>
            </a:extLst>
          </p:cNvPr>
          <p:cNvCxnSpPr/>
          <p:nvPr/>
        </p:nvCxnSpPr>
        <p:spPr>
          <a:xfrm rot="5400000">
            <a:off x="6485117" y="2990384"/>
            <a:ext cx="304800" cy="1588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AFBBE87-BFB3-4605-951F-47138FDD78B0}"/>
              </a:ext>
            </a:extLst>
          </p:cNvPr>
          <p:cNvCxnSpPr/>
          <p:nvPr/>
        </p:nvCxnSpPr>
        <p:spPr>
          <a:xfrm rot="5400000">
            <a:off x="6560523" y="2990384"/>
            <a:ext cx="304800" cy="1588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6A6F351-96BD-494C-A6EE-52E6C21C1D6D}"/>
              </a:ext>
            </a:extLst>
          </p:cNvPr>
          <p:cNvCxnSpPr/>
          <p:nvPr/>
        </p:nvCxnSpPr>
        <p:spPr>
          <a:xfrm rot="5400000">
            <a:off x="9836329" y="2991178"/>
            <a:ext cx="304800" cy="1588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216C840-2CB4-4ADA-961D-2137C2C5BD3B}"/>
              </a:ext>
            </a:extLst>
          </p:cNvPr>
          <p:cNvCxnSpPr/>
          <p:nvPr/>
        </p:nvCxnSpPr>
        <p:spPr>
          <a:xfrm rot="5400000">
            <a:off x="9913323" y="2990384"/>
            <a:ext cx="304800" cy="1588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B380178-4753-4C2F-B792-7088F7141EF6}"/>
              </a:ext>
            </a:extLst>
          </p:cNvPr>
          <p:cNvCxnSpPr/>
          <p:nvPr/>
        </p:nvCxnSpPr>
        <p:spPr>
          <a:xfrm rot="5400000">
            <a:off x="9988729" y="2990384"/>
            <a:ext cx="304800" cy="1588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C475F5A1-BFAB-4979-A889-5EA917D30C38}"/>
              </a:ext>
            </a:extLst>
          </p:cNvPr>
          <p:cNvSpPr txBox="1"/>
          <p:nvPr/>
        </p:nvSpPr>
        <p:spPr>
          <a:xfrm>
            <a:off x="5508416" y="3664413"/>
            <a:ext cx="1638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AB=PQ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4656B92-3442-41FA-A12B-6AB8EECEF86B}"/>
              </a:ext>
            </a:extLst>
          </p:cNvPr>
          <p:cNvSpPr txBox="1"/>
          <p:nvPr/>
        </p:nvSpPr>
        <p:spPr>
          <a:xfrm>
            <a:off x="7017307" y="3668619"/>
            <a:ext cx="19581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AC=PR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ECBFE82-B397-419E-94D0-5D95EB4ADD8E}"/>
              </a:ext>
            </a:extLst>
          </p:cNvPr>
          <p:cNvSpPr txBox="1"/>
          <p:nvPr/>
        </p:nvSpPr>
        <p:spPr>
          <a:xfrm>
            <a:off x="8749968" y="3644971"/>
            <a:ext cx="3057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BC=QR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হলে,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AFD3210-7C7A-4C2F-91C3-345974ED8E60}"/>
                  </a:ext>
                </a:extLst>
              </p:cNvPr>
              <p:cNvSpPr txBox="1"/>
              <p:nvPr/>
            </p:nvSpPr>
            <p:spPr>
              <a:xfrm>
                <a:off x="7664760" y="4373266"/>
                <a:ext cx="295125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bn-BD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bn-BD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bn-BD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𝑃𝑄𝑅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AFD3210-7C7A-4C2F-91C3-345974ED8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760" y="4373266"/>
                <a:ext cx="2951257" cy="553998"/>
              </a:xfrm>
              <a:prstGeom prst="rect">
                <a:avLst/>
              </a:prstGeom>
              <a:blipFill>
                <a:blip r:embed="rId2"/>
                <a:stretch>
                  <a:fillRect t="-24176" r="-9917" b="-5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19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mph" presetSubtype="0" repeatCount="indefinit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3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3" presetClass="emph" presetSubtype="0" repeatCount="indefinit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3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" grpId="0"/>
      <p:bldP spid="4" grpId="0"/>
      <p:bldP spid="6" grpId="0"/>
      <p:bldP spid="7" grpId="0"/>
      <p:bldP spid="8" grpId="0"/>
      <p:bldP spid="9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68" grpId="0"/>
      <p:bldP spid="69" grpId="0"/>
      <p:bldP spid="70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9E4BF2C-49C0-4A52-BA68-6EA245F4C2EC}"/>
              </a:ext>
            </a:extLst>
          </p:cNvPr>
          <p:cNvCxnSpPr/>
          <p:nvPr/>
        </p:nvCxnSpPr>
        <p:spPr>
          <a:xfrm flipV="1">
            <a:off x="1614816" y="2621593"/>
            <a:ext cx="926" cy="1976903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2157405-23CA-4DEC-8C76-E4E283C78C8F}"/>
              </a:ext>
            </a:extLst>
          </p:cNvPr>
          <p:cNvCxnSpPr/>
          <p:nvPr/>
        </p:nvCxnSpPr>
        <p:spPr>
          <a:xfrm flipV="1">
            <a:off x="1614816" y="4534372"/>
            <a:ext cx="2628260" cy="64124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EEDDFD9-4AD0-46A7-8150-E737A9136291}"/>
              </a:ext>
            </a:extLst>
          </p:cNvPr>
          <p:cNvCxnSpPr/>
          <p:nvPr/>
        </p:nvCxnSpPr>
        <p:spPr>
          <a:xfrm flipH="1" flipV="1">
            <a:off x="1614816" y="2621593"/>
            <a:ext cx="2628260" cy="1912779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A75E510-3957-4513-B458-CA38433BB199}"/>
              </a:ext>
            </a:extLst>
          </p:cNvPr>
          <p:cNvSpPr txBox="1"/>
          <p:nvPr/>
        </p:nvSpPr>
        <p:spPr>
          <a:xfrm>
            <a:off x="1184522" y="2079964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838B50-FAE2-4369-AA27-DF6D43FC46A5}"/>
              </a:ext>
            </a:extLst>
          </p:cNvPr>
          <p:cNvSpPr txBox="1"/>
          <p:nvPr/>
        </p:nvSpPr>
        <p:spPr>
          <a:xfrm>
            <a:off x="1157455" y="4494830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5FCC60-82AD-4297-B069-8B8E3CFC670D}"/>
              </a:ext>
            </a:extLst>
          </p:cNvPr>
          <p:cNvSpPr txBox="1"/>
          <p:nvPr/>
        </p:nvSpPr>
        <p:spPr>
          <a:xfrm>
            <a:off x="4124158" y="4494830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46523F-E809-46AE-96DE-4C8FC30D3A3A}"/>
                  </a:ext>
                </a:extLst>
              </p:cNvPr>
              <p:cNvSpPr txBox="1"/>
              <p:nvPr/>
            </p:nvSpPr>
            <p:spPr>
              <a:xfrm>
                <a:off x="402520" y="319948"/>
                <a:ext cx="159084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46523F-E809-46AE-96DE-4C8FC30D3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20" y="319948"/>
                <a:ext cx="1590842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598A2FFB-43C1-4E13-B8B8-E10F330D88B0}"/>
              </a:ext>
            </a:extLst>
          </p:cNvPr>
          <p:cNvSpPr/>
          <p:nvPr/>
        </p:nvSpPr>
        <p:spPr>
          <a:xfrm>
            <a:off x="1940512" y="200963"/>
            <a:ext cx="5581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47DA46-B22B-46BB-9A69-2571F07A0F54}"/>
                  </a:ext>
                </a:extLst>
              </p:cNvPr>
              <p:cNvSpPr txBox="1"/>
              <p:nvPr/>
            </p:nvSpPr>
            <p:spPr>
              <a:xfrm>
                <a:off x="2696434" y="299490"/>
                <a:ext cx="117172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𝐴𝐶</m:t>
                          </m:r>
                        </m:e>
                        <m:sup>
                          <m:r>
                            <a:rPr lang="en-US" sz="3200" b="0" i="1" dirty="0" smtClean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20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ln w="0"/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47DA46-B22B-46BB-9A69-2571F07A0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434" y="299490"/>
                <a:ext cx="117172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5CD938-72EF-4B37-A491-F42262160F8D}"/>
                  </a:ext>
                </a:extLst>
              </p:cNvPr>
              <p:cNvSpPr txBox="1"/>
              <p:nvPr/>
            </p:nvSpPr>
            <p:spPr>
              <a:xfrm>
                <a:off x="3868157" y="299489"/>
                <a:ext cx="117172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𝐴𝐵</m:t>
                          </m:r>
                        </m:e>
                        <m:sup>
                          <m:r>
                            <a:rPr lang="en-US" sz="3200" b="0" i="1" dirty="0" smtClean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+</m:t>
                      </m:r>
                    </m:oMath>
                  </m:oMathPara>
                </a14:m>
                <a:endParaRPr lang="en-US" sz="3200" dirty="0">
                  <a:ln w="0"/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5CD938-72EF-4B37-A491-F42262160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157" y="299489"/>
                <a:ext cx="117172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19D2F5-4122-464F-8FC1-5429A3032B95}"/>
                  </a:ext>
                </a:extLst>
              </p:cNvPr>
              <p:cNvSpPr txBox="1"/>
              <p:nvPr/>
            </p:nvSpPr>
            <p:spPr>
              <a:xfrm>
                <a:off x="5007557" y="299488"/>
                <a:ext cx="101688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𝐵𝐶</m:t>
                          </m:r>
                        </m:e>
                        <m:sup>
                          <m:r>
                            <a:rPr lang="en-US" sz="3200" b="0" i="1" dirty="0" smtClean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n w="0"/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19D2F5-4122-464F-8FC1-5429A3032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557" y="299488"/>
                <a:ext cx="101688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109DE3-544B-449A-92DE-CBAFF2B4684C}"/>
                  </a:ext>
                </a:extLst>
              </p:cNvPr>
              <p:cNvSpPr txBox="1"/>
              <p:nvPr/>
            </p:nvSpPr>
            <p:spPr>
              <a:xfrm>
                <a:off x="9418347" y="303837"/>
                <a:ext cx="166244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∠</m:t>
                      </m:r>
                      <m:r>
                        <m:rPr>
                          <m:nor/>
                        </m:rPr>
                        <a:rPr lang="en-US" sz="3600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90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ln w="0"/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109DE3-544B-449A-92DE-CBAFF2B46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8347" y="303837"/>
                <a:ext cx="1662448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2BC291D-A4BF-4441-8CD6-87A108FABD28}"/>
              </a:ext>
            </a:extLst>
          </p:cNvPr>
          <p:cNvSpPr txBox="1"/>
          <p:nvPr/>
        </p:nvSpPr>
        <p:spPr>
          <a:xfrm>
            <a:off x="6094186" y="265401"/>
            <a:ext cx="3254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প্রমাণ করতে হবে যে,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B68E39-447D-4DD7-86F3-59212C897851}"/>
              </a:ext>
            </a:extLst>
          </p:cNvPr>
          <p:cNvSpPr txBox="1"/>
          <p:nvPr/>
        </p:nvSpPr>
        <p:spPr>
          <a:xfrm>
            <a:off x="413646" y="5362814"/>
            <a:ext cx="1228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অঙ্কনঃ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8694A4-DA94-49EA-9D1D-3F2BE245CAC1}"/>
                  </a:ext>
                </a:extLst>
              </p:cNvPr>
              <p:cNvSpPr txBox="1"/>
              <p:nvPr/>
            </p:nvSpPr>
            <p:spPr>
              <a:xfrm>
                <a:off x="1672749" y="5392903"/>
                <a:ext cx="78294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এমন </a:t>
                </a:r>
                <a:r>
                  <a:rPr lang="en-GB" sz="3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GB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GB" sz="3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সমকোণি</a:t>
                </a:r>
                <a:r>
                  <a:rPr lang="en-GB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GB" sz="3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ত্রিভুজ</a:t>
                </a:r>
                <a:r>
                  <a:rPr lang="en-GB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en-GB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GB" sz="3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আঁকি</a:t>
                </a:r>
                <a:r>
                  <a:rPr lang="en-GB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GB" sz="3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যার</a:t>
                </a:r>
                <a:r>
                  <a:rPr lang="en-GB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m:rPr>
                        <m:nor/>
                      </m:rPr>
                      <a:rPr lang="en-GB" sz="3200" dirty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E</m:t>
                    </m:r>
                    <m:r>
                      <m:rPr>
                        <m:nor/>
                      </m:rPr>
                      <a:rPr lang="en-US" sz="3200" dirty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dirty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90</m:t>
                    </m:r>
                    <m:r>
                      <a:rPr lang="en-US" sz="3200" i="1" dirty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°</m:t>
                    </m:r>
                    <m:r>
                      <a:rPr lang="en-GB" sz="3200" dirty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, </m:t>
                    </m:r>
                  </m:oMath>
                </a14:m>
                <a:endParaRPr lang="en-GB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8694A4-DA94-49EA-9D1D-3F2BE245C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749" y="5392903"/>
                <a:ext cx="7829471" cy="584775"/>
              </a:xfrm>
              <a:prstGeom prst="rect">
                <a:avLst/>
              </a:prstGeom>
              <a:blipFill>
                <a:blip r:embed="rId7"/>
                <a:stretch>
                  <a:fillRect l="-2023" t="-13542" b="-4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E113B7C-CC66-40CC-AAF5-CC066046B35F}"/>
              </a:ext>
            </a:extLst>
          </p:cNvPr>
          <p:cNvCxnSpPr/>
          <p:nvPr/>
        </p:nvCxnSpPr>
        <p:spPr>
          <a:xfrm flipV="1">
            <a:off x="6524479" y="2468506"/>
            <a:ext cx="926" cy="197690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D80001-084F-41C1-B2EB-7F07F8C02B8D}"/>
              </a:ext>
            </a:extLst>
          </p:cNvPr>
          <p:cNvCxnSpPr/>
          <p:nvPr/>
        </p:nvCxnSpPr>
        <p:spPr>
          <a:xfrm flipV="1">
            <a:off x="6524479" y="4381285"/>
            <a:ext cx="2628260" cy="6412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BD07E7E-E5BC-42D3-9D4D-58D7939827B7}"/>
              </a:ext>
            </a:extLst>
          </p:cNvPr>
          <p:cNvCxnSpPr/>
          <p:nvPr/>
        </p:nvCxnSpPr>
        <p:spPr>
          <a:xfrm flipH="1" flipV="1">
            <a:off x="6524479" y="2468506"/>
            <a:ext cx="2628260" cy="19127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2FE56C8-CFB5-497D-B44F-E9D772326582}"/>
              </a:ext>
            </a:extLst>
          </p:cNvPr>
          <p:cNvSpPr txBox="1"/>
          <p:nvPr/>
        </p:nvSpPr>
        <p:spPr>
          <a:xfrm>
            <a:off x="5768602" y="1841945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44E38B-454E-45B9-86BB-151942334BFD}"/>
              </a:ext>
            </a:extLst>
          </p:cNvPr>
          <p:cNvSpPr txBox="1"/>
          <p:nvPr/>
        </p:nvSpPr>
        <p:spPr>
          <a:xfrm>
            <a:off x="6067118" y="4341743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B255CC-8E48-4CD6-BDFB-73C168289F57}"/>
              </a:ext>
            </a:extLst>
          </p:cNvPr>
          <p:cNvSpPr txBox="1"/>
          <p:nvPr/>
        </p:nvSpPr>
        <p:spPr>
          <a:xfrm>
            <a:off x="9033821" y="4341743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E0D26B-C1C6-4F6C-80A9-D0B716B1B5D8}"/>
              </a:ext>
            </a:extLst>
          </p:cNvPr>
          <p:cNvGrpSpPr/>
          <p:nvPr/>
        </p:nvGrpSpPr>
        <p:grpSpPr>
          <a:xfrm>
            <a:off x="6524479" y="3914900"/>
            <a:ext cx="678713" cy="505927"/>
            <a:chOff x="3352005" y="3581400"/>
            <a:chExt cx="381794" cy="30559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9610940-3E3E-4EBD-AB98-F339B16F78DE}"/>
                </a:ext>
              </a:extLst>
            </p:cNvPr>
            <p:cNvCxnSpPr/>
            <p:nvPr/>
          </p:nvCxnSpPr>
          <p:spPr>
            <a:xfrm>
              <a:off x="3352005" y="3581400"/>
              <a:ext cx="381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ABFADE6-B1CC-4003-B685-CE2A6A4B77A7}"/>
                </a:ext>
              </a:extLst>
            </p:cNvPr>
            <p:cNvCxnSpPr/>
            <p:nvPr/>
          </p:nvCxnSpPr>
          <p:spPr>
            <a:xfrm rot="5400000">
              <a:off x="3580605" y="3733800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C2739CF-9627-4AC0-A5EC-357A30FAF01C}"/>
                  </a:ext>
                </a:extLst>
              </p:cNvPr>
              <p:cNvSpPr/>
              <p:nvPr/>
            </p:nvSpPr>
            <p:spPr>
              <a:xfrm>
                <a:off x="1890408" y="5981737"/>
                <a:ext cx="299511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এবং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3200" dirty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EF</m:t>
                    </m:r>
                    <m:r>
                      <a:rPr lang="en-GB" sz="3200" dirty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3200" dirty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BC</m:t>
                    </m:r>
                    <m:r>
                      <a:rPr lang="en-GB" sz="3200" dirty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GB" sz="3200" dirty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হয়।</m:t>
                    </m:r>
                    <m:r>
                      <a:rPr lang="en-GB" sz="3200" dirty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endParaRPr lang="en-GB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C2739CF-9627-4AC0-A5EC-357A30FAF0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408" y="5981737"/>
                <a:ext cx="2995115" cy="584775"/>
              </a:xfrm>
              <a:prstGeom prst="rect">
                <a:avLst/>
              </a:prstGeom>
              <a:blipFill>
                <a:blip r:embed="rId8"/>
                <a:stretch>
                  <a:fillRect l="-5295" t="-13542" b="-4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A2451F1-7567-4BB9-8C08-ACE27DDE30AC}"/>
                  </a:ext>
                </a:extLst>
              </p:cNvPr>
              <p:cNvSpPr/>
              <p:nvPr/>
            </p:nvSpPr>
            <p:spPr>
              <a:xfrm>
                <a:off x="9430229" y="5388844"/>
                <a:ext cx="191629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3200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DE</m:t>
                      </m:r>
                      <m:r>
                        <a:rPr lang="en-GB" sz="3200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3200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AB</m:t>
                      </m:r>
                      <m:r>
                        <a:rPr lang="en-GB" sz="3200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en-GB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A2451F1-7567-4BB9-8C08-ACE27DDE30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0229" y="5388844"/>
                <a:ext cx="1916294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5A280D-C975-4884-9648-A68B6952A3D7}"/>
                  </a:ext>
                </a:extLst>
              </p:cNvPr>
              <p:cNvSpPr txBox="1"/>
              <p:nvPr/>
            </p:nvSpPr>
            <p:spPr>
              <a:xfrm>
                <a:off x="6641579" y="905821"/>
                <a:ext cx="489755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200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অর্থাৎ </m:t>
                    </m:r>
                    <m:r>
                      <m:rPr>
                        <m:nor/>
                      </m:rPr>
                      <a:rPr lang="en-GB" sz="3200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,</m:t>
                    </m:r>
                    <m:r>
                      <a:rPr lang="en-GB" sz="3200" b="0" i="1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   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GB" sz="32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একটি </a:t>
                </a:r>
                <a:r>
                  <a:rPr lang="en-GB" sz="3200" dirty="0" err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সমকোণী</a:t>
                </a:r>
                <a:r>
                  <a:rPr lang="en-GB" sz="32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GB" sz="3200" dirty="0" err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ত্রিভুজ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5A280D-C975-4884-9648-A68B6952A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579" y="905821"/>
                <a:ext cx="4897559" cy="492443"/>
              </a:xfrm>
              <a:prstGeom prst="rect">
                <a:avLst/>
              </a:prstGeom>
              <a:blipFill>
                <a:blip r:embed="rId10"/>
                <a:stretch>
                  <a:fillRect l="-124" t="-26250" r="-4975" b="-5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F0DE1CD2-038F-4B8C-92EA-05B9FE49B914}"/>
              </a:ext>
            </a:extLst>
          </p:cNvPr>
          <p:cNvGrpSpPr/>
          <p:nvPr/>
        </p:nvGrpSpPr>
        <p:grpSpPr>
          <a:xfrm>
            <a:off x="4572569" y="2492374"/>
            <a:ext cx="3901201" cy="3073384"/>
            <a:chOff x="4404598" y="1505356"/>
            <a:chExt cx="3901201" cy="307338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08214A2-B326-447C-8739-FFF1755B0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598" y="1505356"/>
              <a:ext cx="3901201" cy="2153463"/>
            </a:xfrm>
            <a:prstGeom prst="rect">
              <a:avLst/>
            </a:prstGeom>
          </p:spPr>
        </p:pic>
        <p:pic>
          <p:nvPicPr>
            <p:cNvPr id="30" name="Picture 4" descr="Hands PNG, hand image free">
              <a:extLst>
                <a:ext uri="{FF2B5EF4-FFF2-40B4-BE49-F238E27FC236}">
                  <a16:creationId xmlns:a16="http://schemas.microsoft.com/office/drawing/2014/main" id="{635DD1DD-18F2-4FEC-A004-2E8566BDA9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99214">
              <a:off x="5203667" y="3107131"/>
              <a:ext cx="963018" cy="147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1E4C570-CBC8-4D65-B9E3-D1B6723C2E13}"/>
                  </a:ext>
                </a:extLst>
              </p:cNvPr>
              <p:cNvSpPr txBox="1"/>
              <p:nvPr/>
            </p:nvSpPr>
            <p:spPr>
              <a:xfrm>
                <a:off x="6476489" y="3892616"/>
                <a:ext cx="67162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90</m:t>
                      </m:r>
                      <m:r>
                        <a:rPr lang="en-US" sz="3200" i="1" dirty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°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1E4C570-CBC8-4D65-B9E3-D1B6723C2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489" y="3892616"/>
                <a:ext cx="671624" cy="584775"/>
              </a:xfrm>
              <a:prstGeom prst="rect">
                <a:avLst/>
              </a:prstGeom>
              <a:blipFill>
                <a:blip r:embed="rId13"/>
                <a:stretch>
                  <a:fillRect r="-6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4F687755-D9AA-4EB3-A553-60C88221CDC2}"/>
              </a:ext>
            </a:extLst>
          </p:cNvPr>
          <p:cNvGrpSpPr/>
          <p:nvPr/>
        </p:nvGrpSpPr>
        <p:grpSpPr>
          <a:xfrm rot="2189018">
            <a:off x="-49569" y="2312207"/>
            <a:ext cx="1790091" cy="5361881"/>
            <a:chOff x="1149946" y="1369499"/>
            <a:chExt cx="1790091" cy="5361881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6C782B2-0845-4FDA-85C8-DDBD40A7A9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00" b="24971"/>
            <a:stretch/>
          </p:blipFill>
          <p:spPr>
            <a:xfrm rot="3202521">
              <a:off x="-306377" y="3484966"/>
              <a:ext cx="5361881" cy="1130947"/>
            </a:xfrm>
            <a:prstGeom prst="rect">
              <a:avLst/>
            </a:prstGeom>
          </p:spPr>
        </p:pic>
        <p:pic>
          <p:nvPicPr>
            <p:cNvPr id="38" name="Picture 4" descr="Hands PNG, hand image free">
              <a:extLst>
                <a:ext uri="{FF2B5EF4-FFF2-40B4-BE49-F238E27FC236}">
                  <a16:creationId xmlns:a16="http://schemas.microsoft.com/office/drawing/2014/main" id="{02674E34-3454-4FC1-98B6-FB29224B78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49128">
              <a:off x="1149946" y="3610946"/>
              <a:ext cx="1250527" cy="191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8DB6A2A-A700-4A47-9770-B93F2FA6323F}"/>
              </a:ext>
            </a:extLst>
          </p:cNvPr>
          <p:cNvGrpSpPr/>
          <p:nvPr/>
        </p:nvGrpSpPr>
        <p:grpSpPr>
          <a:xfrm rot="18264446">
            <a:off x="3126332" y="2625719"/>
            <a:ext cx="1790091" cy="5361881"/>
            <a:chOff x="1149946" y="1369499"/>
            <a:chExt cx="1790091" cy="536188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1A9372D-1FB3-47EB-9791-1EF4E7233E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00" b="24971"/>
            <a:stretch/>
          </p:blipFill>
          <p:spPr>
            <a:xfrm rot="3202521">
              <a:off x="-306377" y="3484966"/>
              <a:ext cx="5361881" cy="1130947"/>
            </a:xfrm>
            <a:prstGeom prst="rect">
              <a:avLst/>
            </a:prstGeom>
          </p:spPr>
        </p:pic>
        <p:pic>
          <p:nvPicPr>
            <p:cNvPr id="42" name="Picture 4" descr="Hands PNG, hand image free">
              <a:extLst>
                <a:ext uri="{FF2B5EF4-FFF2-40B4-BE49-F238E27FC236}">
                  <a16:creationId xmlns:a16="http://schemas.microsoft.com/office/drawing/2014/main" id="{B846F064-E133-48CF-8489-1517EF90BD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49128">
              <a:off x="1149946" y="3610946"/>
              <a:ext cx="1250527" cy="191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2743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40443 -0.0254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21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39909 -0.024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0" grpId="0"/>
      <p:bldP spid="21" grpId="0"/>
      <p:bldP spid="22" grpId="0"/>
      <p:bldP spid="26" grpId="0"/>
      <p:bldP spid="27" grpId="0"/>
      <p:bldP spid="28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3648</TotalTime>
  <Words>860</Words>
  <Application>Microsoft Office PowerPoint</Application>
  <PresentationFormat>Widescreen</PresentationFormat>
  <Paragraphs>240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Ruhul Amin</dc:creator>
  <cp:lastModifiedBy>ismail - [2010]</cp:lastModifiedBy>
  <cp:revision>332</cp:revision>
  <dcterms:created xsi:type="dcterms:W3CDTF">2017-12-10T16:56:26Z</dcterms:created>
  <dcterms:modified xsi:type="dcterms:W3CDTF">2020-09-11T19:42:22Z</dcterms:modified>
</cp:coreProperties>
</file>